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1" r:id="rId3"/>
    <p:sldId id="257" r:id="rId4"/>
    <p:sldId id="259" r:id="rId5"/>
    <p:sldId id="264" r:id="rId6"/>
    <p:sldId id="258" r:id="rId7"/>
    <p:sldId id="260" r:id="rId8"/>
    <p:sldId id="263" r:id="rId9"/>
    <p:sldId id="265" r:id="rId10"/>
    <p:sldId id="269" r:id="rId11"/>
    <p:sldId id="261" r:id="rId12"/>
    <p:sldId id="268" r:id="rId13"/>
    <p:sldId id="266" r:id="rId14"/>
    <p:sldId id="267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A5DD825-1D3E-476C-A6F6-97042E22350A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456D4D4-4E1C-410E-8DD8-602F3320EE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5DD825-1D3E-476C-A6F6-97042E22350A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56D4D4-4E1C-410E-8DD8-602F3320E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5DD825-1D3E-476C-A6F6-97042E22350A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56D4D4-4E1C-410E-8DD8-602F3320E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5DD825-1D3E-476C-A6F6-97042E22350A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56D4D4-4E1C-410E-8DD8-602F3320E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A5DD825-1D3E-476C-A6F6-97042E22350A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456D4D4-4E1C-410E-8DD8-602F3320EE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5DD825-1D3E-476C-A6F6-97042E22350A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456D4D4-4E1C-410E-8DD8-602F3320EE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5DD825-1D3E-476C-A6F6-97042E22350A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456D4D4-4E1C-410E-8DD8-602F3320E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5DD825-1D3E-476C-A6F6-97042E22350A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56D4D4-4E1C-410E-8DD8-602F3320EE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5DD825-1D3E-476C-A6F6-97042E22350A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56D4D4-4E1C-410E-8DD8-602F3320E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A5DD825-1D3E-476C-A6F6-97042E22350A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456D4D4-4E1C-410E-8DD8-602F3320EE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A5DD825-1D3E-476C-A6F6-97042E22350A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456D4D4-4E1C-410E-8DD8-602F3320EE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A5DD825-1D3E-476C-A6F6-97042E22350A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456D4D4-4E1C-410E-8DD8-602F3320EE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0.jpeg"/><Relationship Id="rId7" Type="http://schemas.openxmlformats.org/officeDocument/2006/relationships/image" Target="../media/image4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214282" y="214290"/>
            <a:ext cx="8643998" cy="644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72066" y="4000504"/>
            <a:ext cx="3786214" cy="250033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Georgia" pitchFamily="18" charset="0"/>
              </a:rPr>
              <a:t>Конкурсный материал</a:t>
            </a:r>
            <a:r>
              <a:rPr lang="en-US" sz="2400" b="1" i="1" dirty="0" smtClean="0">
                <a:solidFill>
                  <a:srgbClr val="FFFF00"/>
                </a:solidFill>
                <a:latin typeface="Georgia" pitchFamily="18" charset="0"/>
              </a:rPr>
              <a:t>               </a:t>
            </a:r>
            <a:r>
              <a:rPr lang="ru-RU" sz="2400" b="1" i="1" dirty="0" smtClean="0">
                <a:solidFill>
                  <a:srgbClr val="FFFF00"/>
                </a:solidFill>
                <a:latin typeface="Georgia" pitchFamily="18" charset="0"/>
              </a:rPr>
              <a:t>«Лучший школьный двор - 2020»</a:t>
            </a:r>
            <a:br>
              <a:rPr lang="ru-RU" sz="2400" b="1" i="1" dirty="0" smtClean="0">
                <a:solidFill>
                  <a:srgbClr val="FFFF0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FFFF00"/>
                </a:solidFill>
                <a:latin typeface="Georgia" pitchFamily="18" charset="0"/>
              </a:rPr>
              <a:t>МОАУ «СОШ №34»</a:t>
            </a:r>
            <a:br>
              <a:rPr lang="ru-RU" sz="2400" b="1" i="1" dirty="0" smtClean="0">
                <a:solidFill>
                  <a:srgbClr val="FFFF00"/>
                </a:solidFill>
                <a:latin typeface="Georgia" pitchFamily="18" charset="0"/>
              </a:rPr>
            </a:br>
            <a:endParaRPr lang="ru-RU" sz="2400" i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026" name="Picture 2" descr="C:\Users\РоГалики\Desktop\photo4_5.jpg"/>
          <p:cNvPicPr>
            <a:picLocks noChangeAspect="1" noChangeArrowheads="1"/>
          </p:cNvPicPr>
          <p:nvPr/>
        </p:nvPicPr>
        <p:blipFill>
          <a:blip r:embed="rId3" cstate="print"/>
          <a:srcRect t="7368"/>
          <a:stretch>
            <a:fillRect/>
          </a:stretch>
        </p:blipFill>
        <p:spPr bwMode="auto">
          <a:xfrm>
            <a:off x="6643702" y="571480"/>
            <a:ext cx="1512488" cy="15448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2492896"/>
            <a:ext cx="4320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92D050"/>
                </a:solidFill>
                <a:latin typeface="Georgia" pitchFamily="18" charset="0"/>
              </a:rPr>
              <a:t>Свои плоды принесла  своевременная уборка территории </a:t>
            </a:r>
            <a:endParaRPr lang="ru-RU" sz="2000" b="1" i="1" dirty="0" smtClean="0">
              <a:solidFill>
                <a:srgbClr val="92D050"/>
              </a:solidFill>
              <a:latin typeface="Georgia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</a:rPr>
              <a:t>и </a:t>
            </a:r>
            <a:r>
              <a:rPr lang="ru-RU" sz="2000" b="1" i="1" dirty="0">
                <a:solidFill>
                  <a:srgbClr val="92D050"/>
                </a:solidFill>
                <a:latin typeface="Georgia" pitchFamily="18" charset="0"/>
              </a:rPr>
              <a:t>посадка </a:t>
            </a:r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</a:rPr>
              <a:t>цветов</a:t>
            </a:r>
            <a:r>
              <a:rPr lang="ru-RU" sz="2000" b="1" i="1" dirty="0">
                <a:solidFill>
                  <a:srgbClr val="92D050"/>
                </a:solidFill>
                <a:latin typeface="Georgia" pitchFamily="18" charset="0"/>
              </a:rPr>
              <a:t>.</a:t>
            </a:r>
          </a:p>
        </p:txBody>
      </p:sp>
      <p:pic>
        <p:nvPicPr>
          <p:cNvPr id="3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0" t="21099" r="21129" b="12777"/>
          <a:stretch/>
        </p:blipFill>
        <p:spPr bwMode="auto">
          <a:xfrm>
            <a:off x="428596" y="428604"/>
            <a:ext cx="2216843" cy="1506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G:\фото шк двор\P_20200602_1227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62" r="3846" b="12821"/>
          <a:stretch/>
        </p:blipFill>
        <p:spPr bwMode="auto">
          <a:xfrm>
            <a:off x="5143504" y="428604"/>
            <a:ext cx="3750371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G:\фото шк двор\P_20200516_1105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33" t="22507" r="6090" b="11966"/>
          <a:stretch/>
        </p:blipFill>
        <p:spPr bwMode="auto">
          <a:xfrm>
            <a:off x="472445" y="2276872"/>
            <a:ext cx="3618865" cy="1558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G:\фото шк двор\P_20200516_1114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54" r="-48"/>
          <a:stretch/>
        </p:blipFill>
        <p:spPr bwMode="auto">
          <a:xfrm>
            <a:off x="491012" y="4124112"/>
            <a:ext cx="1794971" cy="216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G:\фото шк двор\P_20200519_1329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86530"/>
            <a:ext cx="2336274" cy="1717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G:\фото шк двор\P_20200515_18404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35" b="13105"/>
          <a:stretch/>
        </p:blipFill>
        <p:spPr bwMode="auto">
          <a:xfrm>
            <a:off x="5072066" y="4357694"/>
            <a:ext cx="3692163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F:\!!!Фото с телефона ASUS!!!\2020_08_02\P_20200630_142416.jpg"/>
          <p:cNvPicPr/>
          <p:nvPr/>
        </p:nvPicPr>
        <p:blipFill>
          <a:blip r:embed="rId8" cstate="print"/>
          <a:srcRect l="18470" r="3942" b="23248"/>
          <a:stretch>
            <a:fillRect/>
          </a:stretch>
        </p:blipFill>
        <p:spPr bwMode="auto">
          <a:xfrm>
            <a:off x="2714612" y="785794"/>
            <a:ext cx="2357454" cy="1290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230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0352" y="456482"/>
            <a:ext cx="35133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На клумбах и цветниках можно увидеть огромное количество ярких, красивых цветов. Они разнообразны по своей окраске, форме и размерам</a:t>
            </a:r>
            <a:endParaRPr lang="ru-RU" sz="2000" i="1" dirty="0">
              <a:solidFill>
                <a:srgbClr val="92D050"/>
              </a:solidFill>
              <a:latin typeface="Georgia" pitchFamily="18" charset="0"/>
            </a:endParaRPr>
          </a:p>
        </p:txBody>
      </p:sp>
      <p:pic>
        <p:nvPicPr>
          <p:cNvPr id="3" name="Рисунок 2" descr="F:\!!!Фото с телефона ASUS!!!\2020_08_02\P_20200706_110829.jpg"/>
          <p:cNvPicPr/>
          <p:nvPr/>
        </p:nvPicPr>
        <p:blipFill>
          <a:blip r:embed="rId2" cstate="print"/>
          <a:srcRect t="14543" b="23407"/>
          <a:stretch>
            <a:fillRect/>
          </a:stretch>
        </p:blipFill>
        <p:spPr bwMode="auto">
          <a:xfrm>
            <a:off x="3783962" y="4318751"/>
            <a:ext cx="1796149" cy="1970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F:\!!!Фото с телефона ASUS!!!\2020_08_02\P_20200720_123607.jpg"/>
          <p:cNvPicPr/>
          <p:nvPr/>
        </p:nvPicPr>
        <p:blipFill rotWithShape="1">
          <a:blip r:embed="rId3" cstate="print"/>
          <a:srcRect l="35746" t="5753" r="11819"/>
          <a:stretch/>
        </p:blipFill>
        <p:spPr bwMode="auto">
          <a:xfrm>
            <a:off x="6702104" y="456481"/>
            <a:ext cx="2022764" cy="2220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G:\фото шк двор\P_20200727_11010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89" t="37322" r="18269"/>
          <a:stretch/>
        </p:blipFill>
        <p:spPr bwMode="auto">
          <a:xfrm>
            <a:off x="6373095" y="2925462"/>
            <a:ext cx="2351773" cy="1436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G:\фото шк двор\P_20200727_11004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23" t="3419" r="7532"/>
          <a:stretch/>
        </p:blipFill>
        <p:spPr bwMode="auto">
          <a:xfrm>
            <a:off x="6363658" y="4652567"/>
            <a:ext cx="2319338" cy="1614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G:\фото шк двор\P_20200727_11002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03" t="6553" r="14744"/>
          <a:stretch/>
        </p:blipFill>
        <p:spPr bwMode="auto">
          <a:xfrm>
            <a:off x="683568" y="4652567"/>
            <a:ext cx="2273805" cy="1676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 descr="G:\фото шк двор\P_20200727_11002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52" t="9402" r="21956" b="7692"/>
          <a:stretch/>
        </p:blipFill>
        <p:spPr bwMode="auto">
          <a:xfrm>
            <a:off x="676431" y="539812"/>
            <a:ext cx="2095369" cy="2136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G:\фото шк двор\P_20200727_11002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55" t="7977" r="9455" b="7692"/>
          <a:stretch/>
        </p:blipFill>
        <p:spPr bwMode="auto">
          <a:xfrm>
            <a:off x="593720" y="2896653"/>
            <a:ext cx="2049057" cy="1409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3487" y="188640"/>
            <a:ext cx="27027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92D050"/>
                </a:solidFill>
                <a:latin typeface="Georgia" pitchFamily="18" charset="0"/>
              </a:rPr>
              <a:t>Яблони, посаженные учениками </a:t>
            </a:r>
            <a:endParaRPr lang="ru-RU" b="1" i="1" dirty="0" smtClean="0">
              <a:solidFill>
                <a:srgbClr val="92D050"/>
              </a:solidFill>
              <a:latin typeface="Georgia" pitchFamily="18" charset="0"/>
            </a:endParaRPr>
          </a:p>
          <a:p>
            <a:pPr algn="ctr"/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</a:rPr>
              <a:t>10 </a:t>
            </a:r>
            <a:r>
              <a:rPr lang="ru-RU" b="1" i="1" dirty="0">
                <a:solidFill>
                  <a:srgbClr val="92D050"/>
                </a:solidFill>
                <a:latin typeface="Georgia" pitchFamily="18" charset="0"/>
              </a:rPr>
              <a:t>класса, </a:t>
            </a:r>
            <a:endParaRPr lang="ru-RU" b="1" i="1" dirty="0" smtClean="0">
              <a:solidFill>
                <a:srgbClr val="92D050"/>
              </a:solidFill>
              <a:latin typeface="Georgia" pitchFamily="18" charset="0"/>
            </a:endParaRPr>
          </a:p>
          <a:p>
            <a:pPr algn="ctr"/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</a:rPr>
              <a:t>набирают силу.</a:t>
            </a:r>
            <a:endParaRPr lang="ru-RU" b="1" i="1" dirty="0">
              <a:solidFill>
                <a:srgbClr val="92D050"/>
              </a:solidFill>
              <a:latin typeface="Georgia" pitchFamily="18" charset="0"/>
            </a:endParaRPr>
          </a:p>
        </p:txBody>
      </p:sp>
      <p:pic>
        <p:nvPicPr>
          <p:cNvPr id="3" name="Рисунок 2" descr="G:\фото шк двор\P_20200602_1227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920"/>
          <a:stretch/>
        </p:blipFill>
        <p:spPr bwMode="auto">
          <a:xfrm>
            <a:off x="512359" y="274726"/>
            <a:ext cx="3650365" cy="1778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G:\фото шк двор\P_20200602_12272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50"/>
          <a:stretch/>
        </p:blipFill>
        <p:spPr bwMode="auto">
          <a:xfrm>
            <a:off x="6876256" y="188640"/>
            <a:ext cx="1825223" cy="2605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053524"/>
            <a:ext cx="39939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Учебно-опытный участок является</a:t>
            </a:r>
          </a:p>
          <a:p>
            <a:pPr algn="ctr"/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материальной базой обучения биологии. </a:t>
            </a:r>
          </a:p>
          <a:p>
            <a:pPr algn="ctr"/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Он дает возможность устанавливать связь теории с практикой и предназначен для проведения теоретических и практических занятий, организации </a:t>
            </a: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общественно полезного </a:t>
            </a:r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труда, опытнической, природоохранной работы, экологического воспитания учащихся.</a:t>
            </a:r>
          </a:p>
        </p:txBody>
      </p:sp>
      <p:pic>
        <p:nvPicPr>
          <p:cNvPr id="6" name="Рисунок 5" descr="G:\фото шк двор\P_20200729_10574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00" b="41041"/>
          <a:stretch/>
        </p:blipFill>
        <p:spPr bwMode="auto">
          <a:xfrm>
            <a:off x="4173487" y="1772816"/>
            <a:ext cx="2555478" cy="1738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G:\фото шк двор\P_20200727_1059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97187"/>
            <a:ext cx="2688014" cy="1518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G:\фото шк двор\P_20200727_10591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51" t="18659" r="22741" b="17072"/>
          <a:stretch/>
        </p:blipFill>
        <p:spPr bwMode="auto">
          <a:xfrm>
            <a:off x="6784221" y="3128419"/>
            <a:ext cx="2009292" cy="1328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 descr="G:\фото шк двор\P_20200727_10584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16" t="12570" r="13384"/>
          <a:stretch/>
        </p:blipFill>
        <p:spPr bwMode="auto">
          <a:xfrm>
            <a:off x="6718202" y="5087830"/>
            <a:ext cx="2062533" cy="1287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G:\фото шк двор\P_20200727_105804 - копия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45" b="21428"/>
          <a:stretch/>
        </p:blipFill>
        <p:spPr bwMode="auto">
          <a:xfrm>
            <a:off x="4162724" y="5301209"/>
            <a:ext cx="2331226" cy="1299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13957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3212976"/>
            <a:ext cx="3888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92D05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Внутренний дворик школы – это </a:t>
            </a: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продолжение школьной  рекреации, место,  </a:t>
            </a:r>
            <a:r>
              <a:rPr lang="ru-RU" b="1" i="1" dirty="0">
                <a:solidFill>
                  <a:srgbClr val="92D05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где проходит учебная и внеклассная жизнь учащихся и </a:t>
            </a: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педагогов: последний </a:t>
            </a:r>
            <a:r>
              <a:rPr lang="ru-RU" b="1" i="1" dirty="0">
                <a:solidFill>
                  <a:srgbClr val="92D05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звонок, линейки, школьный </a:t>
            </a: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летний  лагерь </a:t>
            </a:r>
            <a:r>
              <a:rPr lang="ru-RU" b="1" i="1" dirty="0">
                <a:solidFill>
                  <a:srgbClr val="92D05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 просто </a:t>
            </a: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отдых  </a:t>
            </a:r>
            <a:r>
              <a:rPr lang="ru-RU" b="1" i="1" dirty="0">
                <a:solidFill>
                  <a:srgbClr val="92D05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переменах.</a:t>
            </a:r>
            <a:endParaRPr lang="ru-RU" i="1" dirty="0">
              <a:solidFill>
                <a:srgbClr val="92D050"/>
              </a:solidFill>
              <a:latin typeface="Georgia" pitchFamily="18" charset="0"/>
            </a:endParaRPr>
          </a:p>
        </p:txBody>
      </p:sp>
      <p:pic>
        <p:nvPicPr>
          <p:cNvPr id="9" name="Рисунок 8" descr="https://sun9-76.userapi.com/c855520/v855520666/df097/vTnSQlcl1hY.jpg"/>
          <p:cNvPicPr/>
          <p:nvPr/>
        </p:nvPicPr>
        <p:blipFill>
          <a:blip r:embed="rId2" cstate="print"/>
          <a:srcRect t="5455" b="20909"/>
          <a:stretch>
            <a:fillRect/>
          </a:stretch>
        </p:blipFill>
        <p:spPr bwMode="auto">
          <a:xfrm>
            <a:off x="467544" y="260648"/>
            <a:ext cx="3816424" cy="2069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https://sun9-23.userapi.com/c855016/v855016296/39bf5/2MZpLjUSCCs.jpg"/>
          <p:cNvPicPr/>
          <p:nvPr/>
        </p:nvPicPr>
        <p:blipFill>
          <a:blip r:embed="rId3" cstate="print"/>
          <a:srcRect b="19451"/>
          <a:stretch>
            <a:fillRect/>
          </a:stretch>
        </p:blipFill>
        <p:spPr bwMode="auto">
          <a:xfrm>
            <a:off x="4932040" y="404664"/>
            <a:ext cx="388843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https://sun9-45.userapi.com/c846216/v846216672/de9a9/NdJuam8XFgo.jpg"/>
          <p:cNvPicPr/>
          <p:nvPr/>
        </p:nvPicPr>
        <p:blipFill>
          <a:blip r:embed="rId4" cstate="print"/>
          <a:srcRect t="25248" r="16782"/>
          <a:stretch>
            <a:fillRect/>
          </a:stretch>
        </p:blipFill>
        <p:spPr bwMode="auto">
          <a:xfrm>
            <a:off x="438413" y="4653135"/>
            <a:ext cx="3672408" cy="1997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C:\Users\РоГалики\Desktop\4.jpg"/>
          <p:cNvPicPr/>
          <p:nvPr/>
        </p:nvPicPr>
        <p:blipFill>
          <a:blip r:embed="rId5"/>
          <a:srcRect t="13480"/>
          <a:stretch>
            <a:fillRect/>
          </a:stretch>
        </p:blipFill>
        <p:spPr bwMode="auto">
          <a:xfrm>
            <a:off x="648322" y="2404492"/>
            <a:ext cx="3252589" cy="2049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2525" y="404664"/>
            <a:ext cx="32941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Мемориальная доска в память о выпускнике школы ПОПКОВЕ СЕРГЕЕ, геройски погибшем при исполнении интернационального долга в Афганистане в 1985 </a:t>
            </a: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году</a:t>
            </a:r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92D050"/>
              </a:solidFill>
              <a:latin typeface="Georgia" pitchFamily="18" charset="0"/>
            </a:endParaRPr>
          </a:p>
        </p:txBody>
      </p:sp>
      <p:pic>
        <p:nvPicPr>
          <p:cNvPr id="3" name="Рисунок 2" descr="https://sun9-19.userapi.com/c841526/v841526487/7c234/wWXfpepxpb4.jpg"/>
          <p:cNvPicPr/>
          <p:nvPr/>
        </p:nvPicPr>
        <p:blipFill>
          <a:blip r:embed="rId2" cstate="print"/>
          <a:srcRect l="4169" t="12740" r="19989" b="17789"/>
          <a:stretch>
            <a:fillRect/>
          </a:stretch>
        </p:blipFill>
        <p:spPr bwMode="auto">
          <a:xfrm>
            <a:off x="323528" y="404664"/>
            <a:ext cx="3137173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https://sun9-4.userapi.com/c841526/v841526107/87d14/Ui91CgFxzBQ.jpg"/>
          <p:cNvPicPr/>
          <p:nvPr/>
        </p:nvPicPr>
        <p:blipFill>
          <a:blip r:embed="rId3" cstate="print"/>
          <a:srcRect l="12827" t="8547" r="12614" b="5983"/>
          <a:stretch>
            <a:fillRect/>
          </a:stretch>
        </p:blipFill>
        <p:spPr bwMode="auto">
          <a:xfrm>
            <a:off x="6856637" y="260648"/>
            <a:ext cx="2016224" cy="3462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s://sun9-7.userapi.com/c841526/v841526487/7c248/IpIQZdjUNn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194" y="2331012"/>
            <a:ext cx="2970213" cy="1980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23529" y="4581128"/>
            <a:ext cx="38198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</a:rPr>
              <a:t>Так сохраняется память, происходит преемственность поколений, влияющая на </a:t>
            </a:r>
            <a:r>
              <a:rPr lang="ru-RU" b="1" i="1" dirty="0">
                <a:solidFill>
                  <a:srgbClr val="92D050"/>
                </a:solidFill>
                <a:latin typeface="Georgia" pitchFamily="18" charset="0"/>
              </a:rPr>
              <a:t>гражданское воспитание </a:t>
            </a: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</a:rPr>
              <a:t> и воспитание патриотизма обучающихся. </a:t>
            </a:r>
            <a:endParaRPr lang="ru-RU" b="1" i="1" dirty="0">
              <a:solidFill>
                <a:srgbClr val="92D050"/>
              </a:solidFill>
              <a:latin typeface="Georgia" pitchFamily="18" charset="0"/>
            </a:endParaRPr>
          </a:p>
        </p:txBody>
      </p:sp>
      <p:pic>
        <p:nvPicPr>
          <p:cNvPr id="9" name="Рисунок 8" descr="https://sun9-10.userapi.com/c855016/v855016296/39d53/yzpIyD3d4GA.jpg"/>
          <p:cNvPicPr/>
          <p:nvPr/>
        </p:nvPicPr>
        <p:blipFill rotWithShape="1">
          <a:blip r:embed="rId5" cstate="print"/>
          <a:srcRect l="30159" t="12266" r="24943" b="9358"/>
          <a:stretch/>
        </p:blipFill>
        <p:spPr bwMode="auto">
          <a:xfrm>
            <a:off x="3783369" y="3000372"/>
            <a:ext cx="1426484" cy="1690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https://sun9-1.userapi.com/c841526/v841526487/7c000/RwrmItKQQ7s.jpg"/>
          <p:cNvPicPr/>
          <p:nvPr/>
        </p:nvPicPr>
        <p:blipFill>
          <a:blip r:embed="rId6" cstate="print"/>
          <a:srcRect t="22363"/>
          <a:stretch>
            <a:fillRect/>
          </a:stretch>
        </p:blipFill>
        <p:spPr bwMode="auto">
          <a:xfrm>
            <a:off x="4850222" y="4414211"/>
            <a:ext cx="4012829" cy="2198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156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37.userapi.com/c840728/v840728337/80a47/ZFGqXTZtbew.jpg"/>
          <p:cNvPicPr/>
          <p:nvPr/>
        </p:nvPicPr>
        <p:blipFill>
          <a:blip r:embed="rId2" cstate="print"/>
          <a:srcRect l="12982" t="16239" b="26923"/>
          <a:stretch>
            <a:fillRect/>
          </a:stretch>
        </p:blipFill>
        <p:spPr bwMode="auto">
          <a:xfrm>
            <a:off x="4107653" y="3143280"/>
            <a:ext cx="4143404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714744" y="357166"/>
            <a:ext cx="49292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B0F0"/>
                </a:solidFill>
                <a:latin typeface="Georgia" pitchFamily="18" charset="0"/>
              </a:rPr>
              <a:t>Школа № 34 – </a:t>
            </a:r>
            <a:endParaRPr lang="en-US" sz="2000" b="1" i="1" dirty="0" smtClean="0">
              <a:solidFill>
                <a:srgbClr val="00B0F0"/>
              </a:solidFill>
              <a:latin typeface="Georgia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B0F0"/>
                </a:solidFill>
                <a:latin typeface="Georgia" pitchFamily="18" charset="0"/>
              </a:rPr>
              <a:t>ЭТО ТВОЯ ШКОЛА!</a:t>
            </a:r>
          </a:p>
          <a:p>
            <a:pPr algn="ctr"/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</a:rPr>
              <a:t>Здесь тебя всегда ждут, понимают, поддерживают.  </a:t>
            </a:r>
          </a:p>
          <a:p>
            <a:pPr algn="ctr"/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</a:rPr>
              <a:t>Здесь  и ученик, и родитель, и педагог чувствуют себя </a:t>
            </a:r>
            <a:endParaRPr lang="en-US" sz="2000" b="1" i="1" dirty="0" smtClean="0">
              <a:solidFill>
                <a:srgbClr val="92D050"/>
              </a:solidFill>
              <a:latin typeface="Georgia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</a:rPr>
              <a:t>одной большой семьёй!</a:t>
            </a:r>
            <a:endParaRPr lang="en-US" sz="2000" b="1" i="1" dirty="0" smtClean="0">
              <a:solidFill>
                <a:srgbClr val="92D050"/>
              </a:solidFill>
              <a:latin typeface="Georgia" pitchFamily="18" charset="0"/>
            </a:endParaRPr>
          </a:p>
          <a:p>
            <a:pPr algn="ctr"/>
            <a:endParaRPr lang="ru-RU" sz="2000" b="1" i="1" dirty="0" smtClean="0">
              <a:solidFill>
                <a:srgbClr val="92D050"/>
              </a:solidFill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006" r="19941" b="9937"/>
          <a:stretch>
            <a:fillRect/>
          </a:stretch>
        </p:blipFill>
        <p:spPr bwMode="auto">
          <a:xfrm>
            <a:off x="214282" y="571480"/>
            <a:ext cx="3429024" cy="5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995936" y="5752461"/>
            <a:ext cx="4255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B0F0"/>
                </a:solidFill>
                <a:latin typeface="Georgia" pitchFamily="18" charset="0"/>
              </a:rPr>
              <a:t>*Твоя </a:t>
            </a:r>
            <a:r>
              <a:rPr lang="en-US" b="1" i="1" dirty="0">
                <a:solidFill>
                  <a:srgbClr val="00B0F0"/>
                </a:solidFill>
                <a:latin typeface="Georgia" pitchFamily="18" charset="0"/>
              </a:rPr>
              <a:t>  </a:t>
            </a:r>
            <a:r>
              <a:rPr lang="ru-RU" b="1" i="1" dirty="0">
                <a:solidFill>
                  <a:srgbClr val="00B0F0"/>
                </a:solidFill>
                <a:latin typeface="Georgia" pitchFamily="18" charset="0"/>
              </a:rPr>
              <a:t>школа, твой </a:t>
            </a:r>
            <a:r>
              <a:rPr lang="en-US" b="1" i="1" dirty="0">
                <a:solidFill>
                  <a:srgbClr val="00B0F0"/>
                </a:solidFill>
                <a:latin typeface="Georgia" pitchFamily="18" charset="0"/>
              </a:rPr>
              <a:t>   </a:t>
            </a:r>
            <a:r>
              <a:rPr lang="ru-RU" b="1" i="1" dirty="0">
                <a:solidFill>
                  <a:srgbClr val="00B0F0"/>
                </a:solidFill>
                <a:latin typeface="Georgia" pitchFamily="18" charset="0"/>
              </a:rPr>
              <a:t>двор, </a:t>
            </a:r>
            <a:endParaRPr lang="en-US" b="1" i="1" dirty="0">
              <a:solidFill>
                <a:srgbClr val="00B0F0"/>
              </a:solidFill>
              <a:latin typeface="Georgia" pitchFamily="18" charset="0"/>
            </a:endParaRPr>
          </a:p>
          <a:p>
            <a:pPr algn="ctr"/>
            <a:r>
              <a:rPr lang="ru-RU" b="1" i="1" dirty="0">
                <a:solidFill>
                  <a:srgbClr val="00B0F0"/>
                </a:solidFill>
                <a:latin typeface="Georgia" pitchFamily="18" charset="0"/>
              </a:rPr>
              <a:t>твоя </a:t>
            </a:r>
            <a:r>
              <a:rPr lang="en-US" b="1" i="1" dirty="0">
                <a:solidFill>
                  <a:srgbClr val="00B0F0"/>
                </a:solidFill>
                <a:latin typeface="Georgia" pitchFamily="18" charset="0"/>
              </a:rPr>
              <a:t> </a:t>
            </a:r>
            <a:r>
              <a:rPr lang="ru-RU" b="1" i="1" dirty="0">
                <a:solidFill>
                  <a:srgbClr val="00B0F0"/>
                </a:solidFill>
                <a:latin typeface="Georgia" pitchFamily="18" charset="0"/>
              </a:rPr>
              <a:t>ответственность.*</a:t>
            </a:r>
          </a:p>
        </p:txBody>
      </p:sp>
    </p:spTree>
    <p:extLst>
      <p:ext uri="{BB962C8B-B14F-4D97-AF65-F5344CB8AC3E}">
        <p14:creationId xmlns:p14="http://schemas.microsoft.com/office/powerpoint/2010/main" xmlns="" val="38384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44" y="188641"/>
            <a:ext cx="8821644" cy="2304255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rgbClr val="92D050"/>
                </a:solidFill>
                <a:effectLst/>
                <a:latin typeface="Georgia" pitchFamily="18" charset="0"/>
              </a:rPr>
              <a:t>Муниципальное </a:t>
            </a:r>
            <a:r>
              <a:rPr lang="ru-RU" sz="2200" dirty="0" smtClean="0">
                <a:solidFill>
                  <a:srgbClr val="92D050"/>
                </a:solidFill>
                <a:effectLst/>
                <a:latin typeface="Georgia" pitchFamily="18" charset="0"/>
              </a:rPr>
              <a:t>об</a:t>
            </a:r>
            <a:r>
              <a:rPr lang="ru-RU" sz="2200" dirty="0" smtClean="0">
                <a:solidFill>
                  <a:srgbClr val="92D050"/>
                </a:solidFill>
                <a:effectLst/>
                <a:latin typeface="Georgia" pitchFamily="18" charset="0"/>
              </a:rPr>
              <a:t>щеоб</a:t>
            </a:r>
            <a:r>
              <a:rPr lang="ru-RU" sz="2200" dirty="0" smtClean="0">
                <a:solidFill>
                  <a:srgbClr val="92D050"/>
                </a:solidFill>
                <a:effectLst/>
                <a:latin typeface="Georgia" pitchFamily="18" charset="0"/>
              </a:rPr>
              <a:t>разовательное </a:t>
            </a:r>
            <a:r>
              <a:rPr lang="ru-RU" sz="2200" dirty="0" smtClean="0">
                <a:solidFill>
                  <a:srgbClr val="92D050"/>
                </a:solidFill>
                <a:effectLst/>
                <a:latin typeface="Georgia" pitchFamily="18" charset="0"/>
              </a:rPr>
              <a:t>автономное учреждение </a:t>
            </a:r>
            <a:br>
              <a:rPr lang="ru-RU" sz="2200" dirty="0" smtClean="0">
                <a:solidFill>
                  <a:srgbClr val="92D050"/>
                </a:solidFill>
                <a:effectLst/>
                <a:latin typeface="Georgia" pitchFamily="18" charset="0"/>
              </a:rPr>
            </a:br>
            <a:r>
              <a:rPr lang="ru-RU" sz="2200" dirty="0" smtClean="0">
                <a:solidFill>
                  <a:srgbClr val="92D050"/>
                </a:solidFill>
                <a:effectLst/>
                <a:latin typeface="Georgia" pitchFamily="18" charset="0"/>
              </a:rPr>
              <a:t>«Средняя общеобразовательная школа №34» г. Оренбурга</a:t>
            </a:r>
            <a:br>
              <a:rPr lang="ru-RU" sz="2200" dirty="0" smtClean="0">
                <a:solidFill>
                  <a:srgbClr val="92D050"/>
                </a:solidFill>
                <a:effectLst/>
                <a:latin typeface="Georgia" pitchFamily="18" charset="0"/>
              </a:rPr>
            </a:br>
            <a:r>
              <a:rPr lang="ru-RU" sz="2200" dirty="0" smtClean="0">
                <a:solidFill>
                  <a:srgbClr val="92D050"/>
                </a:solidFill>
                <a:latin typeface="Georgia" pitchFamily="18" charset="0"/>
              </a:rPr>
              <a:t/>
            </a:r>
            <a:br>
              <a:rPr lang="ru-RU" sz="2200" dirty="0" smtClean="0">
                <a:solidFill>
                  <a:srgbClr val="92D050"/>
                </a:solidFill>
                <a:latin typeface="Georgia" pitchFamily="18" charset="0"/>
              </a:rPr>
            </a:br>
            <a:r>
              <a:rPr lang="ru-RU" sz="2200" b="1" i="1" dirty="0">
                <a:solidFill>
                  <a:srgbClr val="92D050"/>
                </a:solidFill>
                <a:effectLst/>
                <a:latin typeface="Georgia" pitchFamily="18" charset="0"/>
              </a:rPr>
              <a:t>Проект по благоустройству школьного </a:t>
            </a:r>
            <a:r>
              <a:rPr lang="ru-RU" sz="2200" b="1" i="1" dirty="0" smtClean="0">
                <a:solidFill>
                  <a:srgbClr val="92D050"/>
                </a:solidFill>
                <a:effectLst/>
                <a:latin typeface="Georgia" pitchFamily="18" charset="0"/>
              </a:rPr>
              <a:t>двора</a:t>
            </a:r>
            <a:r>
              <a:rPr lang="ru-RU" sz="2200" i="1" dirty="0">
                <a:solidFill>
                  <a:srgbClr val="92D050"/>
                </a:solidFill>
                <a:effectLst/>
                <a:latin typeface="Georgia" pitchFamily="18" charset="0"/>
              </a:rPr>
              <a:t/>
            </a:r>
            <a:br>
              <a:rPr lang="ru-RU" sz="2200" i="1" dirty="0">
                <a:solidFill>
                  <a:srgbClr val="92D050"/>
                </a:solidFill>
                <a:effectLst/>
                <a:latin typeface="Georgia" pitchFamily="18" charset="0"/>
              </a:rPr>
            </a:br>
            <a:r>
              <a:rPr lang="ru-RU" sz="2200" b="1" i="1" dirty="0">
                <a:solidFill>
                  <a:srgbClr val="92D050"/>
                </a:solidFill>
                <a:effectLst/>
                <a:latin typeface="Georgia" pitchFamily="18" charset="0"/>
              </a:rPr>
              <a:t> </a:t>
            </a:r>
            <a:r>
              <a:rPr lang="ru-RU" sz="2200" i="1" dirty="0">
                <a:solidFill>
                  <a:srgbClr val="92D050"/>
                </a:solidFill>
                <a:effectLst/>
                <a:latin typeface="Georgia" pitchFamily="18" charset="0"/>
              </a:rPr>
              <a:t/>
            </a:r>
            <a:br>
              <a:rPr lang="ru-RU" sz="2200" i="1" dirty="0">
                <a:solidFill>
                  <a:srgbClr val="92D050"/>
                </a:solidFill>
                <a:effectLst/>
                <a:latin typeface="Georgia" pitchFamily="18" charset="0"/>
              </a:rPr>
            </a:br>
            <a:r>
              <a:rPr lang="ru-RU" sz="2200" b="1" i="1" dirty="0">
                <a:solidFill>
                  <a:srgbClr val="92D050"/>
                </a:solidFill>
                <a:effectLst/>
                <a:latin typeface="Georgia" pitchFamily="18" charset="0"/>
              </a:rPr>
              <a:t>«Школьный класс под открытым небом</a:t>
            </a:r>
            <a:r>
              <a:rPr lang="ru-RU" sz="2200" b="1" i="1" dirty="0" smtClean="0">
                <a:solidFill>
                  <a:srgbClr val="92D050"/>
                </a:solidFill>
                <a:effectLst/>
                <a:latin typeface="Georgia" pitchFamily="18" charset="0"/>
              </a:rPr>
              <a:t>»</a:t>
            </a:r>
            <a:endParaRPr lang="ru-RU" sz="2200" dirty="0">
              <a:solidFill>
                <a:srgbClr val="92D050"/>
              </a:solidFill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41" t="17009"/>
          <a:stretch/>
        </p:blipFill>
        <p:spPr bwMode="auto">
          <a:xfrm>
            <a:off x="611560" y="3038288"/>
            <a:ext cx="3788393" cy="3519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2636912"/>
            <a:ext cx="37444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92D050"/>
                </a:solidFill>
                <a:latin typeface="Georgia" pitchFamily="18" charset="0"/>
              </a:rPr>
              <a:t/>
            </a:r>
            <a:br>
              <a:rPr lang="ru-RU" i="1" dirty="0">
                <a:solidFill>
                  <a:srgbClr val="92D050"/>
                </a:solidFill>
                <a:latin typeface="Georgia" pitchFamily="18" charset="0"/>
              </a:rPr>
            </a:br>
            <a:r>
              <a:rPr lang="ru-RU" i="1" dirty="0">
                <a:solidFill>
                  <a:srgbClr val="92D050"/>
                </a:solidFill>
                <a:latin typeface="Georgia" pitchFamily="18" charset="0"/>
              </a:rPr>
              <a:t>                                     </a:t>
            </a:r>
            <a:r>
              <a:rPr lang="ru-RU" b="1" dirty="0">
                <a:solidFill>
                  <a:srgbClr val="92D050"/>
                </a:solidFill>
                <a:latin typeface="Georgia" pitchFamily="18" charset="0"/>
              </a:rPr>
              <a:t>Руководитель проекта: </a:t>
            </a:r>
            <a:br>
              <a:rPr lang="ru-RU" b="1" dirty="0">
                <a:solidFill>
                  <a:srgbClr val="92D050"/>
                </a:solidFill>
                <a:latin typeface="Georgia" pitchFamily="18" charset="0"/>
              </a:rPr>
            </a:br>
            <a:r>
              <a:rPr lang="ru-RU" b="1" dirty="0">
                <a:solidFill>
                  <a:srgbClr val="92D050"/>
                </a:solidFill>
                <a:latin typeface="Georgia" pitchFamily="18" charset="0"/>
              </a:rPr>
              <a:t>                                                    </a:t>
            </a:r>
            <a:r>
              <a:rPr lang="ru-RU" b="1" i="1" dirty="0">
                <a:solidFill>
                  <a:srgbClr val="92D050"/>
                </a:solidFill>
                <a:latin typeface="Georgia" pitchFamily="18" charset="0"/>
              </a:rPr>
              <a:t>директор школы </a:t>
            </a:r>
            <a:endParaRPr lang="ru-RU" b="1" i="1" dirty="0" smtClean="0">
              <a:solidFill>
                <a:srgbClr val="92D050"/>
              </a:solidFill>
              <a:latin typeface="Georgia" pitchFamily="18" charset="0"/>
            </a:endParaRPr>
          </a:p>
          <a:p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</a:rPr>
              <a:t>Е.Е</a:t>
            </a:r>
            <a:r>
              <a:rPr lang="ru-RU" b="1" i="1" dirty="0">
                <a:solidFill>
                  <a:srgbClr val="92D050"/>
                </a:solidFill>
                <a:latin typeface="Georgia" pitchFamily="18" charset="0"/>
              </a:rPr>
              <a:t>. </a:t>
            </a:r>
            <a:r>
              <a:rPr lang="ru-RU" b="1" i="1" dirty="0" err="1">
                <a:solidFill>
                  <a:srgbClr val="92D050"/>
                </a:solidFill>
                <a:latin typeface="Georgia" pitchFamily="18" charset="0"/>
              </a:rPr>
              <a:t>Капкова</a:t>
            </a:r>
            <a:r>
              <a:rPr lang="ru-RU" dirty="0">
                <a:solidFill>
                  <a:srgbClr val="92D050"/>
                </a:solidFill>
                <a:latin typeface="Georgia" pitchFamily="18" charset="0"/>
              </a:rPr>
              <a:t/>
            </a:r>
            <a:br>
              <a:rPr lang="ru-RU" dirty="0">
                <a:solidFill>
                  <a:srgbClr val="92D050"/>
                </a:solidFill>
                <a:latin typeface="Georgia" pitchFamily="18" charset="0"/>
              </a:rPr>
            </a:br>
            <a:r>
              <a:rPr lang="ru-RU" b="1" i="1" dirty="0">
                <a:solidFill>
                  <a:srgbClr val="92D050"/>
                </a:solidFill>
                <a:latin typeface="Georgia" pitchFamily="18" charset="0"/>
              </a:rPr>
              <a:t> </a:t>
            </a:r>
            <a:r>
              <a:rPr lang="ru-RU" dirty="0">
                <a:solidFill>
                  <a:srgbClr val="92D050"/>
                </a:solidFill>
                <a:latin typeface="Georgia" pitchFamily="18" charset="0"/>
              </a:rPr>
              <a:t/>
            </a:r>
            <a:br>
              <a:rPr lang="ru-RU" dirty="0">
                <a:solidFill>
                  <a:srgbClr val="92D05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92D050"/>
                </a:solidFill>
                <a:latin typeface="Georgia" pitchFamily="18" charset="0"/>
              </a:rPr>
              <a:t> </a:t>
            </a:r>
            <a:r>
              <a:rPr lang="ru-RU" b="1" dirty="0">
                <a:solidFill>
                  <a:srgbClr val="92D050"/>
                </a:solidFill>
                <a:latin typeface="Georgia" pitchFamily="18" charset="0"/>
              </a:rPr>
              <a:t>Исполнители: </a:t>
            </a:r>
            <a:r>
              <a:rPr lang="ru-RU" b="1" dirty="0" smtClean="0">
                <a:solidFill>
                  <a:srgbClr val="92D050"/>
                </a:solidFill>
                <a:latin typeface="Georgia" pitchFamily="18" charset="0"/>
              </a:rPr>
              <a:t>  </a:t>
            </a:r>
            <a:r>
              <a:rPr lang="ru-RU" b="1" i="1" dirty="0">
                <a:solidFill>
                  <a:srgbClr val="92D050"/>
                </a:solidFill>
                <a:latin typeface="Georgia" pitchFamily="18" charset="0"/>
              </a:rPr>
              <a:t>ЗД по АХЧ Т.Н. </a:t>
            </a:r>
            <a:r>
              <a:rPr lang="ru-RU" b="1" i="1" dirty="0" err="1">
                <a:solidFill>
                  <a:srgbClr val="92D050"/>
                </a:solidFill>
                <a:latin typeface="Georgia" pitchFamily="18" charset="0"/>
              </a:rPr>
              <a:t>Рябчикова</a:t>
            </a:r>
            <a:r>
              <a:rPr lang="ru-RU" b="1" i="1" dirty="0">
                <a:solidFill>
                  <a:srgbClr val="92D050"/>
                </a:solidFill>
                <a:latin typeface="Georgia" pitchFamily="18" charset="0"/>
              </a:rPr>
              <a:t>, </a:t>
            </a: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</a:rPr>
              <a:t>педагоги Кирпичева Г.Г., Савинова К.А., учащиеся и  классные руководители 5-11 классов, родители.</a:t>
            </a:r>
            <a:r>
              <a:rPr lang="ru-RU" b="1" i="1" dirty="0">
                <a:solidFill>
                  <a:srgbClr val="92D050"/>
                </a:solidFill>
                <a:latin typeface="Georgia" pitchFamily="18" charset="0"/>
              </a:rPr>
              <a:t/>
            </a:r>
            <a:br>
              <a:rPr lang="ru-RU" b="1" i="1" dirty="0">
                <a:solidFill>
                  <a:srgbClr val="92D050"/>
                </a:solidFill>
                <a:latin typeface="Georgia" pitchFamily="18" charset="0"/>
              </a:rPr>
            </a:br>
            <a:r>
              <a:rPr lang="ru-RU" dirty="0">
                <a:solidFill>
                  <a:srgbClr val="92D050"/>
                </a:solidFill>
                <a:latin typeface="Georgia" pitchFamily="18" charset="0"/>
              </a:rPr>
              <a:t/>
            </a:r>
            <a:br>
              <a:rPr lang="ru-RU" dirty="0">
                <a:solidFill>
                  <a:srgbClr val="92D050"/>
                </a:solidFill>
                <a:latin typeface="Georgia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6230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1500174"/>
            <a:ext cx="635796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  <a:t>Школьный двор включает:</a:t>
            </a:r>
            <a:b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  <a:t>- учебно-опытную, </a:t>
            </a:r>
            <a:b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  <a:t>- спортивную,</a:t>
            </a:r>
            <a:b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  <a:t>- игровую,  </a:t>
            </a:r>
            <a:b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  <a:t>- хозяйственную зону,</a:t>
            </a:r>
            <a:b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anose="02020603050405020304" pitchFamily="18" charset="0"/>
              </a:rPr>
              <a:t>- зону отдыха</a:t>
            </a:r>
            <a:r>
              <a:rPr lang="ru-RU" sz="2000" i="1" dirty="0" smtClean="0">
                <a:solidFill>
                  <a:srgbClr val="7030A0"/>
                </a:solidFill>
                <a:latin typeface="Georgia" pitchFamily="18" charset="0"/>
                <a:cs typeface="Times New Roman" panose="02020603050405020304" pitchFamily="18" charset="0"/>
              </a:rPr>
              <a:t>. </a:t>
            </a:r>
            <a:endParaRPr lang="ru-RU" sz="2000" i="1" dirty="0">
              <a:latin typeface="Georg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21"/>
          <a:stretch>
            <a:fillRect/>
          </a:stretch>
        </p:blipFill>
        <p:spPr bwMode="auto">
          <a:xfrm>
            <a:off x="3428992" y="4357694"/>
            <a:ext cx="3266851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 cstate="print"/>
          <a:srcRect t="26709" r="24800" b="14316"/>
          <a:stretch>
            <a:fillRect/>
          </a:stretch>
        </p:blipFill>
        <p:spPr bwMode="auto">
          <a:xfrm>
            <a:off x="5214942" y="357166"/>
            <a:ext cx="3590934" cy="2243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:\фото шк двор\P_20200602_1223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285992"/>
            <a:ext cx="3760794" cy="2367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714356"/>
            <a:ext cx="6500842" cy="5106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На территории школьного двора  имеются:</a:t>
            </a:r>
          </a:p>
          <a:p>
            <a:pPr algn="ctr">
              <a:lnSpc>
                <a:spcPct val="80000"/>
              </a:lnSpc>
              <a:defRPr/>
            </a:pPr>
            <a:endParaRPr lang="ru-RU" b="1" i="1" dirty="0">
              <a:solidFill>
                <a:srgbClr val="92D050"/>
              </a:solidFill>
              <a:latin typeface="Georgia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Ограждение, ворота, калитки </a:t>
            </a:r>
            <a:endParaRPr lang="en-US" b="1" i="1" dirty="0" smtClean="0">
              <a:solidFill>
                <a:srgbClr val="92D050"/>
              </a:solidFill>
              <a:latin typeface="Georgia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с видеодомофонами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Асфальтовое покрытие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Прогулочные площадки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Зона отдыха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Спортивная площадка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Клумбы, цветники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Рабатки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Розарии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Бордюры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Аллеи из деревьев, кустарников</a:t>
            </a:r>
          </a:p>
        </p:txBody>
      </p:sp>
      <p:pic>
        <p:nvPicPr>
          <p:cNvPr id="4" name="Рисунок 3" descr="F:\!!!Фото с телефона ASUS!!!\2020_08_02\P_20200623_1132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000108"/>
            <a:ext cx="3500462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:\фото шк двор\P_20200521_183207.jpg"/>
          <p:cNvPicPr/>
          <p:nvPr/>
        </p:nvPicPr>
        <p:blipFill>
          <a:blip r:embed="rId3" cstate="print"/>
          <a:srcRect l="14270" b="5075"/>
          <a:stretch>
            <a:fillRect/>
          </a:stretch>
        </p:blipFill>
        <p:spPr bwMode="auto">
          <a:xfrm>
            <a:off x="3929058" y="2786058"/>
            <a:ext cx="3143272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F:\!!!Фото с телефона ASUS!!!\2020_08_02\P_20200611_133557.jpg"/>
          <p:cNvPicPr>
            <a:picLocks noChangeAspect="1" noChangeArrowheads="1"/>
          </p:cNvPicPr>
          <p:nvPr/>
        </p:nvPicPr>
        <p:blipFill>
          <a:blip r:embed="rId4" cstate="print"/>
          <a:srcRect t="2777" r="18750"/>
          <a:stretch>
            <a:fillRect/>
          </a:stretch>
        </p:blipFill>
        <p:spPr bwMode="auto">
          <a:xfrm>
            <a:off x="5500694" y="4357694"/>
            <a:ext cx="3214710" cy="216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7" y="4365104"/>
            <a:ext cx="24482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Школьная территория имеет ограждение</a:t>
            </a:r>
            <a:endParaRPr lang="ru-RU" sz="2000" i="1" dirty="0">
              <a:solidFill>
                <a:srgbClr val="92D050"/>
              </a:solidFill>
              <a:latin typeface="Georgia" pitchFamily="18" charset="0"/>
            </a:endParaRPr>
          </a:p>
        </p:txBody>
      </p:sp>
      <p:pic>
        <p:nvPicPr>
          <p:cNvPr id="3074" name="Picture 2" descr="F:\!!!Фото с телефона ASUS!!!\2020_08_02\P_20200602_122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864750"/>
            <a:ext cx="5137555" cy="2745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55" b="7802"/>
          <a:stretch/>
        </p:blipFill>
        <p:spPr bwMode="auto">
          <a:xfrm>
            <a:off x="6032413" y="319357"/>
            <a:ext cx="2736304" cy="3437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47" b="7807"/>
          <a:stretch/>
        </p:blipFill>
        <p:spPr bwMode="auto">
          <a:xfrm>
            <a:off x="251520" y="337047"/>
            <a:ext cx="2807848" cy="3527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1880" y="908720"/>
            <a:ext cx="223224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По левую и правую стороны главного входа высажен газон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571636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92D050"/>
                </a:solidFill>
                <a:effectLst/>
                <a:latin typeface="Georgia" pitchFamily="18" charset="0"/>
                <a:cs typeface="Times New Roman" pitchFamily="18" charset="0"/>
              </a:rPr>
              <a:t>Открытость территории  школы накладывает  на коллектив повышенную ответственность</a:t>
            </a:r>
            <a:br>
              <a:rPr lang="ru-RU" sz="2000" b="1" i="1" dirty="0" smtClean="0">
                <a:solidFill>
                  <a:srgbClr val="92D050"/>
                </a:solidFill>
                <a:effectLst/>
                <a:latin typeface="Georgia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92D050"/>
                </a:solidFill>
                <a:effectLst/>
                <a:latin typeface="Georgia" pitchFamily="18" charset="0"/>
                <a:cs typeface="Times New Roman" pitchFamily="18" charset="0"/>
              </a:rPr>
              <a:t> за ее благоустройство </a:t>
            </a:r>
            <a:r>
              <a:rPr lang="ru-RU" sz="2400" b="1" dirty="0" smtClean="0">
                <a:solidFill>
                  <a:srgbClr val="FFC000"/>
                </a:solidFill>
                <a:effectLst/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C000"/>
                </a:solidFill>
                <a:effectLst/>
                <a:latin typeface="Georgia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FFC000"/>
              </a:solidFill>
              <a:effectLst/>
              <a:latin typeface="Georgia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5720" y="3500438"/>
            <a:ext cx="3867178" cy="2867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I:\фото шк двор\P_20200602_1222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500174"/>
            <a:ext cx="3857652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4" cstate="print"/>
          <a:srcRect t="43510" r="15339" b="3966"/>
          <a:stretch>
            <a:fillRect/>
          </a:stretch>
        </p:blipFill>
        <p:spPr bwMode="auto">
          <a:xfrm>
            <a:off x="4857752" y="3429000"/>
            <a:ext cx="4000528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96"/>
          <a:stretch>
            <a:fillRect/>
          </a:stretch>
        </p:blipFill>
        <p:spPr bwMode="auto">
          <a:xfrm>
            <a:off x="500034" y="428604"/>
            <a:ext cx="3617663" cy="2424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F:\!!!Фото с телефона ASUS!!!\2020_08_02\P_20200623_113319.jpg"/>
          <p:cNvPicPr/>
          <p:nvPr/>
        </p:nvPicPr>
        <p:blipFill>
          <a:blip r:embed="rId3" cstate="print"/>
          <a:srcRect r="18779"/>
          <a:stretch>
            <a:fillRect/>
          </a:stretch>
        </p:blipFill>
        <p:spPr bwMode="auto">
          <a:xfrm>
            <a:off x="285720" y="3714752"/>
            <a:ext cx="2362205" cy="1785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F:\!!!Фото с телефона ASUS!!!\2020_08_02\P_20200706_110829.jpg"/>
          <p:cNvPicPr/>
          <p:nvPr/>
        </p:nvPicPr>
        <p:blipFill>
          <a:blip r:embed="rId4" cstate="print"/>
          <a:srcRect t="14543" b="23407"/>
          <a:stretch>
            <a:fillRect/>
          </a:stretch>
        </p:blipFill>
        <p:spPr bwMode="auto">
          <a:xfrm>
            <a:off x="2714612" y="4857760"/>
            <a:ext cx="1554660" cy="1685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286000" y="29673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Цветники расположены перед школой:</a:t>
            </a:r>
          </a:p>
          <a:p>
            <a:pPr algn="ctr"/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с левой и правой сторон </a:t>
            </a:r>
            <a:endParaRPr lang="en-US" b="1" i="1" dirty="0" smtClean="0">
              <a:solidFill>
                <a:srgbClr val="92D05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от центрального входа</a:t>
            </a:r>
            <a:endParaRPr lang="ru-RU" b="1" i="1" dirty="0">
              <a:solidFill>
                <a:srgbClr val="92D050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F:\!!!Фото с телефона ASUS!!!\2020_08_02\P_20200720_1236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214818"/>
            <a:ext cx="3857652" cy="2355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F:\!!!Фото с телефона ASUS!!!\2020_08_02\P_20200602_122700.jpg"/>
          <p:cNvPicPr/>
          <p:nvPr/>
        </p:nvPicPr>
        <p:blipFill>
          <a:blip r:embed="rId6" cstate="print"/>
          <a:srcRect l="21967" t="23077" r="18587" b="21083"/>
          <a:stretch>
            <a:fillRect/>
          </a:stretch>
        </p:blipFill>
        <p:spPr bwMode="auto">
          <a:xfrm>
            <a:off x="6072198" y="1500174"/>
            <a:ext cx="2643206" cy="1509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F:\!!!Фото с телефона ASUS!!!\2020_08_02\P_20200602_122518.jpg"/>
          <p:cNvPicPr>
            <a:picLocks noChangeAspect="1" noChangeArrowheads="1"/>
          </p:cNvPicPr>
          <p:nvPr/>
        </p:nvPicPr>
        <p:blipFill>
          <a:blip r:embed="rId7" cstate="print"/>
          <a:srcRect l="17969" t="1389" r="27343" b="2777"/>
          <a:stretch>
            <a:fillRect/>
          </a:stretch>
        </p:blipFill>
        <p:spPr bwMode="auto">
          <a:xfrm>
            <a:off x="4857752" y="357166"/>
            <a:ext cx="1965063" cy="1936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496" y="428604"/>
            <a:ext cx="4099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Аллеи – дорожки</a:t>
            </a:r>
          </a:p>
          <a:p>
            <a:pPr algn="ctr"/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в школу </a:t>
            </a:r>
            <a:endParaRPr lang="ru-RU" sz="2000" i="1" dirty="0">
              <a:solidFill>
                <a:srgbClr val="92D050"/>
              </a:solidFill>
              <a:latin typeface="Georgia" pitchFamily="18" charset="0"/>
            </a:endParaRPr>
          </a:p>
        </p:txBody>
      </p:sp>
      <p:pic>
        <p:nvPicPr>
          <p:cNvPr id="3" name="Рисунок 2" descr="F:\!!!Фото с телефона ASUS!!!\2020_08_02\P_20200623_1132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214422"/>
            <a:ext cx="4143404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56"/>
          <a:stretch>
            <a:fillRect/>
          </a:stretch>
        </p:blipFill>
        <p:spPr bwMode="auto">
          <a:xfrm>
            <a:off x="772822" y="908720"/>
            <a:ext cx="2947900" cy="3719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39552" y="5107793"/>
            <a:ext cx="41753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Оформление односторонними цветочными бордюрами</a:t>
            </a:r>
            <a:endParaRPr lang="ru-RU" sz="2000" b="1" i="1" dirty="0">
              <a:solidFill>
                <a:srgbClr val="92D050"/>
              </a:solidFill>
              <a:latin typeface="Georgia" pitchFamily="18" charset="0"/>
            </a:endParaRPr>
          </a:p>
        </p:txBody>
      </p:sp>
      <p:pic>
        <p:nvPicPr>
          <p:cNvPr id="6" name="Рисунок 5" descr="F:\!!!Фото с телефона ASUS!!!\2020_08_02\P_20200623_113737.jpg"/>
          <p:cNvPicPr/>
          <p:nvPr/>
        </p:nvPicPr>
        <p:blipFill>
          <a:blip r:embed="rId4" cstate="print"/>
          <a:srcRect t="50045" r="48276" b="4959"/>
          <a:stretch>
            <a:fillRect/>
          </a:stretch>
        </p:blipFill>
        <p:spPr bwMode="auto">
          <a:xfrm>
            <a:off x="5072066" y="3714752"/>
            <a:ext cx="2171700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62252"/>
            <a:ext cx="27098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 территории школьного двора разбиты клумбы разнообразных форм и размеров. </a:t>
            </a:r>
            <a:endParaRPr lang="ru-RU" b="1" i="1" dirty="0" smtClean="0">
              <a:solidFill>
                <a:srgbClr val="92D050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45"/>
          <a:stretch/>
        </p:blipFill>
        <p:spPr bwMode="auto">
          <a:xfrm>
            <a:off x="5906681" y="520700"/>
            <a:ext cx="2668811" cy="1393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49728" y="2132856"/>
            <a:ext cx="3698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Клумбы оформлены с соблюдением пропорций </a:t>
            </a:r>
            <a:endParaRPr lang="ru-RU" b="1" i="1" dirty="0" smtClean="0">
              <a:solidFill>
                <a:srgbClr val="92D05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и симметрии.</a:t>
            </a:r>
            <a:endParaRPr lang="ru-RU" b="1" i="1" dirty="0">
              <a:solidFill>
                <a:srgbClr val="92D050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948" y="2101756"/>
            <a:ext cx="4966909" cy="204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5398" y="388550"/>
            <a:ext cx="1595227" cy="121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725144"/>
            <a:ext cx="2709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Главный и запасной входы украшены </a:t>
            </a:r>
            <a:r>
              <a:rPr lang="ru-RU" b="1" i="1" dirty="0" smtClean="0">
                <a:solidFill>
                  <a:srgbClr val="92D050"/>
                </a:solidFill>
                <a:latin typeface="Georgia" pitchFamily="18" charset="0"/>
                <a:cs typeface="Times New Roman" pitchFamily="18" charset="0"/>
              </a:rPr>
              <a:t>вазонами.</a:t>
            </a:r>
            <a:endParaRPr lang="ru-RU" b="1" i="1" dirty="0">
              <a:solidFill>
                <a:srgbClr val="92D050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6992" y="789262"/>
            <a:ext cx="1359689" cy="134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60" t="11369" r="18603" b="16625"/>
          <a:stretch/>
        </p:blipFill>
        <p:spPr bwMode="auto">
          <a:xfrm>
            <a:off x="6357950" y="5072074"/>
            <a:ext cx="1857389" cy="1470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929066"/>
            <a:ext cx="2017578" cy="171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3286124"/>
            <a:ext cx="2063746" cy="1547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/>
          <p:nvPr/>
        </p:nvPicPr>
        <p:blipFill>
          <a:blip r:embed="rId9" cstate="print"/>
          <a:srcRect t="31395" r="10336" b="2519"/>
          <a:stretch>
            <a:fillRect/>
          </a:stretch>
        </p:blipFill>
        <p:spPr bwMode="auto">
          <a:xfrm>
            <a:off x="3286116" y="4929198"/>
            <a:ext cx="1928826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485</TotalTime>
  <Words>315</Words>
  <Application>Microsoft Office PowerPoint</Application>
  <PresentationFormat>Экран (4:3)</PresentationFormat>
  <Paragraphs>50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Литейная</vt:lpstr>
      <vt:lpstr>Конкурсный материал               «Лучший школьный двор - 2020» МОАУ «СОШ №34» </vt:lpstr>
      <vt:lpstr>Муниципальное общеобразовательное автономное учреждение  «Средняя общеобразовательная школа №34» г. Оренбурга  Проект по благоустройству школьного двора   «Школьный класс под открытым небом»</vt:lpstr>
      <vt:lpstr>Слайд 3</vt:lpstr>
      <vt:lpstr>Слайд 4</vt:lpstr>
      <vt:lpstr>Слайд 5</vt:lpstr>
      <vt:lpstr>Открытость территории  школы накладывает  на коллектив повышенную ответственность  за ее благоустройство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Конкурсный материал               «Лучший  школьный двор - 2020» МОАУ «СОШ №34» </dc:title>
  <dc:creator>РоГалики</dc:creator>
  <cp:lastModifiedBy>РоГалики</cp:lastModifiedBy>
  <cp:revision>100</cp:revision>
  <dcterms:created xsi:type="dcterms:W3CDTF">2020-08-25T16:51:14Z</dcterms:created>
  <dcterms:modified xsi:type="dcterms:W3CDTF">2020-08-28T15:11:59Z</dcterms:modified>
</cp:coreProperties>
</file>