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300" r:id="rId4"/>
    <p:sldId id="258" r:id="rId5"/>
    <p:sldId id="259" r:id="rId6"/>
    <p:sldId id="261" r:id="rId7"/>
    <p:sldId id="262" r:id="rId8"/>
    <p:sldId id="264" r:id="rId9"/>
    <p:sldId id="263" r:id="rId10"/>
    <p:sldId id="299" r:id="rId11"/>
    <p:sldId id="302" r:id="rId12"/>
    <p:sldId id="301" r:id="rId13"/>
    <p:sldId id="303" r:id="rId14"/>
    <p:sldId id="267" r:id="rId15"/>
    <p:sldId id="268" r:id="rId16"/>
    <p:sldId id="265" r:id="rId17"/>
    <p:sldId id="266" r:id="rId18"/>
    <p:sldId id="269" r:id="rId19"/>
    <p:sldId id="270" r:id="rId20"/>
    <p:sldId id="271" r:id="rId21"/>
    <p:sldId id="280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6" r:id="rId32"/>
    <p:sldId id="294" r:id="rId33"/>
    <p:sldId id="295" r:id="rId34"/>
    <p:sldId id="297" r:id="rId35"/>
    <p:sldId id="29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16" autoAdjust="0"/>
  </p:normalViewPr>
  <p:slideViewPr>
    <p:cSldViewPr snapToGrid="0">
      <p:cViewPr varScale="1">
        <p:scale>
          <a:sx n="70" d="100"/>
          <a:sy n="70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8F7C8-5C5A-4A19-A978-287B79F965E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0607-34F1-489D-AB76-05B67187B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607-34F1-489D-AB76-05B67187B0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9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607-34F1-489D-AB76-05B67187B0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5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607-34F1-489D-AB76-05B67187B07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A0607-34F1-489D-AB76-05B67187B07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2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0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61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9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39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8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9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0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9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1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4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1F10A-3C88-4445-B2BD-B48017B2BFA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3FBF0F-D5BF-47C8-A05A-D83B996E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9382"/>
            <a:ext cx="9590424" cy="88669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Маганинская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им.С.И.Тимофеева-Кустуктаанап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2607" y="7472906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039"/>
            <a:ext cx="10515599" cy="51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8D756-1972-4AC1-93EA-BE26F7D8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66323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Работу с детьми по профилактике асоциального поведения осуществляют: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08471-F3B5-494C-9EEE-9EF8125D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3487"/>
            <a:ext cx="10752666" cy="42778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Подразделение органов внутренних дел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Органы управления образованием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Образовательные учреждения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Органы опеки и попечительства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Комиссия по делам несовершеннолетних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Органы социальной защиты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Учреждения труда и занятости населения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Учреждения по делам молодежи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Учреждения культуры и физической культуры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Учреждения здравоохранения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Общественные объединения и ассоциации</a:t>
            </a:r>
          </a:p>
        </p:txBody>
      </p:sp>
    </p:spTree>
    <p:extLst>
      <p:ext uri="{BB962C8B-B14F-4D97-AF65-F5344CB8AC3E}">
        <p14:creationId xmlns:p14="http://schemas.microsoft.com/office/powerpoint/2010/main" val="38078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9885C-6760-4BD3-AE64-422EE5E8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87352" cy="1320800"/>
          </a:xfrm>
        </p:spPr>
        <p:txBody>
          <a:bodyPr/>
          <a:lstStyle/>
          <a:p>
            <a:pPr algn="ctr"/>
            <a:r>
              <a:rPr lang="ru-RU" dirty="0"/>
              <a:t>Профилактическая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444FF-37A5-4206-80A1-E2FCA184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1601"/>
            <a:ext cx="10785323" cy="46697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</a:rPr>
              <a:t>Профилактика </a:t>
            </a:r>
            <a:r>
              <a:rPr lang="ru-RU" dirty="0"/>
              <a:t>– это система мер, направленных на предупреждение возникновения явления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4"/>
                </a:solidFill>
              </a:rPr>
              <a:t>Профилактика асоциального поведения </a:t>
            </a:r>
            <a:r>
              <a:rPr lang="ru-RU" dirty="0"/>
              <a:t>– это научно –обоснованная, своевременная деятельность, направленная  на предотвращение возможных отклонений подростков: максимальное обеспечение социальной справедливости, создание условий для включения несовершеннолетних в социально-экономическую и культурную жизнь общества, способствующую процессу развития личности, получения образования,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/>
                </a:solidFill>
              </a:rPr>
              <a:t>Задачи профилактической работы: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Оказание помощи подросткам , оказавшимся в трудной жизненной ситуации;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Выявления и пресечения случаев жестокого обращения с подростками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Обеспечение и защита конституционных прав несовершеннолетних;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Оказание помощи по предупреждению правонарушений;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Профилактическая работа с семьями.</a:t>
            </a:r>
          </a:p>
        </p:txBody>
      </p:sp>
    </p:spTree>
    <p:extLst>
      <p:ext uri="{BB962C8B-B14F-4D97-AF65-F5344CB8AC3E}">
        <p14:creationId xmlns:p14="http://schemas.microsoft.com/office/powerpoint/2010/main" val="267503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6681-6E5A-447D-A398-2D34861D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94180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профилактической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AAA99-802A-4192-8ADE-D0FB9D00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11085"/>
            <a:ext cx="10709124" cy="400594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необходимых специалистов: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патронаж </a:t>
            </a:r>
            <a:r>
              <a:rPr lang="ru-RU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дезадаптированных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несовершенно-летних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референтной группой ребенка мобилизация воспитательного потенциала семьи и окружающей среды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Консультативно-разъяснительная работа с родителями и педагогами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детей «группы риска»</a:t>
            </a:r>
          </a:p>
        </p:txBody>
      </p:sp>
    </p:spTree>
    <p:extLst>
      <p:ext uri="{BB962C8B-B14F-4D97-AF65-F5344CB8AC3E}">
        <p14:creationId xmlns:p14="http://schemas.microsoft.com/office/powerpoint/2010/main" val="353500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41EBF-2C7D-4074-A8B6-037D1E4F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5746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профилактической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1724E-5238-40A8-912A-4730C84A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0971"/>
            <a:ext cx="11329609" cy="4800391"/>
          </a:xfrm>
        </p:spPr>
        <p:txBody>
          <a:bodyPr/>
          <a:lstStyle/>
          <a:p>
            <a:r>
              <a:rPr lang="ru-RU" dirty="0"/>
              <a:t>1. профилактика асоциального поведения</a:t>
            </a:r>
          </a:p>
          <a:p>
            <a:r>
              <a:rPr lang="ru-RU" dirty="0"/>
              <a:t>1.1.профилактика суицидов среди несовершеннолетних</a:t>
            </a:r>
          </a:p>
          <a:p>
            <a:r>
              <a:rPr lang="ru-RU" dirty="0"/>
              <a:t>1.2.формирование толерантного отношения в подростковом возрасте</a:t>
            </a:r>
          </a:p>
          <a:p>
            <a:r>
              <a:rPr lang="ru-RU" dirty="0"/>
              <a:t>1.3.предупреждение насилия и жестокого обращения</a:t>
            </a:r>
          </a:p>
          <a:p>
            <a:r>
              <a:rPr lang="ru-RU" dirty="0"/>
              <a:t>1.4.предупреждение правонарушений в среде несовершеннолетних</a:t>
            </a:r>
          </a:p>
          <a:p>
            <a:r>
              <a:rPr lang="ru-RU" dirty="0"/>
              <a:t>2.ЗОЖ</a:t>
            </a:r>
          </a:p>
          <a:p>
            <a:r>
              <a:rPr lang="ru-RU" dirty="0"/>
              <a:t>2.1. профилактика употребления ПАВ</a:t>
            </a:r>
          </a:p>
          <a:p>
            <a:r>
              <a:rPr lang="ru-RU" dirty="0"/>
              <a:t>2.2.Профилактика ранних половых связей</a:t>
            </a:r>
          </a:p>
          <a:p>
            <a:r>
              <a:rPr lang="ru-RU" dirty="0"/>
              <a:t>2.3.Организация работы по профилактике ВИЧ-инфекции </a:t>
            </a:r>
          </a:p>
          <a:p>
            <a:r>
              <a:rPr lang="ru-RU" dirty="0"/>
              <a:t>3. Профилактика детского дорожно-транспортного травматизма</a:t>
            </a:r>
          </a:p>
          <a:p>
            <a:r>
              <a:rPr lang="ru-RU" dirty="0"/>
              <a:t>4.Культура безопасного поведения в действий в чрезвычайных ситуациях.</a:t>
            </a:r>
          </a:p>
          <a:p>
            <a:r>
              <a:rPr lang="ru-RU" dirty="0"/>
              <a:t>5. Пожарная безопасность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1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12884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4109"/>
            <a:ext cx="11112884" cy="433725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Учителя-предметники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ОДД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учебно-воспитательной  работе</a:t>
            </a:r>
          </a:p>
          <a:p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воспитательной работе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77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69539" cy="8728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82437"/>
            <a:ext cx="10891211" cy="459970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реализацией проекта осуществляется тьютором по ВР, директором  	</a:t>
            </a:r>
          </a:p>
        </p:txBody>
      </p:sp>
    </p:spTree>
    <p:extLst>
      <p:ext uri="{BB962C8B-B14F-4D97-AF65-F5344CB8AC3E}">
        <p14:creationId xmlns:p14="http://schemas.microsoft.com/office/powerpoint/2010/main" val="212451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08084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673927"/>
            <a:ext cx="10932775" cy="2410691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2019 –  июнь 2021 </a:t>
            </a:r>
            <a:r>
              <a:rPr lang="ru-RU" sz="5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46630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10946630" cy="2767012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этап.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Подготовительный (октябрь 2019г )</a:t>
            </a:r>
          </a:p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этап.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Основной (2019-2021 гг.)</a:t>
            </a:r>
          </a:p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Итоговый (май-июнь 2021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8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29756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Подготовительный (октябрь 2019г)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9309"/>
            <a:ext cx="11029757" cy="4642053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 профилактической работы    и разработка нового проекта;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стратегии и тактики деятельности;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 – правовой базы;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имеющегося опыта работы, ориентированного на профилактику асоциального поведения, безнадзорности и вредных привычек среди детей и подростков;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современных форм и методов профилактической работы с участниками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84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18921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Основной (2019-2021 гг.)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3055"/>
            <a:ext cx="10918920" cy="5292436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 и проведение в школе социологического исследования детей, учителей, родителей, направленной на профилактику правонарушений, безнадзорности и употребления ПАВ несовершеннолетними;</a:t>
            </a:r>
          </a:p>
          <a:p>
            <a:pPr lvl="0"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межведомственного сотрудничества;</a:t>
            </a:r>
          </a:p>
          <a:p>
            <a:pPr lvl="0"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социальной и психолого-педагогической поддержки детям, попавшим в трудную жизненную ситуацию;</a:t>
            </a:r>
          </a:p>
          <a:p>
            <a:pPr lvl="0"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учебно-воспитательном процессе школы личностно-ориентированных приемов и методов для формирования личностных ресурсов, обеспечивающих развитие у ребенка активного жизненного стиля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9724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«Мой выбор»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8687"/>
            <a:ext cx="10877357" cy="4528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асоциального поведения среди несовершенно-летних «Мой выбор»</a:t>
            </a:r>
          </a:p>
          <a:p>
            <a:pPr marL="0" indent="0" algn="just">
              <a:buNone/>
            </a:pP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Баишева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Пелагея Николаевна –социальный педагог</a:t>
            </a:r>
          </a:p>
        </p:txBody>
      </p:sp>
    </p:spTree>
    <p:extLst>
      <p:ext uri="{BB962C8B-B14F-4D97-AF65-F5344CB8AC3E}">
        <p14:creationId xmlns:p14="http://schemas.microsoft.com/office/powerpoint/2010/main" val="16515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4583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Итоговый (май-июнь 2021 г.)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54727"/>
            <a:ext cx="10974339" cy="4586635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интерпретация полученной в ходе реализации проекта информации.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результатов реализации проекта с поставленными целями и задачами.</a:t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перспектив развития школы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34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69539" cy="7897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Содержание программы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9309"/>
            <a:ext cx="10891211" cy="4642053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особенности каждого возрастного этапа, а также педагогическую практику работы с трудными детьми и на основании проведенного классными руководителями анализа методик и анкет были выделены и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проранжированы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характерные тому или иному возрасту ТЖС (тяжелые жизненные ситуации).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11099030" cy="74814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Механизм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05345"/>
            <a:ext cx="10891211" cy="4836017"/>
          </a:xfrm>
        </p:spPr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основывается на совершенствовании форм и методов работы в целях дальнейшего развития процесса воспитания, профилактики - асоциального поведения, безнадзорности и вредных привычек среди детей и подростков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проектных мероприятий предусматривает систему работы всего педагогического коллектива школы по профилактике асоциального поведения, безнадзорности и вредных привычек среди детей и подростков, а также координацию школы со всеми ведомствами системы профилактики по предупредительно-профилактической деятельности   с детьми и подростками.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4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1590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План воспитательной работы школы включает основных ее участников и включает следующие разделы: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877357" cy="3880773"/>
          </a:xfrm>
        </p:spPr>
        <p:txBody>
          <a:bodyPr/>
          <a:lstStyle/>
          <a:p>
            <a:pPr lvl="0" algn="just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наркомании, алкоголизма,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табако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-курения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среди несовершеннолетних.</a:t>
            </a:r>
          </a:p>
          <a:p>
            <a:pPr lvl="0" algn="just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суицидального поведения, жестокого обращения в отношении несовершеннолетних.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41" y="374072"/>
            <a:ext cx="10905066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Проект включает в себя следующие направления: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7019"/>
            <a:ext cx="10905066" cy="4614344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Диагностическая работа с детьми.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Профилактическая работа со школьниками.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3.Организация досуговой деятельности и организация работы дополнительного образования.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4.Организационная и методическая работа с педагогическим коллективом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5. Работа с родителями.</a:t>
            </a: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Работа Совета профилактики.</a:t>
            </a:r>
          </a:p>
        </p:txBody>
      </p:sp>
    </p:spTree>
    <p:extLst>
      <p:ext uri="{BB962C8B-B14F-4D97-AF65-F5344CB8AC3E}">
        <p14:creationId xmlns:p14="http://schemas.microsoft.com/office/powerpoint/2010/main" val="132808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2193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положительного результата действия проекта педагогический коллектив использует следующие технологии: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4837"/>
            <a:ext cx="10821938" cy="440652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интегративные;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интерактивные.</a:t>
            </a:r>
          </a:p>
        </p:txBody>
      </p:sp>
    </p:spTree>
    <p:extLst>
      <p:ext uri="{BB962C8B-B14F-4D97-AF65-F5344CB8AC3E}">
        <p14:creationId xmlns:p14="http://schemas.microsoft.com/office/powerpoint/2010/main" val="112096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77357" cy="1320800"/>
          </a:xfrm>
        </p:spPr>
        <p:txBody>
          <a:bodyPr/>
          <a:lstStyle/>
          <a:p>
            <a:pPr algn="ctr"/>
            <a:r>
              <a:rPr lang="ru-RU" b="1" i="1" dirty="0"/>
              <a:t>Диагностическая работа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30037"/>
            <a:ext cx="10877357" cy="4711326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создание банка данных об учащихся и семьях, об образе жизни семей обучающихся, о положении детей в системе внутрисемейных отношений, выявление негативных привычек подростков, взаимоотношений подростков с педагогами школы, сверстниками,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4201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6521" cy="1320800"/>
          </a:xfrm>
        </p:spPr>
        <p:txBody>
          <a:bodyPr/>
          <a:lstStyle/>
          <a:p>
            <a:pPr algn="ctr"/>
            <a:r>
              <a:rPr lang="ru-RU" b="1" i="1" dirty="0"/>
              <a:t>Профилактическая работа со школьниками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583"/>
            <a:ext cx="10766520" cy="457278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предупредительно-профилактическую деятельность и индивидуальную работу с подростками.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Предупредительно-профилактическая деятельность осуществляется через систему классных часов, общешкольных мероприятий, с помощью индивидуальных бесед. Она способствует формированию у обучающихся представлений об адекватном поведении, о здоровой, не склонной к правонарушениям личности.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индивидуальной работы с подростками состоит в содействии сознательному выбору учащимся своего жизненного пути.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DC956F-A87E-4181-8C53-2F557D217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3" y="4437017"/>
            <a:ext cx="2415177" cy="1811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3BCD82-425D-4F13-9A74-BD13CDC0D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13" y="4483725"/>
            <a:ext cx="2415177" cy="18113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660A8E-1998-44B1-9411-EA02607E4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35" y="4437017"/>
            <a:ext cx="2325803" cy="1744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26600-1739-4E8D-8EF7-B5715952F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73" y="4484713"/>
            <a:ext cx="3057678" cy="18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7433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Организация досуговой деятельности и организация работы дополнительного образования.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5673"/>
            <a:ext cx="10974338" cy="4544291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дополнительного образования. Практика работы показала, что недостаточно работать с детьми, проводя беседы, консультации родителей и педагогов, посещение семей. 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профилактики подсказывает необходимость создания в школе условий, которые не провоцируют отклонение в поведении, а расширяют безопасное пространство для ребенка, где ему хорошо и интересно. 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особого внимания в школе является формирование системы дополнительного образования учащихся. Чем больше ребенок будет задействован во внеурочной деятельности, тем меньше у него останется времени на совершение правонарушений. </a:t>
            </a:r>
          </a:p>
          <a:p>
            <a:pPr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и дополнительное образование в школе рассматриваются как важнейшие составляющие образовательного процесса, обеспечивающего развитие успешной личности. Это база для формирования досуговых предпочтений – хобби, что является расширением пространства самореализации личности и способ самовыражения.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32DBF-EDAF-4E86-8DF9-7DF3C34A0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386942"/>
            <a:ext cx="3383148" cy="1903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E1D2E-8971-4E21-89D4-5A0453877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82" y="4386942"/>
            <a:ext cx="2347767" cy="1903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AB3B33-52ED-409C-9936-208FE3E8E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81" y="4393788"/>
            <a:ext cx="2528233" cy="1896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2169EC-4CF0-4DB9-B087-7A4C5EFDD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43" y="4393788"/>
            <a:ext cx="2528233" cy="18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74339" cy="751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Организационная и методическая работа с педагогическим коллективом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2857"/>
            <a:ext cx="10974338" cy="4698670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разработку и осуществление комплекса мероприятий по своевременному выявлению, предупреждению и  профилактике безнадзорности, правонарушений, курения, алкоголизма, наркомании, токсикомании среди учащихся;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систематической работы с картотекой обучающихся и семей «группы риска» и находящихся в социально-опасном положении;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консультаций с классными руководителями по предупреждению правонарушений среди учащихся;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методобъединений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«Профилактика и предупреждение преступлений и правонарушений» 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FF2FE-93EA-47A0-83A9-6CF988A8D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3808762"/>
            <a:ext cx="3363686" cy="2522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6FC1F3-64D5-490F-86B7-CD59F093E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64" y="3808762"/>
            <a:ext cx="3363686" cy="25227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CFCB75-E769-442E-9C80-67BEDE2B7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1" y="3812474"/>
            <a:ext cx="3247901" cy="25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B6036-D6F8-4A92-BDDF-35E7A1E7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07095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правонарушений среди подростков: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F1068-8BB5-43FF-B130-56582BCF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807094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Бедственное положение в семье, нужда;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выделиться;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Незанятость свободного времени;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знаний о последствиях;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окружающих проблем;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Самоутверждение.</a:t>
            </a: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1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46630" cy="1320800"/>
          </a:xfrm>
        </p:spPr>
        <p:txBody>
          <a:bodyPr/>
          <a:lstStyle/>
          <a:p>
            <a:pPr algn="ctr"/>
            <a:r>
              <a:rPr lang="ru-RU" b="1" dirty="0"/>
              <a:t>С</a:t>
            </a:r>
            <a:r>
              <a:rPr lang="ru-RU" sz="2400" b="1" dirty="0"/>
              <a:t>одержание профилактической работы с родителями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4771"/>
            <a:ext cx="10946630" cy="5291447"/>
          </a:xfrm>
        </p:spPr>
        <p:txBody>
          <a:bodyPr/>
          <a:lstStyle/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всеобуча для родителей запланировать проведение бесед по вопросам профилактики асоциального поведения, безнадзорности и вредных привычек среди детей и подростков Классным руководителям ознакомить родителей с методикой ранней диагностики отклоняющегося поведения детей.</a:t>
            </a:r>
          </a:p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 исследования коммуникации в семье и своевременно оказывать помощь.</a:t>
            </a:r>
          </a:p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просмотр фильмов о профилактике асоциального поведения, безнадзорности и вредных привычек среди детей и подростков.</a:t>
            </a:r>
          </a:p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быть наиболее чуткими, внимательными к своим детям, замечать за ними малейшие изменения в поведении.</a:t>
            </a:r>
          </a:p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проведение родительских собраний, бесед, лекций, совместных мероприятий.</a:t>
            </a:r>
          </a:p>
          <a:p>
            <a:pPr lvl="0" algn="just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семьи учащихся с целью выявления жизни ребенка в семье, общения.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8400B-DC9B-4F03-B21F-471E4BE7B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0" y="4100500"/>
            <a:ext cx="3341915" cy="25064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24C97-E4F8-41F5-8E16-37B04ADA0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30" y="4095727"/>
            <a:ext cx="3348279" cy="25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0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6473"/>
            <a:ext cx="1096048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педагогические задачи, которые должны выполнять педагоги на всех уровнях, следующие: </a:t>
            </a:r>
            <a:r>
              <a:rPr lang="ru-RU" dirty="0"/>
              <a:t>    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960484" cy="388077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они заключаются в создании ученического коллектива и в ориентации педагогического коллектива на индивидуальный подход к учащимся.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педагога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защита прав учащихся, регулирование их отношений с семьями, должен помочь учащимся в формировании оптимистической самооценки, в понимании себя и своих проблем.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директора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поУВР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создание условий для вовлечения учащихся в занятия спортом, систему дополнительного образования, для организации полноценного досуга.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только совместными усилиями всех специалистов будет обеспечена эффективность службы сопровождения учащихся по профилактике асоциального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63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5793" cy="1320800"/>
          </a:xfrm>
        </p:spPr>
        <p:txBody>
          <a:bodyPr/>
          <a:lstStyle/>
          <a:p>
            <a:pPr algn="ctr"/>
            <a:r>
              <a:rPr lang="ru-RU" b="1" dirty="0"/>
              <a:t>Уровни работы по профилактике правонарушений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14945"/>
            <a:ext cx="10932775" cy="5043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1. Административный: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Совета Профилактики правонарушений, на который приглашаются учащиеся с проблемами в поведении, недобросовестно относящиеся к учебной работе их родители для воспитательно-профилактических бесед (в соответствии с Положением о Совете Профилактики правонарушений).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Профилактика правонарушений на уровне  классов включают в себя следующие виды работы: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классных руководителей, направленная на профилактику асоциального поведения, безнадзорности и вредных привычек среди детей и подростков,</a:t>
            </a:r>
          </a:p>
          <a:p>
            <a:pPr lvl="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часы,</a:t>
            </a:r>
          </a:p>
          <a:p>
            <a:pPr lvl="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внеурочные и урочные мероприятия (в соответствии с планом воспитательной работы);</a:t>
            </a:r>
          </a:p>
          <a:p>
            <a:pPr lvl="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классов социальным педагогом с беседами, направленными на профилактику асоциального поведения, безнадзорности и вредных привычек среди детей и подростков, тестами, анкетированием, коррекционно-развивающими упражнениями, сообщениями,</a:t>
            </a:r>
          </a:p>
          <a:p>
            <a:pPr lvl="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вовлечение классов в проводимые школьные и районные мероприятия на профилактику асоциального поведения, безнадзорности и вредных привычек среди детей и подростков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49648" cy="1320800"/>
          </a:xfrm>
        </p:spPr>
        <p:txBody>
          <a:bodyPr/>
          <a:lstStyle/>
          <a:p>
            <a:pPr algn="ctr"/>
            <a:r>
              <a:rPr lang="ru-RU" b="1" dirty="0"/>
              <a:t>Уровни работы по профилактике правонарушений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10849648" cy="4317999"/>
          </a:xfrm>
        </p:spPr>
        <p:txBody>
          <a:bodyPr/>
          <a:lstStyle/>
          <a:p>
            <a:pPr algn="just"/>
            <a:r>
              <a:rPr lang="ru-RU" b="1" dirty="0"/>
              <a:t>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3.Профилактика правонарушений на уровне малых групп.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охватывает деятельность администрации, социального педагога, классных руководителей, педагогов школы, с отдельно взятыми группами учащихся,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бесед с «группой риска».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Уровень индивидуальной работы: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на правовую тематику с отдельно взятыми учащимися;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-профилактического характера;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возникших конфликтных ситуаций.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73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21939" cy="5660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Работа по профилактике асоциального поведения учащихся: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3" y="1175657"/>
            <a:ext cx="10821939" cy="388077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с детьми группы риска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Индивидуальная работа с учащимися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работы с детьми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работы с семьёй и ближайшим окружением ребёнка.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Профориентация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A5AAD-6617-4ECD-AB82-33EADE638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2" y="3205647"/>
            <a:ext cx="2298521" cy="1723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76A43-CF64-4CF3-BC43-7193C6F8C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8" y="4822662"/>
            <a:ext cx="2713784" cy="2035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DF4C5-4772-4905-B674-1DAA5E53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09" y="4889276"/>
            <a:ext cx="2624964" cy="19687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64A05-A32D-4BB1-9CE6-F5944098C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2" y="3183649"/>
            <a:ext cx="1341349" cy="17884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6211B2-1ADE-42BB-AA35-3847626818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96399" y="3183650"/>
            <a:ext cx="2274168" cy="17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E488F-E860-4C73-8049-C9021090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37458"/>
            <a:ext cx="8596668" cy="870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   РЕЗУЛЬТАТЫ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2EB48-A6ED-484F-94F8-A8EFEF8E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34143"/>
            <a:ext cx="10426095" cy="50072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Изложенных целей, задач и принципов предполагает достижения следующих результатов: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системы профилактической работы в школе;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числа семей и детей, состоящих на различных формах учета в образовательном учреждении и учреждениях системы профилактики правонарушений; разработка эффективных механизмов совместной деятельности участников образовательного процесса;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факторов риска потребления ПАВ ; снижение числа правонарушений, совершенных учащимися образовательного учреждения;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жизненного стиля и эффективных линий поведения у детей и подростков.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процента досуговой занятости учащихся  и результативное участие учащихся школы в различных конкурсах, олимпиадах, соревнованиях;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9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психолого-педагогической грамотности родителей учащихся школы;</a:t>
            </a:r>
            <a:endParaRPr lang="ru-RU" sz="29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0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57466" cy="1320800"/>
          </a:xfrm>
        </p:spPr>
        <p:txBody>
          <a:bodyPr/>
          <a:lstStyle/>
          <a:p>
            <a:pPr algn="ctr"/>
            <a:r>
              <a:rPr lang="ru-RU" b="1" dirty="0"/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11057466" cy="451736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серьезно обострились проблемы социальной адаптации подростков и молодежи и, как следствие этого - увеличилось количество детей и подростков, употребляющих наркотики и ПАВ в России. Молодое поколение находится под воздействием хронических, непрерывно возрастающих интенсивных стрессовых ситуаций, они не готовы к их преодолению и страдают от возможных негативных последствий. Это способствует поиску средств, помогающих уходить от тягостных переживаний. В данной ситуации на первое место вышли различные виды злоупотреблений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веществами и алкоголем, повышение количества правонарушений, вследствие безнадзорности детей.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отчёта Детского фонда ООН за последние годы значительно увеличилось число суицидальных попыток и завершенных самоубийств среди молодежи и даже детей. Уровень самоубийств среди российских подростков в настоящее время является одним из самых высоких в мире. Самоубийство подростков занимает третье место среди ведущих причин смертельных случаев и четвертое среди основных причин потенциальной потери жизни. Попытки суицида являются следствием непродуктивной (защитной) адаптации к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3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376121" cy="1320800"/>
          </a:xfrm>
        </p:spPr>
        <p:txBody>
          <a:bodyPr/>
          <a:lstStyle/>
          <a:p>
            <a:r>
              <a:rPr lang="ru-RU" dirty="0"/>
              <a:t>Основание для разработки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0570" y="2092037"/>
            <a:ext cx="10738811" cy="439267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</a:t>
            </a:r>
          </a:p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июня 199 г. № 120-ФЗ «Об основах системы профилактики безнадзорности и правонарушений несовершеннолетних»</a:t>
            </a:r>
          </a:p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на 2018-2019 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2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0484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1071321" cy="3880773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школы 1-11 классов, педагоги школы, классные руководители, школьный совет профилактики, родительский комитет.</a:t>
            </a:r>
          </a:p>
          <a:p>
            <a:pPr algn="just"/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97C5B-5D1C-4E5D-9716-135DC53F6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58" y="4100976"/>
            <a:ext cx="3464560" cy="2598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F7C88-500B-4303-B965-3B250B81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100975"/>
            <a:ext cx="3464561" cy="25984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2D205-9F80-410D-8737-F484CFCDD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76" y="4100975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828801"/>
            <a:ext cx="11057466" cy="421256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профилактике асоциального поведения, безнадзорности несовершеннолетних находится в числе приоритетных направлений деятельности школы. В период выполнения проекта по профилактике асоциального поведения несовершеннолетних на 2019-2020г. создана система предупредительных мер, включающих в себя широкий комплекс мероприятий самого разнообразного характера: информационного, социального, духовно-нравственного, правового. </a:t>
            </a:r>
          </a:p>
        </p:txBody>
      </p:sp>
    </p:spTree>
    <p:extLst>
      <p:ext uri="{BB962C8B-B14F-4D97-AF65-F5344CB8AC3E}">
        <p14:creationId xmlns:p14="http://schemas.microsoft.com/office/powerpoint/2010/main" val="17902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77357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10877356" cy="4359563"/>
          </a:xfrm>
        </p:spPr>
        <p:txBody>
          <a:bodyPr/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полноценного образования и воспитания, создание условий, направленных на профилактику асоциального поведения, безнадзорности и вредных привычек среди детей и подростков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08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24691"/>
            <a:ext cx="11182157" cy="1440873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4"/>
            <a:ext cx="11182156" cy="4876799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Выявить детей и подростков, склонных  к асоциальному поведению;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моделирование приоритетности здорового образа жизни;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организация досуговой занятости и летнего отдыха несовершеннолетних;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привлечение специалистов (врачи, наркологи, инспектора ПДН) к просветительской работе;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проведение исследовательской работы: наблюдений, мониторинга, диагностики асоциального поведения несовершеннолетних;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совершенствование системы семейного воспитания на основе партнерства с семьей;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Повысить правовые знания учащихся, родителей и педагогов.</a:t>
            </a:r>
          </a:p>
          <a:p>
            <a:pPr lvl="0"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Выработать у детей устойчивую психологическую защиту от различных негативных явлений общества путем развития системы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546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2097</Words>
  <Application>Microsoft Office PowerPoint</Application>
  <PresentationFormat>Широкоэкранный</PresentationFormat>
  <Paragraphs>195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МБОУ «Маганинская СОШ им.С.И.Тимофеева-Кустуктаанап»</vt:lpstr>
      <vt:lpstr>Проект «Мой выбор» </vt:lpstr>
      <vt:lpstr>Причины возникновения правонарушений среди подростков:</vt:lpstr>
      <vt:lpstr>Актуальность проекта</vt:lpstr>
      <vt:lpstr>Основание для разработки проекта</vt:lpstr>
      <vt:lpstr>Участники проекта</vt:lpstr>
      <vt:lpstr>Содержание проекта</vt:lpstr>
      <vt:lpstr>Цель проекта:</vt:lpstr>
      <vt:lpstr> Задачи проекта</vt:lpstr>
      <vt:lpstr>Работу с детьми по профилактике асоциального поведения осуществляют:</vt:lpstr>
      <vt:lpstr>Профилактическая работа</vt:lpstr>
      <vt:lpstr>Направления профилактической работы</vt:lpstr>
      <vt:lpstr>Направления профилактической деятельности</vt:lpstr>
      <vt:lpstr>Кадровое обеспечение</vt:lpstr>
      <vt:lpstr>Система организации контроля</vt:lpstr>
      <vt:lpstr>Сроки реализации проекта</vt:lpstr>
      <vt:lpstr>Этапы реализации проекта</vt:lpstr>
      <vt:lpstr>I этап. Подготовительный (октябрь 2019г) </vt:lpstr>
      <vt:lpstr>II этап. Основной (2019-2021 гг.) </vt:lpstr>
      <vt:lpstr>III этап. Итоговый (май-июнь 2021 г.)  </vt:lpstr>
      <vt:lpstr>Содержание программы </vt:lpstr>
      <vt:lpstr>Механизм реализации</vt:lpstr>
      <vt:lpstr>План воспитательной работы школы включает основных ее участников и включает следующие разделы:</vt:lpstr>
      <vt:lpstr>Проект включает в себя следующие направления: </vt:lpstr>
      <vt:lpstr>Для достижения положительного результата действия проекта педагогический коллектив использует следующие технологии: </vt:lpstr>
      <vt:lpstr>Диагностическая работа </vt:lpstr>
      <vt:lpstr>Профилактическая работа со школьниками </vt:lpstr>
      <vt:lpstr>Организация досуговой деятельности и организация работы дополнительного образования.</vt:lpstr>
      <vt:lpstr>Организационная и методическая работа с педагогическим коллективом </vt:lpstr>
      <vt:lpstr>Содержание профилактической работы с родителями учащихся</vt:lpstr>
      <vt:lpstr>Главные педагогические задачи, которые должны выполнять педагоги на всех уровнях, следующие:       </vt:lpstr>
      <vt:lpstr>Уровни работы по профилактике правонарушений</vt:lpstr>
      <vt:lpstr>Уровни работы по профилактике правонарушений</vt:lpstr>
      <vt:lpstr>Работа по профилактике асоциального поведения учащихся:</vt:lpstr>
      <vt:lpstr>ОЖИДАЕМЫЕ    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«Маганинская СОШ им.С.И.Тимофеева-Кустуктаанап»</dc:title>
  <dc:creator>Учитель</dc:creator>
  <cp:lastModifiedBy>Данилова</cp:lastModifiedBy>
  <cp:revision>42</cp:revision>
  <dcterms:created xsi:type="dcterms:W3CDTF">2019-04-10T02:59:39Z</dcterms:created>
  <dcterms:modified xsi:type="dcterms:W3CDTF">2020-11-10T03:44:42Z</dcterms:modified>
</cp:coreProperties>
</file>