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97" r:id="rId4"/>
    <p:sldId id="258" r:id="rId5"/>
    <p:sldId id="259" r:id="rId6"/>
    <p:sldId id="298" r:id="rId7"/>
    <p:sldId id="261" r:id="rId8"/>
    <p:sldId id="299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91" r:id="rId17"/>
    <p:sldId id="301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00" r:id="rId26"/>
    <p:sldId id="295" r:id="rId27"/>
    <p:sldId id="278" r:id="rId28"/>
    <p:sldId id="279" r:id="rId29"/>
    <p:sldId id="280" r:id="rId30"/>
    <p:sldId id="281" r:id="rId31"/>
    <p:sldId id="282" r:id="rId32"/>
    <p:sldId id="306" r:id="rId33"/>
    <p:sldId id="283" r:id="rId34"/>
    <p:sldId id="284" r:id="rId35"/>
    <p:sldId id="296" r:id="rId36"/>
    <p:sldId id="292" r:id="rId37"/>
    <p:sldId id="293" r:id="rId38"/>
    <p:sldId id="294" r:id="rId39"/>
    <p:sldId id="303" r:id="rId40"/>
    <p:sldId id="287" r:id="rId41"/>
    <p:sldId id="288" r:id="rId42"/>
    <p:sldId id="289" r:id="rId43"/>
    <p:sldId id="304" r:id="rId44"/>
    <p:sldId id="290" r:id="rId45"/>
    <p:sldId id="305" r:id="rId46"/>
    <p:sldId id="28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4F5E0-C78C-4E63-BB91-5477B07465A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F3073-496B-4680-B6A2-B7173E02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6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3073-496B-4680-B6A2-B7173E02DEF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4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1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3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5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940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9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7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5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9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7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8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8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4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7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6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8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5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8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69D7-15E2-4F79-8D4A-32A1563F99F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44C7-3C3D-4DD8-9796-145E37A4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59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vospitateljam.ru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182205" cy="5327561"/>
          </a:xfrm>
        </p:spPr>
        <p:txBody>
          <a:bodyPr/>
          <a:lstStyle/>
          <a:p>
            <a:r>
              <a:rPr lang="ru-RU" dirty="0" smtClean="0"/>
              <a:t>Портфолио</a:t>
            </a:r>
            <a:br>
              <a:rPr lang="ru-RU" dirty="0" smtClean="0"/>
            </a:br>
            <a:r>
              <a:rPr lang="ru-RU" dirty="0" smtClean="0"/>
              <a:t>воспитателя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Захаровой Ольги Андреевны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МКДОУ ЦРР д/с «Звёздочка», город Ленск РС(Я)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8544" y="609600"/>
            <a:ext cx="3026526" cy="43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9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83" y="609600"/>
            <a:ext cx="11595652" cy="5507865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effectLst/>
              </a:rPr>
              <a:t>Цели программы: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2700" dirty="0" smtClean="0">
                <a:effectLst/>
              </a:rPr>
              <a:t>накопление </a:t>
            </a:r>
            <a:r>
              <a:rPr lang="ru-RU" sz="2700" dirty="0">
                <a:effectLst/>
              </a:rPr>
              <a:t>ребенком культурного опыта деятельности и общения в процессе активного взаимодействия с окружающим миром, другими детьми и взрослыми, решения задач и проблем (в соответствии с возрастом) как основы для формирования в его сознании целостной картины мира, готовности к непрерывному образованию, саморазвитию и успешной самореализации на всех этапах жизни.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56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339144"/>
            <a:ext cx="10353761" cy="3357093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effectLst/>
              </a:rPr>
              <a:t>Здоровьесберегающие</a:t>
            </a:r>
            <a:r>
              <a:rPr lang="ru-RU" i="1" dirty="0">
                <a:effectLst/>
              </a:rPr>
              <a:t> </a:t>
            </a:r>
            <a:r>
              <a:rPr lang="ru-RU" i="1" dirty="0" smtClean="0">
                <a:effectLst/>
              </a:rPr>
              <a:t>технологии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 </a:t>
            </a:r>
            <a:r>
              <a:rPr lang="ru-RU" sz="2400" i="1" dirty="0">
                <a:effectLst/>
              </a:rPr>
              <a:t>направлены на укрепление здоровья ребенка, привитие ему здорового образа жизни. Это особенно актуально в связи с ухудшением общей картины детского здоровья, неправильного питания, экологией. Поэтому в современных условиях развития ребенка невозможно без построения системы формирования его здоровья.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Picture 2" descr="C:\Users\1\Desktop\Доклад\Изображение 34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6" y="3696238"/>
            <a:ext cx="3606084" cy="294304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2" descr="C:\Users\1\Desktop\DSC0037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"/>
          <a:stretch/>
        </p:blipFill>
        <p:spPr bwMode="auto">
          <a:xfrm>
            <a:off x="4814062" y="3922654"/>
            <a:ext cx="2756079" cy="2670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1\Desktop\Доклад\Изображение 33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933" y="3696237"/>
            <a:ext cx="3559841" cy="291935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9520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973" y="120204"/>
            <a:ext cx="11419500" cy="25972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	</a:t>
            </a:r>
            <a:r>
              <a:rPr lang="ru-RU" sz="2200" dirty="0" smtClean="0">
                <a:effectLst/>
              </a:rPr>
              <a:t>Технологии </a:t>
            </a:r>
            <a:r>
              <a:rPr lang="ru-RU" sz="2200" dirty="0">
                <a:effectLst/>
              </a:rPr>
              <a:t>проектной и исследовательской деятельности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	Данные </a:t>
            </a:r>
            <a:r>
              <a:rPr lang="ru-RU" sz="1600" dirty="0">
                <a:effectLst/>
              </a:rPr>
              <a:t>технологии помогают формировать у дошкольников способность к исследовательскому типу мышления. Поэтому при организации работы над творческими или исследовательскими проектами </a:t>
            </a:r>
            <a:r>
              <a:rPr lang="ru-RU" sz="1600" dirty="0" smtClean="0">
                <a:effectLst/>
              </a:rPr>
              <a:t>предлагаю </a:t>
            </a:r>
            <a:r>
              <a:rPr lang="ru-RU" sz="1600" dirty="0">
                <a:effectLst/>
              </a:rPr>
              <a:t>воспитанникам решить проблемную задачу, проводя исследование или эксперимент.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	Были </a:t>
            </a:r>
            <a:r>
              <a:rPr lang="ru-RU" sz="1600" dirty="0">
                <a:effectLst/>
              </a:rPr>
              <a:t>разработаны и реализованы проекты: «Моя семья», где дети совместно с родителями придумывали и презентовали «Герб своей семьи». Проект «Огород на окне» помог детям в ходе экспериментальной деятельности вырастить в группе на подоконнике овощи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>	</a:t>
            </a:r>
            <a:r>
              <a:rPr lang="ru-RU" sz="1600" dirty="0" smtClean="0">
                <a:effectLst/>
              </a:rPr>
              <a:t>Выявляли с детьми свойства и качества воды.</a:t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>	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3" y="3686578"/>
            <a:ext cx="3838942" cy="2881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03"/>
          <a:stretch/>
        </p:blipFill>
        <p:spPr>
          <a:xfrm>
            <a:off x="10059315" y="3563095"/>
            <a:ext cx="1995311" cy="2794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34" y="2986945"/>
            <a:ext cx="2074773" cy="3688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180" y="2717442"/>
            <a:ext cx="2603061" cy="38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2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307" y="764396"/>
            <a:ext cx="11088710" cy="27174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effectLst/>
              </a:rPr>
              <a:t>В 2016 году Принимали участие </a:t>
            </a:r>
            <a:r>
              <a:rPr lang="ru-RU" sz="2700" dirty="0">
                <a:effectLst/>
              </a:rPr>
              <a:t>в Российском Конкурсе исследовательских работ </a:t>
            </a:r>
            <a:r>
              <a:rPr lang="ru-RU" sz="2700" dirty="0" smtClean="0">
                <a:effectLst/>
              </a:rPr>
              <a:t>и </a:t>
            </a:r>
            <a:r>
              <a:rPr lang="ru-RU" sz="2700" dirty="0">
                <a:effectLst/>
              </a:rPr>
              <a:t>творческих проектов дошкольников и младших школьников «Я - исследователь» с проектами «Лучший способ проверки качества меда» - Захарченко Люба, и «Зачем оленю рога?» - Денисова Юля, девочки заняли первое и третье места</a:t>
            </a:r>
            <a:r>
              <a:rPr lang="ru-RU" sz="2700" dirty="0" smtClean="0">
                <a:effectLst/>
              </a:rPr>
              <a:t>!</a:t>
            </a:r>
            <a:br>
              <a:rPr lang="ru-RU" sz="27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55" y="2631833"/>
            <a:ext cx="3521623" cy="2347748"/>
          </a:xfrm>
          <a:prstGeom prst="rect">
            <a:avLst/>
          </a:prstGeom>
        </p:spPr>
      </p:pic>
      <p:pic>
        <p:nvPicPr>
          <p:cNvPr id="4" name="Рисунок 3" descr="F:\DSC040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6930" y="3132786"/>
            <a:ext cx="3759687" cy="255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DSC0409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4952" y="3657600"/>
            <a:ext cx="2717847" cy="2785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49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1" y="609601"/>
            <a:ext cx="11513712" cy="3576034"/>
          </a:xfrm>
        </p:spPr>
        <p:txBody>
          <a:bodyPr>
            <a:normAutofit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2000" dirty="0">
                <a:effectLst/>
              </a:rPr>
              <a:t>В 2017 году участвовали с проектами в региональном конкурсе исследовательских и творческих проектов дошкольников и младших школьников с  темами: «Числа в сказках» - </a:t>
            </a:r>
            <a:r>
              <a:rPr lang="ru-RU" sz="2000" dirty="0" err="1">
                <a:effectLst/>
              </a:rPr>
              <a:t>Форат</a:t>
            </a:r>
            <a:r>
              <a:rPr lang="ru-RU" sz="2000" dirty="0">
                <a:effectLst/>
              </a:rPr>
              <a:t> вероника, «Как получается тесто?» - </a:t>
            </a:r>
            <a:r>
              <a:rPr lang="ru-RU" sz="2000" dirty="0" err="1">
                <a:effectLst/>
              </a:rPr>
              <a:t>денисова</a:t>
            </a:r>
            <a:r>
              <a:rPr lang="ru-RU" sz="2000" dirty="0">
                <a:effectLst/>
              </a:rPr>
              <a:t> юля, с проектом «Наша семейная реликвия» - </a:t>
            </a:r>
            <a:r>
              <a:rPr lang="ru-RU" sz="2000" dirty="0" err="1">
                <a:effectLst/>
              </a:rPr>
              <a:t>ивановой</a:t>
            </a:r>
            <a:r>
              <a:rPr lang="ru-RU" sz="2000" dirty="0">
                <a:effectLst/>
              </a:rPr>
              <a:t> вики, стали лауреатами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принимали участие в 11районной научной –краеведческой конференции «люби и знай свой край родной!», где заняли с Ивановой викой 2 место.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0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3344213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effectLst/>
              </a:rPr>
              <a:t>игровые технологии</a:t>
            </a:r>
            <a:r>
              <a:rPr lang="ru-RU" sz="2400" dirty="0">
                <a:effectLst/>
              </a:rPr>
              <a:t> в образовательной деятельности и режимных </a:t>
            </a:r>
            <a:r>
              <a:rPr lang="ru-RU" sz="2400" dirty="0" smtClean="0">
                <a:effectLst/>
              </a:rPr>
              <a:t>моментах</a:t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000" dirty="0">
                <a:effectLst/>
              </a:rPr>
              <a:t>Важной особенностью игровых технологий является то, что игра проникла во все виды деятельности детей: труд и игра, учебная деятельность и игра, повседневная бытовая деятельность и игра. В своей </a:t>
            </a:r>
            <a:r>
              <a:rPr lang="ru-RU" sz="2000" dirty="0" smtClean="0">
                <a:effectLst/>
              </a:rPr>
              <a:t>работе использую </a:t>
            </a:r>
            <a:r>
              <a:rPr lang="ru-RU" sz="2000" dirty="0">
                <a:effectLst/>
              </a:rPr>
              <a:t>широкий спектр видов игр: дидактические игры, настольные игры, сюжетно ролевые игры, спортивные игры, игры – фантазии, театрализованные игры, игры – путешествия, игры – развлечения, народные игры.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2400" dirty="0"/>
          </a:p>
        </p:txBody>
      </p:sp>
      <p:pic>
        <p:nvPicPr>
          <p:cNvPr id="3" name="Рисунок 2" descr="D:\ФОТОГРАФИИ\Денисова\DSCN011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63" y="3543300"/>
            <a:ext cx="2253120" cy="164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ФОТОГРАФИИ\ольга\20150618_18122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4757" y="3543300"/>
            <a:ext cx="1578610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ФОТОГРАФИИ\Денисова\IMG_447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992" y="3741313"/>
            <a:ext cx="2861954" cy="211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Берёзка\Desktop\Новая папка\фото для ВГ\распеч\театр сказки 2011 апрель 03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494" y="3741313"/>
            <a:ext cx="3119759" cy="2433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76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91694" y="1598859"/>
            <a:ext cx="5449165" cy="3391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99501" y="2050449"/>
            <a:ext cx="5379540" cy="3099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29725" y="2154008"/>
            <a:ext cx="5099542" cy="34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8"/>
          <a:stretch/>
        </p:blipFill>
        <p:spPr>
          <a:xfrm>
            <a:off x="6617144" y="304799"/>
            <a:ext cx="2275063" cy="3644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86" y="304799"/>
            <a:ext cx="2212785" cy="4260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995" y="304799"/>
            <a:ext cx="1604381" cy="2852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8"/>
          <a:stretch/>
        </p:blipFill>
        <p:spPr>
          <a:xfrm>
            <a:off x="9165732" y="3355815"/>
            <a:ext cx="2812908" cy="32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238" y="304799"/>
            <a:ext cx="2841784" cy="5052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"/>
          <a:stretch/>
        </p:blipFill>
        <p:spPr>
          <a:xfrm>
            <a:off x="5901012" y="4392798"/>
            <a:ext cx="2810478" cy="23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9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2" y="609600"/>
            <a:ext cx="11449317" cy="266163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effectLst/>
              </a:rPr>
              <a:t>	изучила </a:t>
            </a:r>
            <a:r>
              <a:rPr lang="ru-RU" sz="1800" dirty="0">
                <a:effectLst/>
              </a:rPr>
              <a:t>особенности новой технологии </a:t>
            </a:r>
            <a:r>
              <a:rPr lang="ru-RU" sz="1800" dirty="0" err="1">
                <a:effectLst/>
              </a:rPr>
              <a:t>квест</a:t>
            </a:r>
            <a:r>
              <a:rPr lang="ru-RU" sz="1800" dirty="0">
                <a:effectLst/>
              </a:rPr>
              <a:t>, и стала активно ее применять в своей работе с детьми</a:t>
            </a:r>
            <a:r>
              <a:rPr lang="ru-RU" sz="1800" dirty="0" smtClean="0">
                <a:effectLst/>
              </a:rPr>
              <a:t>.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</a:t>
            </a:r>
            <a:br>
              <a:rPr lang="ru-RU" sz="1800" dirty="0" smtClean="0">
                <a:effectLst/>
              </a:rPr>
            </a:br>
            <a:r>
              <a:rPr lang="ru-RU" sz="1800" dirty="0">
                <a:effectLst/>
              </a:rPr>
              <a:t>	</a:t>
            </a:r>
            <a:r>
              <a:rPr lang="ru-RU" sz="1800" dirty="0" err="1" smtClean="0">
                <a:effectLst/>
              </a:rPr>
              <a:t>Квест</a:t>
            </a: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(квестор) – от латинского слова </a:t>
            </a:r>
            <a:r>
              <a:rPr lang="en-US" sz="1800" dirty="0" err="1">
                <a:effectLst/>
              </a:rPr>
              <a:t>quaero</a:t>
            </a:r>
            <a:r>
              <a:rPr lang="ru-RU" sz="1800" dirty="0">
                <a:effectLst/>
              </a:rPr>
              <a:t> – ищу, разыскиваю, </a:t>
            </a:r>
            <a:r>
              <a:rPr lang="ru-RU" sz="1800" dirty="0" smtClean="0">
                <a:effectLst/>
              </a:rPr>
              <a:t>веду следствие.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>	</a:t>
            </a:r>
            <a:r>
              <a:rPr lang="ru-RU" sz="1800" dirty="0" err="1" smtClean="0">
                <a:effectLst/>
              </a:rPr>
              <a:t>Квест</a:t>
            </a: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- это игра – приключение, в которой участники должны решать определённые задачи для продвижения по сюжету и для достижения конкретной цели </a:t>
            </a:r>
          </a:p>
        </p:txBody>
      </p:sp>
      <p:pic>
        <p:nvPicPr>
          <p:cNvPr id="3" name="Объект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82" y="3828245"/>
            <a:ext cx="2306123" cy="240513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Объект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270" y="3527482"/>
            <a:ext cx="1855854" cy="18062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006" y="4187525"/>
            <a:ext cx="3322749" cy="249206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137" y="5111303"/>
            <a:ext cx="2285365" cy="128524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Рисунок 9" descr="F:\IMG-20160328-WA0018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0786" y="3271234"/>
            <a:ext cx="2142490" cy="146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855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7" y="609600"/>
            <a:ext cx="11655380" cy="3086637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effectLst/>
              </a:rPr>
              <a:t>	в </a:t>
            </a:r>
            <a:r>
              <a:rPr lang="ru-RU" sz="1600" dirty="0">
                <a:effectLst/>
              </a:rPr>
              <a:t>своей работе </a:t>
            </a:r>
            <a:r>
              <a:rPr lang="ru-RU" sz="1600" dirty="0" smtClean="0">
                <a:effectLst/>
              </a:rPr>
              <a:t>использую </a:t>
            </a:r>
            <a:r>
              <a:rPr lang="ru-RU" sz="1600" dirty="0">
                <a:effectLst/>
              </a:rPr>
              <a:t>различные формы организации работы с родителями: информационно – аналитические: анкетирование, опрос; досуговые: праздники, концерты, выставки, смотры, конкурсы; познавательные: групповые собрания, консультации, беседы; информационно – просветительские: день открытых дверей; государственно – общественные: родительский комитет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	Для </a:t>
            </a:r>
            <a:r>
              <a:rPr lang="ru-RU" sz="1600" dirty="0">
                <a:effectLst/>
              </a:rPr>
              <a:t>родителей были организованы разные интересные </a:t>
            </a:r>
            <a:r>
              <a:rPr lang="ru-RU" sz="1600" dirty="0" smtClean="0">
                <a:effectLst/>
              </a:rPr>
              <a:t>мероприятия, конкурсы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 </a:t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pic>
        <p:nvPicPr>
          <p:cNvPr id="3" name="Picture 4" descr="H:\DSC0012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71" y="3058613"/>
            <a:ext cx="4035425" cy="213169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317833"/>
            <a:ext cx="5087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Конкурса для родителей «Лучшая кормушка»</a:t>
            </a:r>
            <a:endParaRPr lang="ru-RU" sz="28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Объект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134" y="3058613"/>
            <a:ext cx="3873500" cy="218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6138" y="3750805"/>
            <a:ext cx="2555240" cy="143573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Скругленный прямоугольник 7"/>
          <p:cNvSpPr>
            <a:spLocks/>
          </p:cNvSpPr>
          <p:nvPr/>
        </p:nvSpPr>
        <p:spPr>
          <a:xfrm>
            <a:off x="6291799" y="5654734"/>
            <a:ext cx="5172075" cy="447675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Конкурс для детей и родителей «Книжка – малышка о птицах»</a:t>
            </a:r>
            <a:endParaRPr lang="ru-RU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8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93" y="1171976"/>
            <a:ext cx="11681138" cy="549927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трудовой стаж 17 лет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u="sng" dirty="0" smtClean="0"/>
              <a:t>образование</a:t>
            </a:r>
            <a:r>
              <a:rPr lang="ru-RU" sz="2700" dirty="0" smtClean="0"/>
              <a:t>: высшее, иркутский государственный педагогический университет, дата выдачи диплома 11 декабря 2006 года.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u="sng" dirty="0" smtClean="0"/>
              <a:t>Специальность, квалификация по диплому: </a:t>
            </a:r>
            <a:r>
              <a:rPr lang="ru-RU" sz="2700" dirty="0" smtClean="0"/>
              <a:t>«Педагогика и методика начального бучения», учитель начальных классов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u="sng" dirty="0" smtClean="0"/>
              <a:t>Аттестационная категория: </a:t>
            </a:r>
            <a:r>
              <a:rPr lang="ru-RU" sz="2700" dirty="0" smtClean="0"/>
              <a:t>высшая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81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" y="609601"/>
            <a:ext cx="11410681" cy="2249510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effectLst/>
              </a:rPr>
              <a:t>Совместно с родителями воспитанники участвую в изготовлении различных поделок для выставок, ярмарок, праздников. Дети испытывают восторг, чувство сопричастности к общему делу, востребованность своего таланта.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Рисунок 2" descr="D:\ФОТОГРАФИИ\Денисова\DSCN0069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837"/>
          <a:stretch/>
        </p:blipFill>
        <p:spPr bwMode="auto">
          <a:xfrm>
            <a:off x="502276" y="2705243"/>
            <a:ext cx="3209925" cy="1833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Берёзка\Documents\поделки детей и родителей\IMG_286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487" y="2071146"/>
            <a:ext cx="2967990" cy="222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ФОТОГРАФИИ\Денисова\DSCN0104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6392" y="2095956"/>
            <a:ext cx="2237740" cy="2204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Берёзка\Documents\поделки детей и родителей\IMG_172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3039" y="4539123"/>
            <a:ext cx="291719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53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041" y="326265"/>
            <a:ext cx="10353761" cy="562377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effectLst/>
              </a:rPr>
              <a:t>Родители воспитанников </a:t>
            </a:r>
            <a:r>
              <a:rPr lang="ru-RU" sz="2200" dirty="0" smtClean="0">
                <a:effectLst/>
              </a:rPr>
              <a:t> </a:t>
            </a:r>
            <a:r>
              <a:rPr lang="ru-RU" sz="2200" dirty="0">
                <a:effectLst/>
              </a:rPr>
              <a:t>самые активные участники всех мероприятий дошкольного учреждения.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733264"/>
              </p:ext>
            </p:extLst>
          </p:nvPr>
        </p:nvGraphicFramePr>
        <p:xfrm>
          <a:off x="673994" y="783556"/>
          <a:ext cx="10844011" cy="24215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6141">
                  <a:extLst>
                    <a:ext uri="{9D8B030D-6E8A-4147-A177-3AD203B41FA5}">
                      <a16:colId xmlns:a16="http://schemas.microsoft.com/office/drawing/2014/main" val="3955844459"/>
                    </a:ext>
                  </a:extLst>
                </a:gridCol>
                <a:gridCol w="4820334">
                  <a:extLst>
                    <a:ext uri="{9D8B030D-6E8A-4147-A177-3AD203B41FA5}">
                      <a16:colId xmlns:a16="http://schemas.microsoft.com/office/drawing/2014/main" val="3381183211"/>
                    </a:ext>
                  </a:extLst>
                </a:gridCol>
                <a:gridCol w="4257536">
                  <a:extLst>
                    <a:ext uri="{9D8B030D-6E8A-4147-A177-3AD203B41FA5}">
                      <a16:colId xmlns:a16="http://schemas.microsoft.com/office/drawing/2014/main" val="4236614118"/>
                    </a:ext>
                  </a:extLst>
                </a:gridCol>
              </a:tblGrid>
              <a:tr h="359152"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мероприятие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результат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957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Октябрь 2015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Районный экологический конкурс «Вторая жизнь отходов»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Захарченко Люба, грамота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9763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Май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2015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Выставка – конкурс «искры памяти»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Захарченко Люба, грамота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18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Май </a:t>
                      </a:r>
                      <a:r>
                        <a:rPr lang="ru-RU" sz="1400" dirty="0" smtClean="0">
                          <a:effectLst/>
                        </a:rPr>
                        <a:t>2015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Фотоконкурс «Улыбайся»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Тюпина</a:t>
                      </a:r>
                      <a:r>
                        <a:rPr lang="ru-RU" sz="1400" dirty="0">
                          <a:effectLst/>
                        </a:rPr>
                        <a:t> Карина, диплом 3 степени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499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Фотовыставка «Добрая забота»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Семья Денисовой Юли, сертификат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Семья </a:t>
                      </a:r>
                      <a:r>
                        <a:rPr lang="ru-RU" sz="1400" dirty="0" err="1">
                          <a:effectLst/>
                        </a:rPr>
                        <a:t>Тюпиной</a:t>
                      </a:r>
                      <a:r>
                        <a:rPr lang="ru-RU" sz="1400" dirty="0">
                          <a:effectLst/>
                        </a:rPr>
                        <a:t> Карины, сертификат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Семья Елисеевой Ирины, сертификат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82583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548362"/>
              </p:ext>
            </p:extLst>
          </p:nvPr>
        </p:nvGraphicFramePr>
        <p:xfrm>
          <a:off x="673993" y="2978370"/>
          <a:ext cx="10844011" cy="33193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6141">
                  <a:extLst>
                    <a:ext uri="{9D8B030D-6E8A-4147-A177-3AD203B41FA5}">
                      <a16:colId xmlns:a16="http://schemas.microsoft.com/office/drawing/2014/main" val="4277793710"/>
                    </a:ext>
                  </a:extLst>
                </a:gridCol>
                <a:gridCol w="4820335">
                  <a:extLst>
                    <a:ext uri="{9D8B030D-6E8A-4147-A177-3AD203B41FA5}">
                      <a16:colId xmlns:a16="http://schemas.microsoft.com/office/drawing/2014/main" val="918689715"/>
                    </a:ext>
                  </a:extLst>
                </a:gridCol>
                <a:gridCol w="4257535">
                  <a:extLst>
                    <a:ext uri="{9D8B030D-6E8A-4147-A177-3AD203B41FA5}">
                      <a16:colId xmlns:a16="http://schemas.microsoft.com/office/drawing/2014/main" val="156284885"/>
                    </a:ext>
                  </a:extLst>
                </a:gridCol>
              </a:tblGrid>
              <a:tr h="536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Июль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2015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Конкурс детских рисунков «Дети рисуют мир»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err="1">
                          <a:effectLst/>
                        </a:rPr>
                        <a:t>Тюпина</a:t>
                      </a:r>
                      <a:r>
                        <a:rPr lang="ru-RU" sz="1600" dirty="0">
                          <a:effectLst/>
                        </a:rPr>
                        <a:t> Карина, 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диплом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val="133183925"/>
                  </a:ext>
                </a:extLst>
              </a:tr>
              <a:tr h="673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Сентябрь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Истоки – 2015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Номинация «Любимое блюдо писателя»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Захарченко Люба, 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1 место</a:t>
                      </a:r>
                    </a:p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val="2241536041"/>
                  </a:ext>
                </a:extLst>
              </a:tr>
              <a:tr h="439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Ноября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Городские соревнования по шашкам среди ДОУ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Тюпина Карина, грамота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val="2006138838"/>
                  </a:ext>
                </a:extLst>
              </a:tr>
              <a:tr h="658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Ноябрь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Конкурс чтецов «Мой край родной!»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effectLst/>
                        </a:rPr>
                        <a:t>Соитова</a:t>
                      </a:r>
                      <a:r>
                        <a:rPr lang="ru-RU" sz="1400" dirty="0">
                          <a:effectLst/>
                        </a:rPr>
                        <a:t> Соня, </a:t>
                      </a:r>
                      <a:r>
                        <a:rPr lang="ru-RU" sz="1400" dirty="0" smtClean="0">
                          <a:effectLst/>
                        </a:rPr>
                        <a:t>участие</a:t>
                      </a:r>
                      <a:r>
                        <a:rPr lang="ru-RU" sz="1400" baseline="0" dirty="0" smtClean="0">
                          <a:effectLst/>
                        </a:rPr>
                        <a:t> , </a:t>
                      </a:r>
                      <a:r>
                        <a:rPr lang="ru-RU" sz="1400" dirty="0" smtClean="0">
                          <a:effectLst/>
                        </a:rPr>
                        <a:t>Никулин </a:t>
                      </a:r>
                      <a:r>
                        <a:rPr lang="ru-RU" sz="1400" dirty="0">
                          <a:effectLst/>
                        </a:rPr>
                        <a:t>Мирон, </a:t>
                      </a:r>
                      <a:r>
                        <a:rPr lang="ru-RU" sz="1400" dirty="0" smtClean="0">
                          <a:effectLst/>
                        </a:rPr>
                        <a:t>участие,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Тюпина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Карина, </a:t>
                      </a:r>
                      <a:r>
                        <a:rPr lang="ru-RU" sz="1400" dirty="0" smtClean="0">
                          <a:effectLst/>
                        </a:rPr>
                        <a:t>участие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Быкова </a:t>
                      </a:r>
                      <a:r>
                        <a:rPr lang="ru-RU" sz="1400" dirty="0">
                          <a:effectLst/>
                        </a:rPr>
                        <a:t>Виолетта, участие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val="2784581877"/>
                  </a:ext>
                </a:extLst>
              </a:tr>
              <a:tr h="505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Декабрь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Районный фестиваль художественного чтения «Живое слово»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Елисеева Ирина, 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диплом 2 степени 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val="3733318255"/>
                  </a:ext>
                </a:extLst>
              </a:tr>
              <a:tr h="505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Декабрь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Районный фестиваль художественного чтения «Живое слово»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Денисова Юля, благодарственное письмо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val="898709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816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01492"/>
              </p:ext>
            </p:extLst>
          </p:nvPr>
        </p:nvGraphicFramePr>
        <p:xfrm>
          <a:off x="673994" y="305337"/>
          <a:ext cx="10844011" cy="11414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6141">
                  <a:extLst>
                    <a:ext uri="{9D8B030D-6E8A-4147-A177-3AD203B41FA5}">
                      <a16:colId xmlns:a16="http://schemas.microsoft.com/office/drawing/2014/main" val="1604378151"/>
                    </a:ext>
                  </a:extLst>
                </a:gridCol>
                <a:gridCol w="4820335">
                  <a:extLst>
                    <a:ext uri="{9D8B030D-6E8A-4147-A177-3AD203B41FA5}">
                      <a16:colId xmlns:a16="http://schemas.microsoft.com/office/drawing/2014/main" val="1354932452"/>
                    </a:ext>
                  </a:extLst>
                </a:gridCol>
                <a:gridCol w="4257535">
                  <a:extLst>
                    <a:ext uri="{9D8B030D-6E8A-4147-A177-3AD203B41FA5}">
                      <a16:colId xmlns:a16="http://schemas.microsoft.com/office/drawing/2014/main" val="3928872376"/>
                    </a:ext>
                  </a:extLst>
                </a:gridCol>
              </a:tblGrid>
              <a:tr h="657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Декабрь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Районный конкурс поделок «Мастерская Деда Мороза»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Иванова Вика, сертификат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Ясюкевич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Василисса</a:t>
                      </a:r>
                      <a:r>
                        <a:rPr lang="ru-RU" sz="1400" dirty="0">
                          <a:effectLst/>
                        </a:rPr>
                        <a:t>, сертификат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Браев</a:t>
                      </a:r>
                      <a:r>
                        <a:rPr lang="ru-RU" sz="1400" dirty="0">
                          <a:effectLst/>
                        </a:rPr>
                        <a:t> Миша, сертификат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Иванова Вика, сертификат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Денисова Юля, сертификат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/>
                </a:tc>
                <a:extLst>
                  <a:ext uri="{0D108BD9-81ED-4DB2-BD59-A6C34878D82A}">
                    <a16:rowId xmlns:a16="http://schemas.microsoft.com/office/drawing/2014/main" val="350699767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780297"/>
              </p:ext>
            </p:extLst>
          </p:nvPr>
        </p:nvGraphicFramePr>
        <p:xfrm>
          <a:off x="673995" y="1446750"/>
          <a:ext cx="10844010" cy="41903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6139">
                  <a:extLst>
                    <a:ext uri="{9D8B030D-6E8A-4147-A177-3AD203B41FA5}">
                      <a16:colId xmlns:a16="http://schemas.microsoft.com/office/drawing/2014/main" val="308064117"/>
                    </a:ext>
                  </a:extLst>
                </a:gridCol>
                <a:gridCol w="4820334">
                  <a:extLst>
                    <a:ext uri="{9D8B030D-6E8A-4147-A177-3AD203B41FA5}">
                      <a16:colId xmlns:a16="http://schemas.microsoft.com/office/drawing/2014/main" val="3379046046"/>
                    </a:ext>
                  </a:extLst>
                </a:gridCol>
                <a:gridCol w="4257537">
                  <a:extLst>
                    <a:ext uri="{9D8B030D-6E8A-4147-A177-3AD203B41FA5}">
                      <a16:colId xmlns:a16="http://schemas.microsoft.com/office/drawing/2014/main" val="3157063234"/>
                    </a:ext>
                  </a:extLst>
                </a:gridCol>
              </a:tblGrid>
              <a:tr h="303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Декабрь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Районный конкурс поделок «Мастерская Деда Мороза»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Иванова Вика, 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1 место</a:t>
                      </a: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Тюпина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Карина, 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1 место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1559661431"/>
                  </a:ext>
                </a:extLst>
              </a:tr>
              <a:tr h="27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Январь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Фотоконкурс «Новогодний» (фото в новогоднем костюме)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Тюпина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арина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1 место 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288154435"/>
                  </a:ext>
                </a:extLst>
              </a:tr>
              <a:tr h="521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Апрель 2016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 Всероссийская викторина по русским народным сказкам (с международным участием)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Захарченко Люба, сертификат (рейтинг 4) 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877113833"/>
                  </a:ext>
                </a:extLst>
              </a:tr>
              <a:tr h="27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Апрель 2016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 Всероссийская викторина по русским народным сказкам (с международным участием)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Саитова Софья, сертификат (рейтинг 7)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694524985"/>
                  </a:ext>
                </a:extLst>
              </a:tr>
              <a:tr h="27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Апрель 2016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 Всероссийская викторина по русским народным сказкам (с международным участием)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Чувашов Коля, сертификат (рейтинг 6)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733685155"/>
                  </a:ext>
                </a:extLst>
              </a:tr>
              <a:tr h="441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Апрель 2016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 Всероссийская викторина по русским народным сказкам (с международным участием)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Тюпина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Карина, сертификат (рейтинг 4) 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246384091"/>
                  </a:ext>
                </a:extLst>
              </a:tr>
              <a:tr h="367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Апрель 2016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Российский конкурс исследовательских работ и творческих проектов дошкольников и младших школьников.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Захарченко Люба, 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диплом 1 степени 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2830317906"/>
                  </a:ext>
                </a:extLst>
              </a:tr>
              <a:tr h="367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Апрель 2016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Российский конкурс исследовательских работ и творческих проектов дошкольников и младших школьников.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Денисова Юля, 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диплом 3 степени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352754769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687585"/>
              </p:ext>
            </p:extLst>
          </p:nvPr>
        </p:nvGraphicFramePr>
        <p:xfrm>
          <a:off x="673994" y="5571846"/>
          <a:ext cx="10844010" cy="8020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6139">
                  <a:extLst>
                    <a:ext uri="{9D8B030D-6E8A-4147-A177-3AD203B41FA5}">
                      <a16:colId xmlns:a16="http://schemas.microsoft.com/office/drawing/2014/main" val="1235650683"/>
                    </a:ext>
                  </a:extLst>
                </a:gridCol>
                <a:gridCol w="4820334">
                  <a:extLst>
                    <a:ext uri="{9D8B030D-6E8A-4147-A177-3AD203B41FA5}">
                      <a16:colId xmlns:a16="http://schemas.microsoft.com/office/drawing/2014/main" val="1939071908"/>
                    </a:ext>
                  </a:extLst>
                </a:gridCol>
                <a:gridCol w="4257537">
                  <a:extLst>
                    <a:ext uri="{9D8B030D-6E8A-4147-A177-3AD203B41FA5}">
                      <a16:colId xmlns:a16="http://schemas.microsoft.com/office/drawing/2014/main" val="3373153251"/>
                    </a:ext>
                  </a:extLst>
                </a:gridCol>
              </a:tblGrid>
              <a:tr h="802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Май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Конкурс «Пасхальный сувенир»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Елисеева Ирина,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участие.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Тюпина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Карина,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участие.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Захарченко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Люба,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участие.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Быкова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Виолетта,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участие.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Ядрова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участие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2144097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072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01854"/>
              </p:ext>
            </p:extLst>
          </p:nvPr>
        </p:nvGraphicFramePr>
        <p:xfrm>
          <a:off x="875763" y="318216"/>
          <a:ext cx="10895526" cy="40195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74529">
                  <a:extLst>
                    <a:ext uri="{9D8B030D-6E8A-4147-A177-3AD203B41FA5}">
                      <a16:colId xmlns:a16="http://schemas.microsoft.com/office/drawing/2014/main" val="356244121"/>
                    </a:ext>
                  </a:extLst>
                </a:gridCol>
                <a:gridCol w="4843234">
                  <a:extLst>
                    <a:ext uri="{9D8B030D-6E8A-4147-A177-3AD203B41FA5}">
                      <a16:colId xmlns:a16="http://schemas.microsoft.com/office/drawing/2014/main" val="1551665319"/>
                    </a:ext>
                  </a:extLst>
                </a:gridCol>
                <a:gridCol w="4277763">
                  <a:extLst>
                    <a:ext uri="{9D8B030D-6E8A-4147-A177-3AD203B41FA5}">
                      <a16:colId xmlns:a16="http://schemas.microsoft.com/office/drawing/2014/main" val="132791385"/>
                    </a:ext>
                  </a:extLst>
                </a:gridCol>
              </a:tblGrid>
              <a:tr h="14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Май 2016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Конкурс «Пасхальный сувенир»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Яныгина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Даша, 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1 место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207292850"/>
                  </a:ext>
                </a:extLst>
              </a:tr>
              <a:tr h="14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Февраль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2017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региональный конкурс исследовательских и творческих проектов дошкольников и младших школьников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Денисова Юля,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участие.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Форат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Вероника, участие. </a:t>
                      </a:r>
                      <a:r>
                        <a:rPr lang="ru-RU" sz="1400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Вика, лауреат. 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1761444916"/>
                  </a:ext>
                </a:extLst>
              </a:tr>
              <a:tr h="14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Апрель 2017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районная научно-краеведческая конференция «Люби и знай свой край родной»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Вика,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1035004934"/>
                  </a:ext>
                </a:extLst>
              </a:tr>
              <a:tr h="14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Апрель 2017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«Лучший творец», номинация «Лучший изобретатель космических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ракет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Браев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Миша, 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3950248291"/>
                  </a:ext>
                </a:extLst>
              </a:tr>
              <a:tr h="147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Апрель 2017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«Лучший творец», номинация «Лучший космический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художник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Тюпина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Карина,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1389768211"/>
                  </a:ext>
                </a:extLst>
              </a:tr>
              <a:tr h="14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Апрель 2017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«Лучший творец»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посвящённый Дню Космонавтики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Титов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Макарий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/>
                </a:tc>
                <a:extLst>
                  <a:ext uri="{0D108BD9-81ED-4DB2-BD59-A6C34878D82A}">
                    <a16:rowId xmlns:a16="http://schemas.microsoft.com/office/drawing/2014/main" val="1655193891"/>
                  </a:ext>
                </a:extLst>
              </a:tr>
              <a:tr h="14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Апрель 2017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Сонор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Денисова Юля, 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26625"/>
                  </a:ext>
                </a:extLst>
              </a:tr>
              <a:tr h="14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Апрель 2017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конкурс чтецов «Моя любимая Якутия!» в рамках празднования Дня Республики Саха (Якутия)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Елисеева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Ирина, участие. Титов </a:t>
                      </a:r>
                      <a:r>
                        <a:rPr lang="ru-RU" sz="14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Макарий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участие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459364"/>
                  </a:ext>
                </a:extLst>
              </a:tr>
              <a:tr h="14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Май 2017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конкурс поделок «Пасхальное яйцо»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Тюпина</a:t>
                      </a: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Карина, 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место.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Яныгина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Даша, участие. Быкова Виолетта, участие. 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5982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58502"/>
              </p:ext>
            </p:extLst>
          </p:nvPr>
        </p:nvGraphicFramePr>
        <p:xfrm>
          <a:off x="875763" y="4337766"/>
          <a:ext cx="10895526" cy="15233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74529">
                  <a:extLst>
                    <a:ext uri="{9D8B030D-6E8A-4147-A177-3AD203B41FA5}">
                      <a16:colId xmlns:a16="http://schemas.microsoft.com/office/drawing/2014/main" val="2966169831"/>
                    </a:ext>
                  </a:extLst>
                </a:gridCol>
                <a:gridCol w="4843234">
                  <a:extLst>
                    <a:ext uri="{9D8B030D-6E8A-4147-A177-3AD203B41FA5}">
                      <a16:colId xmlns:a16="http://schemas.microsoft.com/office/drawing/2014/main" val="32757088"/>
                    </a:ext>
                  </a:extLst>
                </a:gridCol>
                <a:gridCol w="4277763">
                  <a:extLst>
                    <a:ext uri="{9D8B030D-6E8A-4147-A177-3AD203B41FA5}">
                      <a16:colId xmlns:a16="http://schemas.microsoft.com/office/drawing/2014/main" val="1823628996"/>
                    </a:ext>
                  </a:extLst>
                </a:gridCol>
              </a:tblGrid>
              <a:tr h="383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Апрель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2017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всей группой во Всероссийском конкурсе «Звёздочка в ладошках» 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дипломов победителей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 участников.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48106"/>
                  </a:ext>
                </a:extLst>
              </a:tr>
              <a:tr h="383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Май 2017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выставка – конкурс поделок «Пасхальный сувенир»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Тюпина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Карина,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участие.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Яныгина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Даша, участие, Быкова Виолетта, участие.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98620"/>
                  </a:ext>
                </a:extLst>
              </a:tr>
              <a:tr h="383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Ноябрь 2018  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4 районном фестивале художественного чтения «Живое слово»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Миронова Милана, участие.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Кинцель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Марта, участие. Бондаренко Дарина, участие. Сидорова Соня 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победителя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02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162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73014"/>
              </p:ext>
            </p:extLst>
          </p:nvPr>
        </p:nvGraphicFramePr>
        <p:xfrm>
          <a:off x="772732" y="220463"/>
          <a:ext cx="10895526" cy="64290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74529">
                  <a:extLst>
                    <a:ext uri="{9D8B030D-6E8A-4147-A177-3AD203B41FA5}">
                      <a16:colId xmlns:a16="http://schemas.microsoft.com/office/drawing/2014/main" val="2983603858"/>
                    </a:ext>
                  </a:extLst>
                </a:gridCol>
                <a:gridCol w="4843234">
                  <a:extLst>
                    <a:ext uri="{9D8B030D-6E8A-4147-A177-3AD203B41FA5}">
                      <a16:colId xmlns:a16="http://schemas.microsoft.com/office/drawing/2014/main" val="1221715918"/>
                    </a:ext>
                  </a:extLst>
                </a:gridCol>
                <a:gridCol w="4277763">
                  <a:extLst>
                    <a:ext uri="{9D8B030D-6E8A-4147-A177-3AD203B41FA5}">
                      <a16:colId xmlns:a16="http://schemas.microsoft.com/office/drawing/2014/main" val="3481650549"/>
                    </a:ext>
                  </a:extLst>
                </a:gridCol>
              </a:tblGrid>
              <a:tr h="379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Ноябрь 2018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чтецов посвященный 100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летию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Б.Заходера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Сидорова Соня, участие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384237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Декабрь 2018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 поделок «Новогодняя фантазия»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Фёдорова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Амелия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участие. Чернов Толик, участие. Никифорова Слава, участие. Мацкевич Аня, 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Мацкевич Ксюша 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1692"/>
                  </a:ext>
                </a:extLst>
              </a:tr>
              <a:tr h="451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Январь 2019 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викторина «По мотивам русских народных сказок» 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Бондаренко Дарина, 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место. 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39557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Январь 2019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викторина «Сказочный мир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К.И.Чуковского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Сидорова Соня,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108207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Февраль 2019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викторина «Все профессии важны!»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Кинцель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Марта, 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176345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Февраль 2019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викторина «Мама милая моя!»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Хамаганов Саян, 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37497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Март 2019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викторина «Хочу всё знать»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Миронова Милана, 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596507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Март 2019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викторина «Литературный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сундучок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Гусев Матвей, 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3392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Март 2019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викторина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«Хочу все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!»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Миронова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Милана, 2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38864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Апрель 2019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викторина «Маленькие почемучки» 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Миронова Милана, 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 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17271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Апрель 2019 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викторина «Правила дорожного движения»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Матвей, 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57467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Апрель 2019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чтецов «Северное сияние»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Рычков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Максим, сертификат участника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04307"/>
                  </a:ext>
                </a:extLst>
              </a:tr>
              <a:tr h="84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Апрель 2019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детских поделок «Пасхальный сувенир»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Никифорова Слава,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Нельбасов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Аристарх, Сидорова Соня, Миронова Милана, Бондаренко Дарина, Баландин Никита, Баландин Артём – участие.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Юринок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Егор, 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место. 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376447"/>
                  </a:ext>
                </a:extLst>
              </a:tr>
              <a:tr h="677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Ноябрь 2019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районный фестиваль художественного чтения «Живое слово» посвященного 75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летию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ВП, 90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летию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Ленского района и Дню Матери.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Миронова Милана, 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Кинцель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Марта, участие. Сидорова Соня, участие.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Рычков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Максим, 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59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51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29719"/>
              </p:ext>
            </p:extLst>
          </p:nvPr>
        </p:nvGraphicFramePr>
        <p:xfrm>
          <a:off x="540308" y="337910"/>
          <a:ext cx="10895526" cy="13100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74529">
                  <a:extLst>
                    <a:ext uri="{9D8B030D-6E8A-4147-A177-3AD203B41FA5}">
                      <a16:colId xmlns:a16="http://schemas.microsoft.com/office/drawing/2014/main" val="799954665"/>
                    </a:ext>
                  </a:extLst>
                </a:gridCol>
                <a:gridCol w="4843234">
                  <a:extLst>
                    <a:ext uri="{9D8B030D-6E8A-4147-A177-3AD203B41FA5}">
                      <a16:colId xmlns:a16="http://schemas.microsoft.com/office/drawing/2014/main" val="2521373814"/>
                    </a:ext>
                  </a:extLst>
                </a:gridCol>
                <a:gridCol w="4277763">
                  <a:extLst>
                    <a:ext uri="{9D8B030D-6E8A-4147-A177-3AD203B41FA5}">
                      <a16:colId xmlns:a16="http://schemas.microsoft.com/office/drawing/2014/main" val="2230990496"/>
                    </a:ext>
                  </a:extLst>
                </a:gridCol>
              </a:tblGrid>
              <a:tr h="440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Декабрь 2019 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викторина «Новый год для детского сада»»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Никифорова Мирослава,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Сидорова Соня, 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Миронова Милана, 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7935"/>
                  </a:ext>
                </a:extLst>
              </a:tr>
              <a:tr h="440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Декабрь 2019 </a:t>
                      </a:r>
                      <a:endParaRPr lang="ru-RU" sz="140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выставка – конкурс семейной новогодней поделки «Коллекция новогодних чудес»</a:t>
                      </a: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Сидорова Соня, участие. Бондаренко Дарина, участие. Мацкевич Ксюша, участие. Миронова Милана, участие. Молотковая Варя, участие. Никифорова Слава</a:t>
                      </a:r>
                      <a:r>
                        <a:rPr lang="ru-RU" sz="140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место.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80" marR="257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1028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334" y="2034540"/>
            <a:ext cx="3343275" cy="4457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270" y="2034540"/>
            <a:ext cx="329184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45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429" y="386367"/>
            <a:ext cx="3503054" cy="33291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812" y="386367"/>
            <a:ext cx="2006675" cy="3010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199" y="3794554"/>
            <a:ext cx="1619330" cy="2897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="30611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3060" y="1559792"/>
            <a:ext cx="2948940" cy="4594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2"/>
          <a:stretch/>
        </p:blipFill>
        <p:spPr>
          <a:xfrm>
            <a:off x="5357652" y="3715555"/>
            <a:ext cx="2591146" cy="30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77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63123" y="66266"/>
            <a:ext cx="2616056" cy="3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323305" y="3300210"/>
            <a:ext cx="2723882" cy="3825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7"/>
          <a:stretch/>
        </p:blipFill>
        <p:spPr>
          <a:xfrm rot="5400000">
            <a:off x="8566554" y="3575990"/>
            <a:ext cx="2404142" cy="3593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504866" y="331631"/>
            <a:ext cx="4129825" cy="309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22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988" y="309093"/>
            <a:ext cx="8666024" cy="866975"/>
          </a:xfrm>
        </p:spPr>
        <p:txBody>
          <a:bodyPr/>
          <a:lstStyle/>
          <a:p>
            <a:r>
              <a:rPr lang="ru-RU" dirty="0" smtClean="0"/>
              <a:t>Отзывы родителей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5345" y="1034400"/>
            <a:ext cx="4945487" cy="3360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29141" y="4610182"/>
            <a:ext cx="4211392" cy="2226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52315" y="1355501"/>
            <a:ext cx="5447764" cy="5480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Отзыв на воспитателя МКДОУ «Центр развития ребенка - детский сад «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Звездочка»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«Березка»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Захарову Ольгу Андреевну.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Наш воспитатель -  Ольга Андреевна увлеченный своим делом человек! Любовь и привязанность со стороны детей, лучше любых слов,  говорят о ее прекрасном отношении к каждому ребенку!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 своего дела,  проводит с детьми очень интересные занятия -  стихи,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игры, в ее арсенале их великое множество!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Активный участник  ярких праздников в детском саду, творческий и энергичный педагог, привлекает всех детей к участию в праздниках!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Ольга Андреевна доброжелательная, приветливая и с детьми и с родителями. Всегда на связи, сообщит все происходящее с ребенком.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 утро, оставляя ребенка в детском саду, можно быть уверенным, что он в надежных руках! Наша семья очень благодарна Ольге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Андреввне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работу и профессионализм!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уважением и признательностью, мама Рычкова Максима.                                                                        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20.01.2020 г.  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73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261870"/>
            <a:ext cx="10353761" cy="1326321"/>
          </a:xfrm>
        </p:spPr>
        <p:txBody>
          <a:bodyPr/>
          <a:lstStyle/>
          <a:p>
            <a:r>
              <a:rPr lang="ru-RU" dirty="0" smtClean="0"/>
              <a:t>Отзывы детей в рисунках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7110" y="1220272"/>
            <a:ext cx="6727065" cy="5045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443776" y="1365161"/>
            <a:ext cx="4043965" cy="3032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898" y="4203879"/>
            <a:ext cx="1946320" cy="25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5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2"/>
          <a:stretch/>
        </p:blipFill>
        <p:spPr>
          <a:xfrm rot="16200000">
            <a:off x="-157632" y="840212"/>
            <a:ext cx="6368603" cy="51775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93476" y="1209060"/>
            <a:ext cx="547781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Профессиональная переподготовка в Автономной некоммерческой организации дополнительного профессионального образования по программе: «Дошкольное образование и педагогика»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Квалификация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диплому: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воспитатель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66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207" y="609601"/>
            <a:ext cx="11622782" cy="66540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Обобщение и Распространение педагогического опыта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C:\Users\Звездочка\Desktop\Материал Захаровой\фото для ВГ\распеч\DSC0002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4881" y="2617688"/>
            <a:ext cx="3290149" cy="2260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C:\Users\Звездочка\Desktop\Материал Захаровой\фото для ВГ\распеч\DSC000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500769"/>
            <a:ext cx="3601792" cy="2377010"/>
          </a:xfrm>
          <a:prstGeom prst="rect">
            <a:avLst/>
          </a:prstGeom>
          <a:noFill/>
          <a:ln>
            <a:solidFill>
              <a:srgbClr val="00B0F0"/>
            </a:solidFill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376906" y="1380057"/>
            <a:ext cx="11622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2016 г.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распространила педагогический опыт на районном семинаре – практикуме «Развитие творческих способностей дошкольников через конструирование», тема «Занимательные занятия конструктивной деятельностью, как средство развития творчества детей дошкольного возраста».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396" y="5075161"/>
            <a:ext cx="11397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2016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году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Конспект 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квест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– приключения «Путешествие в страну маленьких человечков»,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: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//vospitateljam.ru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8613" y="5906158"/>
            <a:ext cx="11294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2016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году участие в районной педагогической Ярмарке, тема педагогического опыта «Использование 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квест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– технологии в развитии речи детей».    </a:t>
            </a:r>
          </a:p>
        </p:txBody>
      </p:sp>
    </p:spTree>
    <p:extLst>
      <p:ext uri="{BB962C8B-B14F-4D97-AF65-F5344CB8AC3E}">
        <p14:creationId xmlns:p14="http://schemas.microsoft.com/office/powerpoint/2010/main" val="1716712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041" y="314287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2016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году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участие в районной педагогической Ярмарке, тема педагогического опыта «Пишем и рисуем на песке».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034" y="2299398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2017 году участие в выставке «Школа ценностной педагогики», тема педагогического опыта «Проектная деятельность в ДОУ»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436" y="3237790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2018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году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распространение педагогического опыта тема «Создание РППС в группе детского сада в соответствии с ФГОС ДО»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035" y="4266957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2018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году распространение педагогического опыта тема «Активация речевой деятельности младших дошкольников»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9036" y="5079469"/>
            <a:ext cx="11505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2018 году публикация на международном образовательном портале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Маам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тема: «Занимательные занятия из нетрадиционных материалов как средство развития творчества детей дошкольного возраста».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9036" y="6161294"/>
            <a:ext cx="11505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2019 году распространение педагогического опыта тема «Виртуальные экскурсии».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040" y="1396112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2016 году распространение педагогического опыта тема: «Использование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квест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технологии в работе с детьми дошкольного возраста».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34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1064" y="1107581"/>
            <a:ext cx="5812665" cy="4359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45"/>
          <a:stretch/>
        </p:blipFill>
        <p:spPr>
          <a:xfrm rot="16200000">
            <a:off x="7103565" y="1990516"/>
            <a:ext cx="4642834" cy="40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7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80304"/>
            <a:ext cx="10353761" cy="631065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в конкурсах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289" y="811369"/>
            <a:ext cx="11294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2016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году участвовала в Всероссийском конкурсе методических разработок «Серпантин идей», в котором получила диплом 3 степени.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289" y="1898389"/>
            <a:ext cx="4927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2016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году приняла участие в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профессиональном конкурсе «Воспитатель года 2016»,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котором стала абсолютным победителем.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C:\Users\Берёзка\Desktop\Новая папка\DSC0036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060" y="1839025"/>
            <a:ext cx="3584620" cy="193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Берёзка\Desktop\Новая папка\фото для ВГ\распеч\DSCF033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46916" y="1525608"/>
            <a:ext cx="1914525" cy="2247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983" y="3891031"/>
            <a:ext cx="11418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июне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2016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года приняла участие в конкурсе «Воспитатель года 2016 Республики Саха (Якутия)», в котором стала лауреатом.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 descr="C:\Users\Берёзка\Desktop\ВГ Якутск\DSC00110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090"/>
          <a:stretch/>
        </p:blipFill>
        <p:spPr bwMode="auto">
          <a:xfrm>
            <a:off x="525834" y="4628351"/>
            <a:ext cx="3855720" cy="2140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9927" y="4214196"/>
            <a:ext cx="2081126" cy="2649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Берёзка\Desktop\ВГ Якутск\DSC0017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225" y="4537362"/>
            <a:ext cx="2988455" cy="195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Берёзка\Desktop\ВГ Якутск\DSC0026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3090" y="4408269"/>
            <a:ext cx="2162175" cy="162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907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249" y="1488039"/>
            <a:ext cx="11505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2018 году участие в конкурсе ДОУ «Методическое пособие «Чудо - короб» 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250" y="2405916"/>
            <a:ext cx="11505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2019 году всероссийский конкурс «Речевая культура педагога» - 1 место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250" y="3428902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2018 году сертификат за подготовку участников 4 районного фестиваля художественного чтения «Живое слово»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436" y="4654783"/>
            <a:ext cx="11505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2019 году участие в конкурсе ДОУ «Лучший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лэпбук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о труде и профессиях взрослых»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9039" y="5751874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2019 году профессиональное тестирование «Современные образовательные технологии по ФГОС» - 2 место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248" y="477828"/>
            <a:ext cx="11505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2017 году участие в конкурсе ДОУ «Методическое развивающее пособие «Кукла Говорун»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06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711" y="2632271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2019 году сертификат за подготовку участников в 5 районном фестивале художественного чтения «Живое Слово».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712" y="1570414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2019 году всероссийский конкурс «Социальная адаптация детей дошкольного возраста», 2 место.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435" y="508557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2019 году сертификат за подготовку участника в районном конкурсе чтецов стихотворений о Якутии «Северное сияние»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91403" y="2707102"/>
            <a:ext cx="3429000" cy="45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rot="16200000">
            <a:off x="7669608" y="3595041"/>
            <a:ext cx="3011772" cy="279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54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8" y="238540"/>
            <a:ext cx="10353761" cy="103367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 2019 года в группе организован кружок «Волшебная ниточка»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667" y="1095476"/>
            <a:ext cx="11648661" cy="4667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Цель.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творческих способностей младших   дошкольников, их эстетического развития.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Задачи.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  Учить детей создавать изображение способом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ниткография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   Показать алгоритм выполнения рисунков техникой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ниткография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учить выкладывать рисунок из пряжи;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Вызвать интерес к нетрадиционному художественному творчеству, способствовать развитию воображения при изготовлении поделки из ниток;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Развивать чувство формы и цвета, мелкую моторику рук, глазомер, сенсорное восприятие, логическое мышление, обогащать словарный запас;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Формировать умение составлять простые композиции; личностное отношение к результатам своей деятельности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 Воспитывать навыки аккуратной работы, самостоятельность, отзывчивость, доброту, желание участвовать в создании индивидуальных и коллективных работах, помогать товарищам.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85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гр. Берёзка\Desktop\фотки с телефона\20181121_11490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6987" y="1274321"/>
            <a:ext cx="3939540" cy="221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1010" y="412308"/>
            <a:ext cx="2076450" cy="2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4036" y="584075"/>
            <a:ext cx="2631440" cy="3596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010" y="3096149"/>
            <a:ext cx="1880235" cy="334264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788662" y="906434"/>
            <a:ext cx="3573145" cy="2560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26" y="4767469"/>
            <a:ext cx="2800350" cy="15748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995" y="4659506"/>
            <a:ext cx="2740025" cy="154114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59" y="4625851"/>
            <a:ext cx="280035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1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 время проведения клубного часа в ДОУ веду творческую деятельность «Чудо Молоточек»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7523" y="1692326"/>
            <a:ext cx="80935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Цель: Создать условия для продуктивной работы в клубном часе «Чудо молоточек»</a:t>
            </a:r>
          </a:p>
          <a:p>
            <a:pPr indent="228600" algn="just"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Задачи: 1. Развивать глазомер и пространственное мышление.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2. Учить совмещать цвета.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Развивать фантазию и творческие способности детей. 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Упражнять в  составлении узоров на пробковой поверхности.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Повторить геометрические фигуры.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Развивать мелкую моторику рук.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14973" y="2766993"/>
            <a:ext cx="4539842" cy="30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16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3630" y="209396"/>
            <a:ext cx="2937090" cy="27166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0" y="369416"/>
            <a:ext cx="2985134" cy="614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58" y="3134886"/>
            <a:ext cx="6943634" cy="33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65" y="725509"/>
            <a:ext cx="5834735" cy="5121499"/>
          </a:xfrm>
        </p:spPr>
        <p:txBody>
          <a:bodyPr>
            <a:normAutofit/>
          </a:bodyPr>
          <a:lstStyle/>
          <a:p>
            <a:r>
              <a:rPr lang="ru-RU" b="0" dirty="0">
                <a:effectLst/>
              </a:rPr>
              <a:t>С детьми всегда должна быть рядом, Даря тепло и согревая взгляд 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>Их </a:t>
            </a:r>
            <a:r>
              <a:rPr lang="ru-RU" b="0" dirty="0">
                <a:effectLst/>
              </a:rPr>
              <a:t>в мир прекрасного вести, И помнить заповедь «Не навреди!»</a:t>
            </a:r>
            <a:endParaRPr lang="ru-RU" dirty="0"/>
          </a:p>
        </p:txBody>
      </p:sp>
      <p:pic>
        <p:nvPicPr>
          <p:cNvPr id="3" name="Рисунок 2" descr="C:\Users\Берёзка\Desktop\Новая папка\фото для ВГ\распеч\новенькие фото 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976361"/>
            <a:ext cx="6040192" cy="4905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667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события из жизни группы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77" y="1580881"/>
            <a:ext cx="3734873" cy="36962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494" y="2112134"/>
            <a:ext cx="3769217" cy="2826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75" y="1580881"/>
            <a:ext cx="3304536" cy="2195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388" y="4271501"/>
            <a:ext cx="3026709" cy="2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5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935" y="169679"/>
            <a:ext cx="4301544" cy="32261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481" y="3589342"/>
            <a:ext cx="3992451" cy="2994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6744" y="2533112"/>
            <a:ext cx="3728434" cy="2796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778" y="135227"/>
            <a:ext cx="4301544" cy="3226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777" y="3909060"/>
            <a:ext cx="442976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23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14101" y="1095867"/>
            <a:ext cx="4922079" cy="36915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555" y="3988414"/>
            <a:ext cx="3216720" cy="2412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62305" y="864558"/>
            <a:ext cx="3071611" cy="2303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45375" y="1038736"/>
            <a:ext cx="4465033" cy="33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32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300" y="297272"/>
            <a:ext cx="3747926" cy="24904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3530" y="874636"/>
            <a:ext cx="4449651" cy="3337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00284" y="1398757"/>
            <a:ext cx="4938644" cy="2777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260" y="2873410"/>
            <a:ext cx="2842006" cy="37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13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5406" y="849200"/>
            <a:ext cx="4307983" cy="3230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64351" y="791557"/>
            <a:ext cx="3846848" cy="2885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310701"/>
            <a:ext cx="4472940" cy="33547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9"/>
          <a:stretch/>
        </p:blipFill>
        <p:spPr>
          <a:xfrm>
            <a:off x="4389876" y="3954780"/>
            <a:ext cx="387953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0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" y="274320"/>
            <a:ext cx="3360420" cy="2971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339" y="1062990"/>
            <a:ext cx="3154681" cy="4366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72" y="3863340"/>
            <a:ext cx="2485587" cy="2697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759" y="2468880"/>
            <a:ext cx="463296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6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праздниках в детском саду</a:t>
            </a:r>
            <a:endParaRPr lang="ru-RU" dirty="0"/>
          </a:p>
        </p:txBody>
      </p:sp>
      <p:pic>
        <p:nvPicPr>
          <p:cNvPr id="3" name="Рисунок 2" descr="C:\Users\Берёзка\Desktop\Новая папка\фото для ВГ\распеч\DSC0145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34" y="1581692"/>
            <a:ext cx="3608070" cy="235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Берёзка\Desktop\Новая папка\фото для ВГ\распеч\DSC0249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6747" y="1533397"/>
            <a:ext cx="3000375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Берёзка\Desktop\Новая папка\фото для ВГ\распеч\DSC03092а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315" y="1935921"/>
            <a:ext cx="321437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Берёзка\Desktop\Новая папка\фото для ВГ\распеч\DSC0078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893" y="4186767"/>
            <a:ext cx="3542665" cy="265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Берёзка\Desktop\Новая папка\фото для ВГ\распеч\DSC00749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64174" y="4026016"/>
            <a:ext cx="1838325" cy="2388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6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54" y="121101"/>
            <a:ext cx="10353761" cy="1326321"/>
          </a:xfrm>
        </p:spPr>
        <p:txBody>
          <a:bodyPr/>
          <a:lstStyle/>
          <a:p>
            <a:r>
              <a:rPr lang="ru-RU" dirty="0" smtClean="0"/>
              <a:t>Повышение квалификации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8111" y="1730963"/>
            <a:ext cx="11505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2015 году прошла повышение квалификации по теме «Организация образовательного процесса дошкольной образовательной организации в рамках введения ФГОС дошкольного образования»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108" y="4268728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В 2018 году прошла повышение квалификации «Инклюзивное образование детей с ограниченными возможностями здоровья в условиях реализации ФГОС дошкольного образования», г. Иркутск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109" y="3059668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2017 году диплом за большой вклад в дело воспитания творческой личности, выявление и развитие потенциала одаренности у детей дошкольного возраста. Г. Бийск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107" y="5154622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2018 году повышение квалификации «Развитие деятельности дошкольников с ОВЗ в условиях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лекотеки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», г. Иркутск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7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59854" y="2871988"/>
            <a:ext cx="5550794" cy="38958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310648" y="231817"/>
            <a:ext cx="5653826" cy="42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Какими наградами (ведомственные и государственные) награждена и год награждения: 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3436" y="4283096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2016 году награждается игровой мебелью. Как лауреат профессионального конкурса «Воспитатель года Республики Саха (Якутия) - 2016»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647" y="2305535"/>
            <a:ext cx="11505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В 2016 году Благодарственное письмо МКУ «КМСП»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110" y="2888489"/>
            <a:ext cx="11505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2016 году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Б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лагодарственное письмо Главы города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А.А.Хорунова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111" y="3471726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2016 почетная грамота за плодотворную работу в системе образования, успехи в воспитании и обучении подрастающего поколения.  Министерства образования РС(Я)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647" y="5189498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2016 год премия Главы Республики Саха (Якутия) в размере 100000 рублей лучшему педагогическому работнику дошкольного образования РС(Я)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436" y="6000868"/>
            <a:ext cx="115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2016 году благодарность за активное участие в рамках 10 акции «Природа и мы» в Ленском районе, в конкурсе «Экологический плакат». Министерство охраны природы РС(Я)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109" y="1681267"/>
            <a:ext cx="11505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2011 году Благодарственное письмо Министерства образования РС(Я)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5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21290" y="174938"/>
            <a:ext cx="2427666" cy="3236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639983" y="4320864"/>
            <a:ext cx="3427262" cy="2260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044208" y="2507405"/>
            <a:ext cx="2862330" cy="5285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440843" y="426055"/>
            <a:ext cx="4390290" cy="32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1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9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образовательной программы и годового плана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effectLst/>
              </a:rPr>
              <a:t>Наше ДОУ работает по образовательной программе дошкольного образования </a:t>
            </a:r>
            <a:r>
              <a:rPr lang="ru-RU" sz="2700" dirty="0" smtClean="0">
                <a:effectLst/>
              </a:rPr>
              <a:t>МКДОУ </a:t>
            </a:r>
            <a:r>
              <a:rPr lang="ru-RU" sz="2700" dirty="0">
                <a:effectLst/>
              </a:rPr>
              <a:t>«Звездочка», которая составлена на основе примерной образовательной программы «Мир открытий», под редакцией Л.Г. </a:t>
            </a:r>
            <a:r>
              <a:rPr lang="ru-RU" sz="2700" dirty="0" err="1">
                <a:effectLst/>
              </a:rPr>
              <a:t>Петерсон</a:t>
            </a:r>
            <a:r>
              <a:rPr lang="ru-RU" sz="2700" dirty="0">
                <a:effectLst/>
              </a:rPr>
              <a:t>, И.А. Лыковой. </a:t>
            </a: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  </a:t>
            </a:r>
            <a:r>
              <a:rPr lang="ru-RU" sz="2700" dirty="0">
                <a:effectLst/>
              </a:rPr>
              <a:t>Так же в воспитательно – образовательном </a:t>
            </a:r>
            <a:r>
              <a:rPr lang="ru-RU" sz="2700" dirty="0" smtClean="0">
                <a:effectLst/>
              </a:rPr>
              <a:t>процессе используем </a:t>
            </a:r>
            <a:r>
              <a:rPr lang="ru-RU" sz="2700" dirty="0">
                <a:effectLst/>
              </a:rPr>
              <a:t>порционные программы по развитию речи О.С. Ушакова, по ознакомлению с природой А.А. Вахрушева, по изобразительной деятельности И.А. Лыковой, по математике Л.Г. </a:t>
            </a:r>
            <a:r>
              <a:rPr lang="ru-RU" sz="2700" dirty="0" err="1">
                <a:effectLst/>
              </a:rPr>
              <a:t>Петерсон</a:t>
            </a:r>
            <a:r>
              <a:rPr lang="ru-RU" sz="2700" dirty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00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1782</TotalTime>
  <Words>2190</Words>
  <Application>Microsoft Office PowerPoint</Application>
  <PresentationFormat>Широкоэкранный</PresentationFormat>
  <Paragraphs>245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Bookman Old Style</vt:lpstr>
      <vt:lpstr>Calibri</vt:lpstr>
      <vt:lpstr>Rockwell</vt:lpstr>
      <vt:lpstr>Times New Roman</vt:lpstr>
      <vt:lpstr>Damask</vt:lpstr>
      <vt:lpstr>Портфолио воспитателя   Захаровой Ольги Андреевны  МКДОУ ЦРР д/с «Звёздочка», город Ленск РС(Я)</vt:lpstr>
      <vt:lpstr>трудовой стаж 17 лет  образование: высшее, иркутский государственный педагогический университет, дата выдачи диплома 11 декабря 2006 года.  Специальность, квалификация по диплому: «Педагогика и методика начального бучения», учитель начальных классов  Аттестационная категория: высшая   </vt:lpstr>
      <vt:lpstr>Презентация PowerPoint</vt:lpstr>
      <vt:lpstr>С детьми всегда должна быть рядом, Даря тепло и согревая взгляд  Их в мир прекрасного вести, И помнить заповедь «Не навреди!»</vt:lpstr>
      <vt:lpstr>Повышение квалификации</vt:lpstr>
      <vt:lpstr>Презентация PowerPoint</vt:lpstr>
      <vt:lpstr>Какими наградами (ведомственные и государственные) награждена и год награждения:  </vt:lpstr>
      <vt:lpstr>Презентация PowerPoint</vt:lpstr>
      <vt:lpstr>Реализация образовательной программы и годового плана  Наше ДОУ работает по образовательной программе дошкольного образования МКДОУ «Звездочка», которая составлена на основе примерной образовательной программы «Мир открытий», под редакцией Л.Г. Петерсон, И.А. Лыковой.     Так же в воспитательно – образовательном процессе используем порционные программы по развитию речи О.С. Ушакова, по ознакомлению с природой А.А. Вахрушева, по изобразительной деятельности И.А. Лыковой, по математике Л.Г. Петерсон.   </vt:lpstr>
      <vt:lpstr>Цели программы:  накопление ребенком культурного опыта деятельности и общения в процессе активного взаимодействия с окружающим миром, другими детьми и взрослыми, решения задач и проблем (в соответствии с возрастом) как основы для формирования в его сознании целостной картины мира, готовности к непрерывному образованию, саморазвитию и успешной самореализации на всех этапах жизни.  </vt:lpstr>
      <vt:lpstr>Здоровьесберегающие технологии  направлены на укрепление здоровья ребенка, привитие ему здорового образа жизни. Это особенно актуально в связи с ухудшением общей картины детского здоровья, неправильного питания, экологией. Поэтому в современных условиях развития ребенка невозможно без построения системы формирования его здоровья.  </vt:lpstr>
      <vt:lpstr>   Технологии проектной и исследовательской деятельности    Данные технологии помогают формировать у дошкольников способность к исследовательскому типу мышления. Поэтому при организации работы над творческими или исследовательскими проектами предлагаю воспитанникам решить проблемную задачу, проводя исследование или эксперимент.    Были разработаны и реализованы проекты: «Моя семья», где дети совместно с родителями придумывали и презентовали «Герб своей семьи». Проект «Огород на окне» помог детям в ходе экспериментальной деятельности вырастить в группе на подоконнике овощи.  Выявляли с детьми свойства и качества воды.      </vt:lpstr>
      <vt:lpstr>В 2016 году Принимали участие в Российском Конкурсе исследовательских работ и творческих проектов дошкольников и младших школьников «Я - исследователь» с проектами «Лучший способ проверки качества меда» - Захарченко Люба, и «Зачем оленю рога?» - Денисова Юля, девочки заняли первое и третье места!    </vt:lpstr>
      <vt:lpstr> В 2017 году участвовали с проектами в региональном конкурсе исследовательских и творческих проектов дошкольников и младших школьников с  темами: «Числа в сказках» - Форат вероника, «Как получается тесто?» - денисова юля, с проектом «Наша семейная реликвия» - ивановой вики, стали лауреатами  принимали участие в 11районной научной –краеведческой конференции «люби и знай свой край родной!», где заняли с Ивановой викой 2 место. </vt:lpstr>
      <vt:lpstr>игровые технологии в образовательной деятельности и режимных моментах  Важной особенностью игровых технологий является то, что игра проникла во все виды деятельности детей: труд и игра, учебная деятельность и игра, повседневная бытовая деятельность и игра. В своей работе использую широкий спектр видов игр: дидактические игры, настольные игры, сюжетно ролевые игры, спортивные игры, игры – фантазии, театрализованные игры, игры – путешествия, игры – развлечения, народные игры. </vt:lpstr>
      <vt:lpstr>Презентация PowerPoint</vt:lpstr>
      <vt:lpstr>Презентация PowerPoint</vt:lpstr>
      <vt:lpstr> изучила особенности новой технологии квест, и стала активно ее применять в своей работе с детьми.    Квест (квестор) – от латинского слова quaero – ищу, разыскиваю, веду следствие.    Квест - это игра – приключение, в которой участники должны решать определённые задачи для продвижения по сюжету и для достижения конкретной цели </vt:lpstr>
      <vt:lpstr> в своей работе использую различные формы организации работы с родителями: информационно – аналитические: анкетирование, опрос; досуговые: праздники, концерты, выставки, смотры, конкурсы; познавательные: групповые собрания, консультации, беседы; информационно – просветительские: день открытых дверей; государственно – общественные: родительский комитет.    Для родителей были организованы разные интересные мероприятия, конкурсы   </vt:lpstr>
      <vt:lpstr>Совместно с родителями воспитанники участвую в изготовлении различных поделок для выставок, ярмарок, праздников. Дети испытывают восторг, чувство сопричастности к общему делу, востребованность своего таланта. </vt:lpstr>
      <vt:lpstr>Родители воспитанников  самые активные участники всех мероприятий дошкольного учреждения.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Отзывы родителей </vt:lpstr>
      <vt:lpstr>Отзывы детей в рисунках</vt:lpstr>
      <vt:lpstr>Обобщение и Распространение педагогического опыта </vt:lpstr>
      <vt:lpstr>Презентация PowerPoint</vt:lpstr>
      <vt:lpstr>Презентация PowerPoint</vt:lpstr>
      <vt:lpstr>Участие в конкурсах </vt:lpstr>
      <vt:lpstr>Презентация PowerPoint</vt:lpstr>
      <vt:lpstr>Презентация PowerPoint</vt:lpstr>
      <vt:lpstr>С 2019 года в группе организован кружок «Волшебная ниточка» </vt:lpstr>
      <vt:lpstr>Презентация PowerPoint</vt:lpstr>
      <vt:lpstr>Во время проведения клубного часа в ДОУ веду творческую деятельность «Чудо Молоточек»  </vt:lpstr>
      <vt:lpstr>Презентация PowerPoint</vt:lpstr>
      <vt:lpstr>Интересные события из жизни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праздниках в детском саду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   Захаровой Ольги Андреевны  МКДОУ ЦРР д/с «Звёздочка», город Ленск РС(Я)</dc:title>
  <dc:creator>гр. Берёзка</dc:creator>
  <cp:lastModifiedBy>гр. Берёзка</cp:lastModifiedBy>
  <cp:revision>62</cp:revision>
  <dcterms:created xsi:type="dcterms:W3CDTF">2020-01-14T06:46:54Z</dcterms:created>
  <dcterms:modified xsi:type="dcterms:W3CDTF">2020-01-20T05:22:53Z</dcterms:modified>
</cp:coreProperties>
</file>