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1" r:id="rId4"/>
    <p:sldId id="262" r:id="rId5"/>
    <p:sldId id="258" r:id="rId6"/>
    <p:sldId id="263" r:id="rId7"/>
    <p:sldId id="259" r:id="rId8"/>
    <p:sldId id="265" r:id="rId9"/>
    <p:sldId id="260" r:id="rId10"/>
    <p:sldId id="267" r:id="rId11"/>
    <p:sldId id="274" r:id="rId12"/>
    <p:sldId id="268" r:id="rId13"/>
    <p:sldId id="266" r:id="rId14"/>
    <p:sldId id="269" r:id="rId15"/>
    <p:sldId id="270" r:id="rId16"/>
    <p:sldId id="271" r:id="rId17"/>
    <p:sldId id="273"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B95B058-F63C-4926-B4B5-963A81D68BFF}" type="datetimeFigureOut">
              <a:rPr lang="ru-RU" smtClean="0"/>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95B058-F63C-4926-B4B5-963A81D68BFF}" type="datetimeFigureOut">
              <a:rPr lang="ru-RU" smtClean="0"/>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95B058-F63C-4926-B4B5-963A81D68BFF}" type="datetimeFigureOut">
              <a:rPr lang="ru-RU" smtClean="0"/>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95B058-F63C-4926-B4B5-963A81D68BFF}" type="datetimeFigureOut">
              <a:rPr lang="ru-RU" smtClean="0"/>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95B058-F63C-4926-B4B5-963A81D68BFF}" type="datetimeFigureOut">
              <a:rPr lang="ru-RU" smtClean="0"/>
              <a:t>26.04.2020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B95B058-F63C-4926-B4B5-963A81D68BFF}" type="datetimeFigureOut">
              <a:rPr lang="ru-RU" smtClean="0"/>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B95B058-F63C-4926-B4B5-963A81D68BFF}" type="datetimeFigureOut">
              <a:rPr lang="ru-RU" smtClean="0"/>
              <a:t>26.04.2020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B95B058-F63C-4926-B4B5-963A81D68BFF}" type="datetimeFigureOut">
              <a:rPr lang="ru-RU" smtClean="0"/>
              <a:t>26.04.2020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95B058-F63C-4926-B4B5-963A81D68BFF}" type="datetimeFigureOut">
              <a:rPr lang="ru-RU" smtClean="0"/>
              <a:t>26.04.2020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95B058-F63C-4926-B4B5-963A81D68BFF}" type="datetimeFigureOut">
              <a:rPr lang="ru-RU" smtClean="0"/>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95B058-F63C-4926-B4B5-963A81D68BFF}" type="datetimeFigureOut">
              <a:rPr lang="ru-RU" smtClean="0"/>
              <a:t>26.04.2020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FBA9EA-F0DB-4B37-BA70-0B499FC25F4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5B058-F63C-4926-B4B5-963A81D68BFF}" type="datetimeFigureOut">
              <a:rPr lang="ru-RU" smtClean="0"/>
              <a:t>26.04.2020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BA9EA-F0DB-4B37-BA70-0B499FC25F4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ryazan.bezformata.com/word/nam-est-kem-gorditsya/183038/"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3_201313410_orig_.png (3543×40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640960" cy="64993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908720"/>
            <a:ext cx="8496944" cy="4308872"/>
          </a:xfrm>
          <a:prstGeom prst="rect">
            <a:avLst/>
          </a:prstGeom>
          <a:noFill/>
        </p:spPr>
        <p:txBody>
          <a:bodyPr wrap="square" rtlCol="0">
            <a:spAutoFit/>
          </a:bodyPr>
          <a:lstStyle/>
          <a:p>
            <a:pPr algn="ctr"/>
            <a:endParaRPr lang="ru-RU" b="1" dirty="0" smtClean="0">
              <a:solidFill>
                <a:srgbClr val="0070C0"/>
              </a:solidFill>
              <a:latin typeface="Times New Roman" pitchFamily="18" charset="0"/>
              <a:cs typeface="Times New Roman" pitchFamily="18" charset="0"/>
            </a:endParaRPr>
          </a:p>
          <a:p>
            <a:pPr algn="ctr"/>
            <a:r>
              <a:rPr lang="ru-RU" sz="2000" b="1" i="1" dirty="0" smtClean="0">
                <a:solidFill>
                  <a:srgbClr val="005024"/>
                </a:solidFill>
                <a:latin typeface="Times New Roman" pitchFamily="18" charset="0"/>
                <a:cs typeface="Times New Roman" pitchFamily="18" charset="0"/>
              </a:rPr>
              <a:t>ОГБОУ «</a:t>
            </a:r>
            <a:r>
              <a:rPr lang="ru-RU" sz="2000" b="1" i="1" dirty="0" err="1" smtClean="0">
                <a:solidFill>
                  <a:srgbClr val="005024"/>
                </a:solidFill>
                <a:latin typeface="Times New Roman" pitchFamily="18" charset="0"/>
                <a:cs typeface="Times New Roman" pitchFamily="18" charset="0"/>
              </a:rPr>
              <a:t>Скопинская</a:t>
            </a:r>
            <a:r>
              <a:rPr lang="ru-RU" sz="2000" b="1" i="1" dirty="0" smtClean="0">
                <a:solidFill>
                  <a:srgbClr val="005024"/>
                </a:solidFill>
                <a:latin typeface="Times New Roman" pitchFamily="18" charset="0"/>
                <a:cs typeface="Times New Roman" pitchFamily="18" charset="0"/>
              </a:rPr>
              <a:t> школа – интернат»</a:t>
            </a:r>
          </a:p>
          <a:p>
            <a:pPr algn="ctr"/>
            <a:endParaRPr lang="ru-RU" b="1" dirty="0" smtClean="0">
              <a:solidFill>
                <a:srgbClr val="0070C0"/>
              </a:solidFill>
              <a:latin typeface="Times New Roman" pitchFamily="18" charset="0"/>
              <a:cs typeface="Times New Roman" pitchFamily="18" charset="0"/>
            </a:endParaRPr>
          </a:p>
          <a:p>
            <a:pPr algn="ctr"/>
            <a:r>
              <a:rPr lang="ru-RU" sz="2000" b="1" i="1" dirty="0" smtClean="0">
                <a:solidFill>
                  <a:srgbClr val="FF0000"/>
                </a:solidFill>
                <a:latin typeface="Times New Roman" pitchFamily="18" charset="0"/>
                <a:cs typeface="Times New Roman" pitchFamily="18" charset="0"/>
              </a:rPr>
              <a:t>75-й годовщине Победы советского народа в </a:t>
            </a:r>
          </a:p>
          <a:p>
            <a:pPr algn="ctr"/>
            <a:r>
              <a:rPr lang="ru-RU" sz="2000" b="1" i="1" dirty="0" smtClean="0">
                <a:solidFill>
                  <a:srgbClr val="FF0000"/>
                </a:solidFill>
                <a:latin typeface="Times New Roman" pitchFamily="18" charset="0"/>
                <a:cs typeface="Times New Roman" pitchFamily="18" charset="0"/>
              </a:rPr>
              <a:t>Великой Отечественной войне 1941 – 1945 года</a:t>
            </a:r>
          </a:p>
          <a:p>
            <a:pPr algn="ctr"/>
            <a:r>
              <a:rPr lang="ru-RU" sz="2000" b="1" i="1" dirty="0" smtClean="0">
                <a:solidFill>
                  <a:srgbClr val="FF0000"/>
                </a:solidFill>
                <a:latin typeface="Times New Roman" pitchFamily="18" charset="0"/>
                <a:cs typeface="Times New Roman" pitchFamily="18" charset="0"/>
              </a:rPr>
              <a:t>Посвящается</a:t>
            </a:r>
          </a:p>
          <a:p>
            <a:pPr algn="ctr"/>
            <a:endParaRPr lang="ru-RU" sz="2000" b="1" i="1" dirty="0">
              <a:solidFill>
                <a:srgbClr val="FF0000"/>
              </a:solidFill>
              <a:latin typeface="Times New Roman" pitchFamily="18" charset="0"/>
              <a:cs typeface="Times New Roman" pitchFamily="18" charset="0"/>
            </a:endParaRPr>
          </a:p>
          <a:p>
            <a:pPr algn="ctr"/>
            <a:r>
              <a:rPr lang="ru-RU" sz="2000" b="1" i="1" dirty="0" smtClean="0">
                <a:solidFill>
                  <a:srgbClr val="FF0000"/>
                </a:solidFill>
                <a:latin typeface="Times New Roman" pitchFamily="18" charset="0"/>
                <a:cs typeface="Times New Roman" pitchFamily="18" charset="0"/>
              </a:rPr>
              <a:t>Социальный творческий  проект </a:t>
            </a:r>
          </a:p>
          <a:p>
            <a:pPr algn="ctr"/>
            <a:r>
              <a:rPr lang="ru-RU" sz="2000" b="1" i="1" dirty="0" smtClean="0">
                <a:solidFill>
                  <a:srgbClr val="FF0000"/>
                </a:solidFill>
                <a:latin typeface="Times New Roman" pitchFamily="18" charset="0"/>
                <a:cs typeface="Times New Roman" pitchFamily="18" charset="0"/>
              </a:rPr>
              <a:t>«Великая Победа всегда в моей семье»</a:t>
            </a:r>
          </a:p>
          <a:p>
            <a:endParaRPr lang="ru-RU" sz="2000" b="1" i="1" dirty="0">
              <a:solidFill>
                <a:srgbClr val="FF0000"/>
              </a:solidFill>
              <a:latin typeface="Times New Roman" pitchFamily="18" charset="0"/>
              <a:cs typeface="Times New Roman" pitchFamily="18" charset="0"/>
            </a:endParaRPr>
          </a:p>
          <a:p>
            <a:pPr algn="r"/>
            <a:r>
              <a:rPr lang="ru-RU" sz="2000" b="1" i="1" dirty="0" smtClean="0">
                <a:solidFill>
                  <a:srgbClr val="FF0000"/>
                </a:solidFill>
                <a:latin typeface="Times New Roman" pitchFamily="18" charset="0"/>
                <a:cs typeface="Times New Roman" pitchFamily="18" charset="0"/>
              </a:rPr>
              <a:t>Участники проекта:</a:t>
            </a:r>
          </a:p>
          <a:p>
            <a:pPr algn="r"/>
            <a:r>
              <a:rPr lang="ru-RU" sz="2000" b="1" i="1" dirty="0" smtClean="0">
                <a:solidFill>
                  <a:srgbClr val="FF0000"/>
                </a:solidFill>
                <a:latin typeface="Times New Roman" pitchFamily="18" charset="0"/>
                <a:cs typeface="Times New Roman" pitchFamily="18" charset="0"/>
              </a:rPr>
              <a:t> учащиеся 1 класса</a:t>
            </a:r>
          </a:p>
          <a:p>
            <a:pPr algn="r"/>
            <a:r>
              <a:rPr lang="ru-RU" sz="2000" b="1" i="1" dirty="0">
                <a:solidFill>
                  <a:srgbClr val="FF0000"/>
                </a:solidFill>
                <a:latin typeface="Times New Roman" pitchFamily="18" charset="0"/>
                <a:cs typeface="Times New Roman" pitchFamily="18" charset="0"/>
              </a:rPr>
              <a:t>п</a:t>
            </a:r>
            <a:r>
              <a:rPr lang="ru-RU" sz="2000" b="1" i="1" dirty="0" smtClean="0">
                <a:solidFill>
                  <a:srgbClr val="FF0000"/>
                </a:solidFill>
                <a:latin typeface="Times New Roman" pitchFamily="18" charset="0"/>
                <a:cs typeface="Times New Roman" pitchFamily="18" charset="0"/>
              </a:rPr>
              <a:t>едагоги</a:t>
            </a:r>
          </a:p>
          <a:p>
            <a:pPr algn="r"/>
            <a:r>
              <a:rPr lang="ru-RU" sz="2000" b="1" i="1" dirty="0" smtClean="0">
                <a:solidFill>
                  <a:srgbClr val="FF0000"/>
                </a:solidFill>
                <a:latin typeface="Times New Roman" pitchFamily="18" charset="0"/>
                <a:cs typeface="Times New Roman" pitchFamily="18" charset="0"/>
              </a:rPr>
              <a:t>родители</a:t>
            </a:r>
            <a:endParaRPr lang="ru-RU" sz="20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ДНС\Desktop\проект\WhatsApp Image 2020-04-21 at 15.10.29.jpeg"/>
          <p:cNvPicPr>
            <a:picLocks noChangeAspect="1" noChangeArrowheads="1"/>
          </p:cNvPicPr>
          <p:nvPr/>
        </p:nvPicPr>
        <p:blipFill>
          <a:blip r:embed="rId2" cstate="print"/>
          <a:srcRect/>
          <a:stretch>
            <a:fillRect/>
          </a:stretch>
        </p:blipFill>
        <p:spPr bwMode="auto">
          <a:xfrm>
            <a:off x="3851920" y="188640"/>
            <a:ext cx="5109641" cy="6383355"/>
          </a:xfrm>
          <a:prstGeom prst="rect">
            <a:avLst/>
          </a:prstGeom>
          <a:noFill/>
        </p:spPr>
      </p:pic>
      <p:pic>
        <p:nvPicPr>
          <p:cNvPr id="3074" name="Picture 2" descr="C:\Users\ДНС\Desktop\проект\2020-04-26_13-09-03_3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9980" y="877169"/>
            <a:ext cx="3888620" cy="291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4869160"/>
            <a:ext cx="3071043" cy="707886"/>
          </a:xfrm>
          <a:prstGeom prst="rect">
            <a:avLst/>
          </a:prstGeom>
          <a:noFill/>
        </p:spPr>
        <p:txBody>
          <a:bodyPr wrap="square" rtlCol="0">
            <a:spAutoFit/>
          </a:bodyPr>
          <a:lstStyle/>
          <a:p>
            <a:pPr algn="ctr"/>
            <a:r>
              <a:rPr lang="ru-RU" sz="2000" dirty="0" smtClean="0">
                <a:latin typeface="Times New Roman" panose="02020603050405020304" pitchFamily="18" charset="0"/>
                <a:cs typeface="Times New Roman" panose="02020603050405020304" pitchFamily="18" charset="0"/>
              </a:rPr>
              <a:t>Фетисов </a:t>
            </a:r>
          </a:p>
          <a:p>
            <a:pPr algn="ctr"/>
            <a:r>
              <a:rPr lang="ru-RU" sz="2000" dirty="0" smtClean="0">
                <a:latin typeface="Times New Roman" panose="02020603050405020304" pitchFamily="18" charset="0"/>
                <a:cs typeface="Times New Roman" panose="02020603050405020304" pitchFamily="18" charset="0"/>
              </a:rPr>
              <a:t>Константин Семенович</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271358"/>
            <a:ext cx="6048672" cy="4801314"/>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Тимофеев Валентин Васильевич </a:t>
            </a:r>
            <a:endParaRPr lang="ru-RU" sz="2000" b="1" dirty="0" smtClean="0">
              <a:latin typeface="Times New Roman" panose="02020603050405020304" pitchFamily="18" charset="0"/>
              <a:cs typeface="Times New Roman" panose="02020603050405020304" pitchFamily="18" charset="0"/>
            </a:endParaRPr>
          </a:p>
          <a:p>
            <a:pPr algn="ctr"/>
            <a:r>
              <a:rPr lang="ru-RU" dirty="0" smtClean="0"/>
              <a:t>12.08.1922.родился </a:t>
            </a:r>
            <a:r>
              <a:rPr lang="ru-RU" dirty="0"/>
              <a:t>Воронежская область </a:t>
            </a:r>
            <a:r>
              <a:rPr lang="ru-RU" dirty="0" err="1"/>
              <a:t>Песковский</a:t>
            </a:r>
            <a:r>
              <a:rPr lang="ru-RU" dirty="0"/>
              <a:t> район село Пески</a:t>
            </a:r>
            <a:r>
              <a:rPr lang="ru-RU" dirty="0" smtClean="0"/>
              <a:t>. </a:t>
            </a:r>
            <a:r>
              <a:rPr lang="ru-RU" dirty="0"/>
              <a:t>П</a:t>
            </a:r>
            <a:r>
              <a:rPr lang="ru-RU" dirty="0" smtClean="0"/>
              <a:t>ризван </a:t>
            </a:r>
            <a:r>
              <a:rPr lang="ru-RU" dirty="0" err="1"/>
              <a:t>Песковским</a:t>
            </a:r>
            <a:r>
              <a:rPr lang="ru-RU" dirty="0"/>
              <a:t> </a:t>
            </a:r>
            <a:r>
              <a:rPr lang="ru-RU" dirty="0" err="1"/>
              <a:t>рвк</a:t>
            </a:r>
            <a:r>
              <a:rPr lang="ru-RU" dirty="0"/>
              <a:t> Воронежской области в 1941 году. С 22.06.1941 проходил службу в 290 стрелковом полку 186 стрелковой дивизии Белорусского фронта. Приказам № 23 по 290 стрелковому полку 189 стрелковой дивизии от 29 декабря 1943 года был награждён медалью за отвагу.(выписка из наградного документа)"связного ефрейтора Тимофеева Валентина Васильевича за то что во время наступательных боев летом 1943 в любых условиях точно и своевременно выполнял все приказания командования .Товарищ Тимофеев В </a:t>
            </a:r>
            <a:r>
              <a:rPr lang="ru-RU" dirty="0" err="1"/>
              <a:t>В.участник</a:t>
            </a:r>
            <a:r>
              <a:rPr lang="ru-RU" dirty="0"/>
              <a:t> отечественной войны с 22.06.1941 </a:t>
            </a:r>
            <a:r>
              <a:rPr lang="ru-RU" dirty="0" err="1"/>
              <a:t>года.за</a:t>
            </a:r>
            <a:r>
              <a:rPr lang="ru-RU" dirty="0"/>
              <a:t> время войны участвовал в боях под </a:t>
            </a:r>
            <a:r>
              <a:rPr lang="ru-RU" dirty="0" err="1"/>
              <a:t>Москвой,Гомелем,Смоленском,Ржевом.был</a:t>
            </a:r>
            <a:r>
              <a:rPr lang="ru-RU" dirty="0"/>
              <a:t> 4 раза ранен."1.08.1986 был награждён орденом отечественной войны 2 степени.</a:t>
            </a:r>
            <a:endParaRPr lang="ru-RU" dirty="0"/>
          </a:p>
        </p:txBody>
      </p:sp>
      <p:pic>
        <p:nvPicPr>
          <p:cNvPr id="4098" name="Picture 2" descr="C:\Users\ДНС\Desktop\проект\WhatsApp Image 2020-04-25 at 20.58.4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92" y="341226"/>
            <a:ext cx="2045951" cy="3159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https://static.wixstatic.com/media/fd2af1_cf14113c38554626b4f07b3a81837f07~mv2.gif/v1/fit/w_1024,h_239,al_c,q_80/fil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653136"/>
            <a:ext cx="835292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29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0"/>
            <a:ext cx="4680520" cy="908720"/>
          </a:xfrm>
        </p:spPr>
        <p:txBody>
          <a:bodyPr/>
          <a:lstStyle/>
          <a:p>
            <a:r>
              <a:rPr lang="ru-RU" b="1" i="1" dirty="0" smtClean="0">
                <a:solidFill>
                  <a:srgbClr val="FF0000"/>
                </a:solidFill>
                <a:latin typeface="Times New Roman" pitchFamily="18" charset="0"/>
                <a:cs typeface="Times New Roman" pitchFamily="18" charset="0"/>
              </a:rPr>
              <a:t>Варя  Абрамова</a:t>
            </a:r>
            <a:endParaRPr lang="ru-RU" b="1" i="1" dirty="0">
              <a:solidFill>
                <a:srgbClr val="FF0000"/>
              </a:solidFill>
              <a:latin typeface="Times New Roman" pitchFamily="18" charset="0"/>
              <a:cs typeface="Times New Roman" pitchFamily="18" charset="0"/>
            </a:endParaRPr>
          </a:p>
        </p:txBody>
      </p:sp>
      <p:pic>
        <p:nvPicPr>
          <p:cNvPr id="5" name="Содержимое 4" descr="WhatsApp Image 2020-04-23 at 15.12.28.jpeg"/>
          <p:cNvPicPr>
            <a:picLocks noGrp="1" noChangeAspect="1"/>
          </p:cNvPicPr>
          <p:nvPr>
            <p:ph sz="half" idx="1"/>
          </p:nvPr>
        </p:nvPicPr>
        <p:blipFill>
          <a:blip r:embed="rId2" cstate="print"/>
          <a:stretch>
            <a:fillRect/>
          </a:stretch>
        </p:blipFill>
        <p:spPr>
          <a:xfrm>
            <a:off x="683568" y="188640"/>
            <a:ext cx="3312368" cy="5221936"/>
          </a:xfrm>
        </p:spPr>
      </p:pic>
      <p:pic>
        <p:nvPicPr>
          <p:cNvPr id="6" name="Содержимое 5" descr="WhatsApp Image 2020-04-23 at 14.48.41.jpeg"/>
          <p:cNvPicPr>
            <a:picLocks noGrp="1" noChangeAspect="1"/>
          </p:cNvPicPr>
          <p:nvPr>
            <p:ph sz="half" idx="2"/>
          </p:nvPr>
        </p:nvPicPr>
        <p:blipFill>
          <a:blip r:embed="rId3" cstate="print"/>
          <a:stretch>
            <a:fillRect/>
          </a:stretch>
        </p:blipFill>
        <p:spPr>
          <a:xfrm>
            <a:off x="5004048" y="1268760"/>
            <a:ext cx="3288411" cy="4525963"/>
          </a:xfrm>
        </p:spPr>
      </p:pic>
      <p:pic>
        <p:nvPicPr>
          <p:cNvPr id="7" name="Picture 14" descr="https://static.wixstatic.com/media/fd2af1_cf14113c38554626b4f07b3a81837f07~mv2.gif/v1/fit/w_1024,h_239,al_c,q_80/fil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5365812"/>
            <a:ext cx="7848872" cy="1492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0"/>
            <a:ext cx="4834880" cy="980728"/>
          </a:xfrm>
        </p:spPr>
        <p:txBody>
          <a:bodyPr>
            <a:noAutofit/>
          </a:bodyPr>
          <a:lstStyle/>
          <a:p>
            <a:r>
              <a:rPr lang="ru-RU" b="1" i="1" dirty="0" smtClean="0">
                <a:solidFill>
                  <a:srgbClr val="FF0000"/>
                </a:solidFill>
                <a:latin typeface="Times New Roman" pitchFamily="18" charset="0"/>
                <a:cs typeface="Times New Roman" pitchFamily="18" charset="0"/>
              </a:rPr>
              <a:t>Серёжа  </a:t>
            </a:r>
            <a:r>
              <a:rPr lang="ru-RU" b="1" i="1" dirty="0" err="1" smtClean="0">
                <a:solidFill>
                  <a:srgbClr val="FF0000"/>
                </a:solidFill>
                <a:latin typeface="Times New Roman" pitchFamily="18" charset="0"/>
                <a:cs typeface="Times New Roman" pitchFamily="18" charset="0"/>
              </a:rPr>
              <a:t>Музланов</a:t>
            </a:r>
            <a:endParaRPr lang="ru-RU" b="1" i="1" dirty="0">
              <a:solidFill>
                <a:srgbClr val="FF0000"/>
              </a:solidFill>
              <a:latin typeface="Times New Roman" pitchFamily="18" charset="0"/>
              <a:cs typeface="Times New Roman" pitchFamily="18" charset="0"/>
            </a:endParaRPr>
          </a:p>
        </p:txBody>
      </p:sp>
      <p:pic>
        <p:nvPicPr>
          <p:cNvPr id="5" name="Содержимое 4" descr="WhatsApp Image 2020-04-23 at 13.13.28 (1).jpeg"/>
          <p:cNvPicPr>
            <a:picLocks noGrp="1" noChangeAspect="1"/>
          </p:cNvPicPr>
          <p:nvPr>
            <p:ph sz="half" idx="1"/>
          </p:nvPr>
        </p:nvPicPr>
        <p:blipFill>
          <a:blip r:embed="rId2" cstate="print"/>
          <a:stretch>
            <a:fillRect/>
          </a:stretch>
        </p:blipFill>
        <p:spPr>
          <a:xfrm>
            <a:off x="251520" y="260648"/>
            <a:ext cx="3394472" cy="4525963"/>
          </a:xfrm>
        </p:spPr>
      </p:pic>
      <p:pic>
        <p:nvPicPr>
          <p:cNvPr id="6" name="Содержимое 5" descr="WhatsApp Image 2020-04-23 at 13.13.28.jpeg"/>
          <p:cNvPicPr>
            <a:picLocks noGrp="1" noChangeAspect="1"/>
          </p:cNvPicPr>
          <p:nvPr>
            <p:ph sz="half" idx="2"/>
          </p:nvPr>
        </p:nvPicPr>
        <p:blipFill>
          <a:blip r:embed="rId3" cstate="print"/>
          <a:stretch>
            <a:fillRect/>
          </a:stretch>
        </p:blipFill>
        <p:spPr>
          <a:xfrm>
            <a:off x="3275856" y="980728"/>
            <a:ext cx="3024336" cy="4032448"/>
          </a:xfrm>
        </p:spPr>
      </p:pic>
      <p:pic>
        <p:nvPicPr>
          <p:cNvPr id="22530" name="Picture 2" descr="C:\Users\ДНС\Desktop\проект\WhatsApp Image 2020-04-24 at 12.05.26.jpeg"/>
          <p:cNvPicPr>
            <a:picLocks noChangeAspect="1" noChangeArrowheads="1"/>
          </p:cNvPicPr>
          <p:nvPr/>
        </p:nvPicPr>
        <p:blipFill>
          <a:blip r:embed="rId4" cstate="print"/>
          <a:srcRect/>
          <a:stretch>
            <a:fillRect/>
          </a:stretch>
        </p:blipFill>
        <p:spPr bwMode="auto">
          <a:xfrm>
            <a:off x="6084168" y="1700808"/>
            <a:ext cx="2700300" cy="3600400"/>
          </a:xfrm>
          <a:prstGeom prst="rect">
            <a:avLst/>
          </a:prstGeom>
          <a:noFill/>
        </p:spPr>
      </p:pic>
      <p:pic>
        <p:nvPicPr>
          <p:cNvPr id="8" name="Picture 2" descr="a5.png (1280×4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509120"/>
            <a:ext cx="6408712" cy="2592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0"/>
            <a:ext cx="3898776" cy="1124744"/>
          </a:xfrm>
        </p:spPr>
        <p:txBody>
          <a:bodyPr/>
          <a:lstStyle/>
          <a:p>
            <a:r>
              <a:rPr lang="ru-RU" b="1" i="1" dirty="0" smtClean="0">
                <a:solidFill>
                  <a:srgbClr val="FF0000"/>
                </a:solidFill>
                <a:latin typeface="Times New Roman" pitchFamily="18" charset="0"/>
                <a:cs typeface="Times New Roman" pitchFamily="18" charset="0"/>
              </a:rPr>
              <a:t>Артем  Зенкин</a:t>
            </a:r>
            <a:endParaRPr lang="ru-RU" b="1" i="1" dirty="0">
              <a:solidFill>
                <a:srgbClr val="FF0000"/>
              </a:solidFill>
              <a:latin typeface="Times New Roman" pitchFamily="18" charset="0"/>
              <a:cs typeface="Times New Roman" pitchFamily="18" charset="0"/>
            </a:endParaRPr>
          </a:p>
        </p:txBody>
      </p:sp>
      <p:pic>
        <p:nvPicPr>
          <p:cNvPr id="8" name="Содержимое 7" descr="WhatsApp Image 2020-04-23 at 14.17.48.jpeg"/>
          <p:cNvPicPr>
            <a:picLocks noGrp="1" noChangeAspect="1"/>
          </p:cNvPicPr>
          <p:nvPr>
            <p:ph sz="half" idx="2"/>
          </p:nvPr>
        </p:nvPicPr>
        <p:blipFill>
          <a:blip r:embed="rId2" cstate="print"/>
          <a:stretch>
            <a:fillRect/>
          </a:stretch>
        </p:blipFill>
        <p:spPr>
          <a:xfrm>
            <a:off x="6372200" y="1844824"/>
            <a:ext cx="2592288" cy="4320480"/>
          </a:xfrm>
        </p:spPr>
      </p:pic>
      <p:pic>
        <p:nvPicPr>
          <p:cNvPr id="7" name="Содержимое 6" descr="WhatsApp Image 2020-04-24 at 13.22.22.jpeg"/>
          <p:cNvPicPr>
            <a:picLocks noGrp="1" noChangeAspect="1"/>
          </p:cNvPicPr>
          <p:nvPr>
            <p:ph sz="half" idx="1"/>
          </p:nvPr>
        </p:nvPicPr>
        <p:blipFill>
          <a:blip r:embed="rId3" cstate="print"/>
          <a:stretch>
            <a:fillRect/>
          </a:stretch>
        </p:blipFill>
        <p:spPr>
          <a:xfrm>
            <a:off x="179512" y="260648"/>
            <a:ext cx="3178448" cy="4237931"/>
          </a:xfrm>
        </p:spPr>
      </p:pic>
      <p:pic>
        <p:nvPicPr>
          <p:cNvPr id="23554" name="Picture 2" descr="C:\Users\ДНС\Desktop\проект\WhatsApp Image 2020-04-24 at 12.07.02.jpeg"/>
          <p:cNvPicPr>
            <a:picLocks noChangeAspect="1" noChangeArrowheads="1"/>
          </p:cNvPicPr>
          <p:nvPr/>
        </p:nvPicPr>
        <p:blipFill>
          <a:blip r:embed="rId4" cstate="print"/>
          <a:srcRect r="2001" b="12854"/>
          <a:stretch>
            <a:fillRect/>
          </a:stretch>
        </p:blipFill>
        <p:spPr bwMode="auto">
          <a:xfrm>
            <a:off x="3419872" y="1124744"/>
            <a:ext cx="2808312" cy="3888432"/>
          </a:xfrm>
          <a:prstGeom prst="rect">
            <a:avLst/>
          </a:prstGeom>
          <a:noFill/>
        </p:spPr>
      </p:pic>
      <p:pic>
        <p:nvPicPr>
          <p:cNvPr id="10" name="Picture 2" descr="a5.png (1280×4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509120"/>
            <a:ext cx="6408712" cy="2592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74638"/>
            <a:ext cx="4402832" cy="1143000"/>
          </a:xfrm>
        </p:spPr>
        <p:txBody>
          <a:bodyPr/>
          <a:lstStyle/>
          <a:p>
            <a:r>
              <a:rPr lang="ru-RU" b="1" i="1" dirty="0" smtClean="0">
                <a:solidFill>
                  <a:srgbClr val="FF0000"/>
                </a:solidFill>
                <a:latin typeface="Times New Roman" pitchFamily="18" charset="0"/>
                <a:cs typeface="Times New Roman" pitchFamily="18" charset="0"/>
              </a:rPr>
              <a:t>Кирилл  Дудкин</a:t>
            </a:r>
            <a:endParaRPr lang="ru-RU" b="1" i="1" dirty="0">
              <a:solidFill>
                <a:srgbClr val="FF0000"/>
              </a:solidFill>
              <a:latin typeface="Times New Roman" pitchFamily="18" charset="0"/>
              <a:cs typeface="Times New Roman" pitchFamily="18" charset="0"/>
            </a:endParaRPr>
          </a:p>
        </p:txBody>
      </p:sp>
      <p:pic>
        <p:nvPicPr>
          <p:cNvPr id="24578" name="Picture 2" descr="C:\Users\ДНС\Desktop\проект\WhatsApp Image 2020-04-26 at 18.23.44.jpeg"/>
          <p:cNvPicPr>
            <a:picLocks noGrp="1" noChangeAspect="1" noChangeArrowheads="1"/>
          </p:cNvPicPr>
          <p:nvPr>
            <p:ph sz="half" idx="1"/>
          </p:nvPr>
        </p:nvPicPr>
        <p:blipFill>
          <a:blip r:embed="rId2" cstate="print"/>
          <a:srcRect/>
          <a:stretch>
            <a:fillRect/>
          </a:stretch>
        </p:blipFill>
        <p:spPr bwMode="auto">
          <a:xfrm>
            <a:off x="4860032" y="1268760"/>
            <a:ext cx="2913286" cy="3888432"/>
          </a:xfrm>
          <a:prstGeom prst="rect">
            <a:avLst/>
          </a:prstGeom>
          <a:noFill/>
        </p:spPr>
      </p:pic>
      <p:pic>
        <p:nvPicPr>
          <p:cNvPr id="24579" name="Picture 3" descr="C:\Users\ДНС\Desktop\проект\WhatsApp Image 2020-04-26 at 18.03.36.jpeg"/>
          <p:cNvPicPr>
            <a:picLocks noGrp="1" noChangeAspect="1" noChangeArrowheads="1"/>
          </p:cNvPicPr>
          <p:nvPr>
            <p:ph sz="half" idx="2"/>
          </p:nvPr>
        </p:nvPicPr>
        <p:blipFill>
          <a:blip r:embed="rId3" cstate="print"/>
          <a:srcRect/>
          <a:stretch>
            <a:fillRect/>
          </a:stretch>
        </p:blipFill>
        <p:spPr bwMode="auto">
          <a:xfrm>
            <a:off x="251520" y="260648"/>
            <a:ext cx="3384376" cy="4517207"/>
          </a:xfrm>
          <a:prstGeom prst="rect">
            <a:avLst/>
          </a:prstGeom>
          <a:noFill/>
        </p:spPr>
      </p:pic>
      <p:pic>
        <p:nvPicPr>
          <p:cNvPr id="7" name="Picture 2" descr="a5.png (1280×4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09120"/>
            <a:ext cx="6408712" cy="2592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5.png (1280×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581128"/>
            <a:ext cx="615719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788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5.png (1280×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509121"/>
            <a:ext cx="622920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1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5.png (1280×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869159"/>
            <a:ext cx="6301208" cy="18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753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ds04.infourok.ru/uploads/ex/10ca/001a2879-809a8207/11/img21.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5.png (1280×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81128"/>
            <a:ext cx="7920880" cy="2088232"/>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0" y="0"/>
            <a:ext cx="9144000" cy="6466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Актуальность проекта</a:t>
            </a:r>
            <a:r>
              <a:rPr kumimoji="0" lang="ru-RU" sz="20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p>
            <a:pPr algn="ctr" eaLnBrk="0" fontAlgn="base" hangingPunct="0">
              <a:spcBef>
                <a:spcPct val="0"/>
              </a:spcBef>
              <a:spcAft>
                <a:spcPct val="0"/>
              </a:spcAft>
            </a:pP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Есть события, над которыми время не властно, и, чем дальше в прошлое уходят годы, тем яснее становятся их величие. К таким событиям относится Великая Отечественная война.</a:t>
            </a:r>
            <a:r>
              <a:rPr lang="ru-RU" dirty="0">
                <a:latin typeface="Times New Roman" pitchFamily="18" charset="0"/>
                <a:cs typeface="Times New Roman" pitchFamily="18" charset="0"/>
              </a:rPr>
              <a:t> </a:t>
            </a:r>
          </a:p>
          <a:p>
            <a:pPr algn="ctr" eaLnBrk="0" fontAlgn="base" hangingPunct="0">
              <a:spcBef>
                <a:spcPct val="0"/>
              </a:spcBef>
              <a:spcAft>
                <a:spcPct val="0"/>
              </a:spcAft>
            </a:pPr>
            <a:r>
              <a:rPr lang="ru-RU" dirty="0" smtClean="0">
                <a:latin typeface="Times New Roman" pitchFamily="18" charset="0"/>
                <a:cs typeface="Times New Roman" pitchFamily="18" charset="0"/>
              </a:rPr>
              <a:t>   Для </a:t>
            </a:r>
            <a:r>
              <a:rPr lang="ru-RU" dirty="0">
                <a:latin typeface="Times New Roman" pitchFamily="18" charset="0"/>
                <a:cs typeface="Times New Roman" pitchFamily="18" charset="0"/>
              </a:rPr>
              <a:t>наших детей </a:t>
            </a:r>
            <a:r>
              <a:rPr lang="ru-RU" dirty="0" smtClean="0">
                <a:latin typeface="Times New Roman" pitchFamily="18" charset="0"/>
                <a:cs typeface="Times New Roman" pitchFamily="18" charset="0"/>
              </a:rPr>
              <a:t>– это далекая </a:t>
            </a:r>
            <a:r>
              <a:rPr lang="ru-RU" dirty="0">
                <a:latin typeface="Times New Roman" pitchFamily="18" charset="0"/>
                <a:cs typeface="Times New Roman" pitchFamily="18" charset="0"/>
              </a:rPr>
              <a:t>история. Если мы, внуки и правнуки воевавших, не передадим своим детям то, что хранится в нашей памяти как свидетельство того, что пережили наши дедушки и бабушки, связь времен, семейная нить прервется. Необходимо попытаться восстановить эту связь, чтобы и наши дети ощутили: они имеют, пусть и опосредованное, отношение к тем далеким военным событиям</a:t>
            </a:r>
            <a:r>
              <a:rPr lang="ru-RU" dirty="0" smtClean="0">
                <a:latin typeface="Times New Roman" pitchFamily="18" charset="0"/>
                <a:cs typeface="Times New Roman" pitchFamily="18" charset="0"/>
              </a:rPr>
              <a:t>.</a:t>
            </a:r>
          </a:p>
          <a:p>
            <a:pPr algn="ctr" eaLnBrk="0" fontAlgn="base" hangingPunct="0">
              <a:spcBef>
                <a:spcPct val="0"/>
              </a:spcBef>
              <a:spcAft>
                <a:spcPct val="0"/>
              </a:spcAft>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Проект  призван способствовать формированию чувства патриотизма, уважения к героическому прошлому нашей Родины, учит ценить мир.  Священна память о народных героях, бессмертен подвиг советского человека, солдата и труженика в Великой Отечественной войне.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Именно </a:t>
            </a:r>
            <a:r>
              <a:rPr lang="ru-RU" dirty="0">
                <a:latin typeface="Times New Roman" pitchFamily="18" charset="0"/>
                <a:cs typeface="Times New Roman" pitchFamily="18" charset="0"/>
              </a:rPr>
              <a:t>поэтому в работе по патриотическому воспитанию в школе важно помочь учащимся  принять действенное участие в сохранении памяти о  самоотверженности и героизме нашего народа в борьбе за свободу, показать это на примерах подвигов </a:t>
            </a:r>
            <a:r>
              <a:rPr lang="ru-RU" dirty="0" smtClean="0">
                <a:latin typeface="Times New Roman" pitchFamily="18" charset="0"/>
                <a:cs typeface="Times New Roman" pitchFamily="18" charset="0"/>
              </a:rPr>
              <a:t>героев-земляков, </a:t>
            </a:r>
            <a:r>
              <a:rPr lang="ru-RU" dirty="0">
                <a:latin typeface="Times New Roman" pitchFamily="18" charset="0"/>
                <a:cs typeface="Times New Roman" pitchFamily="18" charset="0"/>
              </a:rPr>
              <a:t>на фактах из их биографий. Нельзя быть патриотом, не чувствуя личной связи с Родиной, не зная, как любили, берегли и защищали ее наши предки, наши отцы и деды.</a:t>
            </a:r>
            <a:endParaRPr lang="ru-RU" i="1"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600" dirty="0">
              <a:solidFill>
                <a:srgbClr val="333333"/>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5.png (1280×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09498"/>
            <a:ext cx="7920880" cy="2159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0"/>
            <a:ext cx="8964488" cy="5109091"/>
          </a:xfrm>
          <a:prstGeom prst="rect">
            <a:avLst/>
          </a:prstGeom>
          <a:noFill/>
        </p:spPr>
        <p:txBody>
          <a:bodyPr wrap="square" rtlCol="0">
            <a:spAutoFit/>
          </a:bodyPr>
          <a:lstStyle/>
          <a:p>
            <a:r>
              <a:rPr lang="ru-RU" sz="2000" b="1" i="1" dirty="0" smtClean="0">
                <a:solidFill>
                  <a:srgbClr val="FF0000"/>
                </a:solidFill>
                <a:latin typeface="Times New Roman" pitchFamily="18" charset="0"/>
                <a:cs typeface="Times New Roman" pitchFamily="18" charset="0"/>
              </a:rPr>
              <a:t>Цель и задачи проекта:</a:t>
            </a:r>
            <a:endParaRPr lang="ru-RU" sz="2000" dirty="0" smtClean="0">
              <a:solidFill>
                <a:srgbClr val="FF000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Формирование </a:t>
            </a:r>
            <a:r>
              <a:rPr lang="ru-RU" dirty="0">
                <a:latin typeface="Times New Roman" pitchFamily="18" charset="0"/>
                <a:cs typeface="Times New Roman" pitchFamily="18" charset="0"/>
              </a:rPr>
              <a:t>у </a:t>
            </a:r>
            <a:r>
              <a:rPr lang="ru-RU" dirty="0" smtClean="0">
                <a:latin typeface="Times New Roman" pitchFamily="18" charset="0"/>
                <a:cs typeface="Times New Roman" pitchFamily="18" charset="0"/>
              </a:rPr>
              <a:t>младших школьников гражданской </a:t>
            </a:r>
            <a:r>
              <a:rPr lang="ru-RU" dirty="0">
                <a:latin typeface="Times New Roman" pitchFamily="18" charset="0"/>
                <a:cs typeface="Times New Roman" pitchFamily="18" charset="0"/>
              </a:rPr>
              <a:t>позиции, патриотических чувств, любви к Родине на основе расширения представлений детей о победе защитников отечества в Великой Отечественной войне. </a:t>
            </a:r>
            <a:endParaRPr lang="ru-RU" i="1" dirty="0"/>
          </a:p>
          <a:p>
            <a:r>
              <a:rPr lang="ru-RU" dirty="0">
                <a:latin typeface="Times New Roman" pitchFamily="18" charset="0"/>
                <a:cs typeface="Times New Roman" pitchFamily="18" charset="0"/>
              </a:rPr>
              <a:t>- создание условий для воспитания у детей с ограниченными возможностями здоровья в соответствии с их возрастными возможностями начал патриотизма, как важнейшего качества личности будущего гражданина;</a:t>
            </a:r>
            <a:endParaRPr lang="ru-RU" i="1" dirty="0">
              <a:latin typeface="Times New Roman" pitchFamily="18" charset="0"/>
              <a:cs typeface="Times New Roman" pitchFamily="18" charset="0"/>
            </a:endParaRPr>
          </a:p>
          <a:p>
            <a:r>
              <a:rPr lang="ru-RU" dirty="0">
                <a:latin typeface="Times New Roman" pitchFamily="18" charset="0"/>
                <a:cs typeface="Times New Roman" pitchFamily="18" charset="0"/>
              </a:rPr>
              <a:t>- воспитание уважения к ветеранам, защитникам Родины, их подвигам во имя России через совместные мероприятия детей, родителей и педагогов на основе изучения истории своей семьи и страны;</a:t>
            </a:r>
            <a:endParaRPr lang="ru-RU" i="1" dirty="0">
              <a:latin typeface="Times New Roman" pitchFamily="18" charset="0"/>
              <a:cs typeface="Times New Roman" pitchFamily="18" charset="0"/>
            </a:endParaRPr>
          </a:p>
          <a:p>
            <a:r>
              <a:rPr lang="ru-RU" dirty="0">
                <a:latin typeface="Times New Roman" pitchFamily="18" charset="0"/>
                <a:cs typeface="Times New Roman" pitchFamily="18" charset="0"/>
              </a:rPr>
              <a:t>- формирование у детей чувства исторической сопричастности к своему народу, чувства гордости за его подвиг в Великой Отечественной войне;</a:t>
            </a:r>
            <a:endParaRPr lang="ru-RU" i="1" dirty="0">
              <a:latin typeface="Times New Roman" pitchFamily="18" charset="0"/>
              <a:cs typeface="Times New Roman" pitchFamily="18" charset="0"/>
            </a:endParaRPr>
          </a:p>
          <a:p>
            <a:r>
              <a:rPr lang="ru-RU" dirty="0">
                <a:latin typeface="Times New Roman" pitchFamily="18" charset="0"/>
                <a:cs typeface="Times New Roman" pitchFamily="18" charset="0"/>
              </a:rPr>
              <a:t>- создание условий для развития у детей толерантности через воспитание чувства терпимости, доброжелательного отношения, уважения к </a:t>
            </a:r>
            <a:r>
              <a:rPr lang="ru-RU" dirty="0" smtClean="0">
                <a:latin typeface="Times New Roman" pitchFamily="18" charset="0"/>
                <a:cs typeface="Times New Roman" pitchFamily="18" charset="0"/>
              </a:rPr>
              <a:t>другим</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народам</a:t>
            </a:r>
            <a:r>
              <a:rPr lang="ru-RU" dirty="0">
                <a:latin typeface="Times New Roman" pitchFamily="18" charset="0"/>
                <a:cs typeface="Times New Roman" pitchFamily="18" charset="0"/>
              </a:rPr>
              <a:t>, их традициям, в духе мира и уважения к правам человека, вовлекая в процесс воспитания родителей;</a:t>
            </a:r>
            <a:endParaRPr lang="ru-RU" i="1" dirty="0">
              <a:latin typeface="Times New Roman" pitchFamily="18" charset="0"/>
              <a:cs typeface="Times New Roman" pitchFamily="18" charset="0"/>
            </a:endParaRPr>
          </a:p>
          <a:p>
            <a:r>
              <a:rPr lang="ru-RU" dirty="0">
                <a:latin typeface="Times New Roman" pitchFamily="18" charset="0"/>
                <a:cs typeface="Times New Roman" pitchFamily="18" charset="0"/>
              </a:rPr>
              <a:t>- создание условий для успешной социализации и адаптации детей с ограниченными возможностями и их семей.</a:t>
            </a:r>
            <a:endParaRPr lang="ru-RU" i="1"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5.png (1280×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149080"/>
            <a:ext cx="7920880"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692696"/>
            <a:ext cx="7776864" cy="3139321"/>
          </a:xfrm>
          <a:prstGeom prst="rect">
            <a:avLst/>
          </a:prstGeom>
          <a:noFill/>
        </p:spPr>
        <p:txBody>
          <a:bodyPr wrap="square" rtlCol="0">
            <a:spAutoFit/>
          </a:bodyPr>
          <a:lstStyle/>
          <a:p>
            <a:r>
              <a:rPr lang="ru-RU" dirty="0" smtClean="0">
                <a:latin typeface="Times New Roman" pitchFamily="18" charset="0"/>
                <a:cs typeface="Times New Roman" pitchFamily="18" charset="0"/>
              </a:rPr>
              <a:t>    Масштабный </a:t>
            </a:r>
            <a:r>
              <a:rPr lang="ru-RU" dirty="0">
                <a:latin typeface="Times New Roman" pitchFamily="18" charset="0"/>
                <a:cs typeface="Times New Roman" pitchFamily="18" charset="0"/>
              </a:rPr>
              <a:t>проект «</a:t>
            </a:r>
            <a:r>
              <a:rPr lang="ru-RU" dirty="0">
                <a:latin typeface="Times New Roman" pitchFamily="18" charset="0"/>
                <a:cs typeface="Times New Roman" pitchFamily="18" charset="0"/>
                <a:hlinkClick r:id="rId3" tooltip="Нам есть кем гордиться"/>
              </a:rPr>
              <a:t>Нам есть кем гордиться</a:t>
            </a:r>
            <a:r>
              <a:rPr lang="ru-RU" dirty="0">
                <a:latin typeface="Times New Roman" pitchFamily="18" charset="0"/>
                <a:cs typeface="Times New Roman" pitchFamily="18" charset="0"/>
              </a:rPr>
              <a:t>», посвященный 75-летию Победы в Великой Отечественной войне, реализуется по инициативе Губернатора Рязанской области Николая Любимова. 12 марта на площади Победы в Рязани состоялась акция, посвященная двум Героям Советского Союза.</a:t>
            </a:r>
          </a:p>
          <a:p>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рамках проекта «</a:t>
            </a:r>
            <a:r>
              <a:rPr lang="ru-RU" dirty="0">
                <a:latin typeface="Times New Roman" pitchFamily="18" charset="0"/>
                <a:cs typeface="Times New Roman" pitchFamily="18" charset="0"/>
                <a:hlinkClick r:id="rId3" tooltip="Нам есть кем гордиться"/>
              </a:rPr>
              <a:t>Нам есть кем гордиться</a:t>
            </a:r>
            <a:r>
              <a:rPr lang="ru-RU" dirty="0">
                <a:latin typeface="Times New Roman" pitchFamily="18" charset="0"/>
                <a:cs typeface="Times New Roman" pitchFamily="18" charset="0"/>
              </a:rPr>
              <a:t>», который реализуется с начала ноября 2019 года, во всех образовательных учреждениях региона, на зданиях муниципальных администраций размещается информация о героях – уроженцах Рязанской области. Она сопровождается QR-кодами, содержащими ссылки на видео о жизни и подвигах воинов. Повествование о них ведут наши современники.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НС\Desktop\проект\zMlztbM7rXo.jpg"/>
          <p:cNvPicPr>
            <a:picLocks noChangeAspect="1" noChangeArrowheads="1"/>
          </p:cNvPicPr>
          <p:nvPr/>
        </p:nvPicPr>
        <p:blipFill>
          <a:blip r:embed="rId2" cstate="print"/>
          <a:srcRect/>
          <a:stretch>
            <a:fillRect/>
          </a:stretch>
        </p:blipFill>
        <p:spPr bwMode="auto">
          <a:xfrm>
            <a:off x="251520" y="0"/>
            <a:ext cx="8712968" cy="68579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1200 (1200×8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74638"/>
            <a:ext cx="5842992" cy="1498178"/>
          </a:xfrm>
        </p:spPr>
        <p:txBody>
          <a:bodyPr/>
          <a:lstStyle/>
          <a:p>
            <a:r>
              <a:rPr lang="ru-RU" b="1" i="1" dirty="0" smtClean="0">
                <a:solidFill>
                  <a:srgbClr val="FF0000"/>
                </a:solidFill>
                <a:latin typeface="Times New Roman" pitchFamily="18" charset="0"/>
                <a:cs typeface="Times New Roman" pitchFamily="18" charset="0"/>
              </a:rPr>
              <a:t>Руслан   Новичков</a:t>
            </a:r>
            <a:endParaRPr lang="ru-RU" b="1" i="1" dirty="0">
              <a:solidFill>
                <a:srgbClr val="FF0000"/>
              </a:solidFill>
              <a:latin typeface="Times New Roman" pitchFamily="18" charset="0"/>
              <a:cs typeface="Times New Roman" pitchFamily="18" charset="0"/>
            </a:endParaRPr>
          </a:p>
        </p:txBody>
      </p:sp>
      <p:pic>
        <p:nvPicPr>
          <p:cNvPr id="5" name="Содержимое 4" descr="WhatsApp Image 2020-04-23 at 11.59.39.jpeg"/>
          <p:cNvPicPr>
            <a:picLocks noGrp="1" noChangeAspect="1"/>
          </p:cNvPicPr>
          <p:nvPr>
            <p:ph sz="half" idx="1"/>
          </p:nvPr>
        </p:nvPicPr>
        <p:blipFill>
          <a:blip r:embed="rId2" cstate="print"/>
          <a:stretch>
            <a:fillRect/>
          </a:stretch>
        </p:blipFill>
        <p:spPr>
          <a:xfrm>
            <a:off x="1043608" y="2060848"/>
            <a:ext cx="3394472" cy="4525963"/>
          </a:xfrm>
        </p:spPr>
      </p:pic>
      <p:pic>
        <p:nvPicPr>
          <p:cNvPr id="6" name="Содержимое 5" descr="WhatsApp Image 2020-04-23 at 11.57.18.jpeg"/>
          <p:cNvPicPr>
            <a:picLocks noGrp="1" noChangeAspect="1"/>
          </p:cNvPicPr>
          <p:nvPr>
            <p:ph sz="half" idx="2"/>
          </p:nvPr>
        </p:nvPicPr>
        <p:blipFill>
          <a:blip r:embed="rId3" cstate="print"/>
          <a:stretch>
            <a:fillRect/>
          </a:stretch>
        </p:blipFill>
        <p:spPr>
          <a:xfrm>
            <a:off x="4932040" y="2060848"/>
            <a:ext cx="3394472" cy="4525963"/>
          </a:xfrm>
        </p:spPr>
      </p:pic>
      <p:pic>
        <p:nvPicPr>
          <p:cNvPr id="9" name="Picture 2" descr="9+%D0%BC%D0%B0%D1%8F+png+%282%29.png (1600×15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88640"/>
            <a:ext cx="1835695" cy="1754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ДНС\Desktop\проект\014.jpg"/>
          <p:cNvPicPr>
            <a:picLocks noChangeAspect="1" noChangeArrowheads="1"/>
          </p:cNvPicPr>
          <p:nvPr/>
        </p:nvPicPr>
        <p:blipFill>
          <a:blip r:embed="rId2" cstate="print"/>
          <a:srcRect/>
          <a:stretch>
            <a:fillRect/>
          </a:stretch>
        </p:blipFill>
        <p:spPr bwMode="auto">
          <a:xfrm>
            <a:off x="0" y="-28988"/>
            <a:ext cx="9395520" cy="6858000"/>
          </a:xfrm>
          <a:prstGeom prst="rect">
            <a:avLst/>
          </a:prstGeom>
          <a:noFill/>
        </p:spPr>
      </p:pic>
      <p:pic>
        <p:nvPicPr>
          <p:cNvPr id="2050" name="Picture 2" descr="C:\Users\ДНС\Desktop\проект\медаль за боевые заслуг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738501"/>
            <a:ext cx="9906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88224" y="908721"/>
            <a:ext cx="2160240" cy="1200329"/>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Иван Иванович Курганов</a:t>
            </a:r>
          </a:p>
          <a:p>
            <a:pPr algn="ctr"/>
            <a:r>
              <a:rPr lang="ru-RU" b="1" dirty="0">
                <a:latin typeface="Times New Roman" panose="02020603050405020304" pitchFamily="18" charset="0"/>
                <a:cs typeface="Times New Roman" panose="02020603050405020304" pitchFamily="18" charset="0"/>
              </a:rPr>
              <a:t>23.02.1911-20.09.1973гг</a:t>
            </a:r>
          </a:p>
        </p:txBody>
      </p:sp>
      <p:pic>
        <p:nvPicPr>
          <p:cNvPr id="2051" name="Picture 3" descr="C:\Users\ДНС\Desktop\проект\WhatsApp Image 2020-04-25 at 20.55.4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7357" y="47022"/>
            <a:ext cx="2240248" cy="25202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1760" y="2708921"/>
            <a:ext cx="6840760" cy="3416320"/>
          </a:xfrm>
          <a:prstGeom prst="rect">
            <a:avLst/>
          </a:prstGeom>
          <a:noFill/>
        </p:spPr>
        <p:txBody>
          <a:bodyPr wrap="square" rtlCol="0">
            <a:spAutoFit/>
          </a:bodyPr>
          <a:lstStyle/>
          <a:p>
            <a:r>
              <a:rPr lang="ru-RU" dirty="0" smtClean="0"/>
              <a:t> </a:t>
            </a:r>
            <a:r>
              <a:rPr lang="ru-RU" dirty="0"/>
              <a:t>«Далась Победа нелегко», - рассказывал своим детям мой дедушка Курганов Иван Иванович. От города Шатуры, где он жил со своей семьей, до Берлина прошагал он по военным дорогам и вернулся с Победой. Особенно тяжелым был бой за город Курск. </a:t>
            </a:r>
            <a:endParaRPr lang="ru-RU" dirty="0" smtClean="0"/>
          </a:p>
          <a:p>
            <a:r>
              <a:rPr lang="ru-RU" dirty="0"/>
              <a:t>Но наши солдаты одержали победу. Дедушка Ваня за годы войны был награжден двумя орденами Красного знамени и множеством медалей. На войне он служил поваром. Доставлял еду бойцам на передовую, принимал сам участие в боях на передовой. Много народу погибло, а дедушка даже не был ранен. Видно потому, что дома его ждали четверо </a:t>
            </a:r>
            <a:r>
              <a:rPr lang="ru-RU" dirty="0" smtClean="0"/>
              <a:t>детей.</a:t>
            </a:r>
          </a:p>
          <a:p>
            <a:r>
              <a:rPr lang="ru-RU" dirty="0"/>
              <a:t> </a:t>
            </a:r>
            <a:r>
              <a:rPr lang="ru-RU" dirty="0" smtClean="0"/>
              <a:t>                                                                                           Воспитатель</a:t>
            </a:r>
          </a:p>
          <a:p>
            <a:r>
              <a:rPr lang="ru-RU" dirty="0" smtClean="0"/>
              <a:t>                                                                                            О.А. </a:t>
            </a:r>
            <a:r>
              <a:rPr lang="ru-RU" dirty="0" err="1" smtClean="0"/>
              <a:t>Городничева</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663</Words>
  <Application>Microsoft Office PowerPoint</Application>
  <PresentationFormat>Экран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Руслан   Новичков</vt:lpstr>
      <vt:lpstr>Презентация PowerPoint</vt:lpstr>
      <vt:lpstr>Презентация PowerPoint</vt:lpstr>
      <vt:lpstr>Презентация PowerPoint</vt:lpstr>
      <vt:lpstr>Варя  Абрамова</vt:lpstr>
      <vt:lpstr>Серёжа  Музланов</vt:lpstr>
      <vt:lpstr>Артем  Зенкин</vt:lpstr>
      <vt:lpstr>Кирилл  Дудкин</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ДНС</dc:creator>
  <cp:lastModifiedBy>ДНС</cp:lastModifiedBy>
  <cp:revision>33</cp:revision>
  <dcterms:created xsi:type="dcterms:W3CDTF">2020-04-26T13:54:13Z</dcterms:created>
  <dcterms:modified xsi:type="dcterms:W3CDTF">2020-04-26T19:54:34Z</dcterms:modified>
</cp:coreProperties>
</file>