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8" r:id="rId2"/>
    <p:sldId id="256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1" r:id="rId14"/>
    <p:sldId id="270" r:id="rId15"/>
    <p:sldId id="272" r:id="rId16"/>
    <p:sldId id="273" r:id="rId17"/>
    <p:sldId id="274" r:id="rId18"/>
    <p:sldId id="276" r:id="rId19"/>
    <p:sldId id="275" r:id="rId20"/>
    <p:sldId id="277" r:id="rId21"/>
    <p:sldId id="278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50" autoAdjust="0"/>
    <p:restoredTop sz="94660"/>
  </p:normalViewPr>
  <p:slideViewPr>
    <p:cSldViewPr>
      <p:cViewPr varScale="1">
        <p:scale>
          <a:sx n="66" d="100"/>
          <a:sy n="66" d="100"/>
        </p:scale>
        <p:origin x="-150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2508" y="-9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ACDBCA-6EA8-41D6-92FF-A5C7E01BD1B7}" type="datetimeFigureOut">
              <a:rPr lang="ru-RU" smtClean="0"/>
              <a:pPr/>
              <a:t>15.11.2020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3F19D1-CD3E-46F9-A3E7-BEBC42E6675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https://krot.info/uploads/posts/2020-02/1580822684_42-p-foni-pro-shkolnie-godi-8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575032" cy="6858000"/>
          </a:xfrm>
          <a:prstGeom prst="rect">
            <a:avLst/>
          </a:prstGeom>
          <a:noFill/>
        </p:spPr>
      </p:pic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323528" y="12692"/>
            <a:ext cx="8496944" cy="3908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152352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Муниципальное образование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Ханты-Мансийского автономного округа –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Югры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городской округ город Ханты-Мансийск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Муниципальное бюджетное дошкольное образовательное учреждение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«Детский сад комбинированного вида № 14 «Березка» 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(МБДОУ «Детский сад № 14  «Березка»)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solidFill>
                <a:schemeClr val="tx2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solidFill>
                <a:schemeClr val="tx2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solidFill>
                <a:schemeClr val="tx2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Родительское</a:t>
            </a:r>
            <a:r>
              <a:rPr kumimoji="0" lang="ru-RU" sz="2800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собрание: «Год до школы!»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dirty="0" smtClean="0">
              <a:solidFill>
                <a:schemeClr val="tx2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dirty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подготовительной группе </a:t>
            </a: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№14 «Золотой ключик»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компенсирующей направленности (6-7 лет)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для детей с ТНР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https://funart.pro/uploads/posts/2020-05/1588498319_7-p-foni-dlya-detskikh-prezentatsii-v-shkolu-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1"/>
          </a:xfrm>
          <a:prstGeom prst="rect">
            <a:avLst/>
          </a:prstGeom>
          <a:noFill/>
        </p:spPr>
      </p:pic>
      <p:sp>
        <p:nvSpPr>
          <p:cNvPr id="5" name="Выноска со стрелкой вниз 4"/>
          <p:cNvSpPr/>
          <p:nvPr/>
        </p:nvSpPr>
        <p:spPr>
          <a:xfrm>
            <a:off x="1187624" y="548680"/>
            <a:ext cx="6480720" cy="1800200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Личностная готовность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87624" y="1720840"/>
            <a:ext cx="6408712" cy="43858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pPr>
              <a:lnSpc>
                <a:spcPct val="150000"/>
              </a:lnSpc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ребенка должна быть сформирована «внутренняя позиция школьника». Именно подготовительная группа детского сада позволяет сменить игровую позицию на учебную. Происходят качественные изменения в психической сфере. От позиции дошкольника «я хочу» ребенок переходит к позиции школьника «надо». Он начинает понимать, что в школе применяются правила, оценочная система. Обычно готовый к обучению ребенок «хочет учиться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https://funart.pro/uploads/posts/2020-05/1588498319_7-p-foni-dlya-detskikh-prezentatsii-v-shkolu-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262664"/>
          </a:xfrm>
          <a:prstGeom prst="rect">
            <a:avLst/>
          </a:prstGeom>
          <a:noFill/>
        </p:spPr>
      </p:pic>
      <p:sp>
        <p:nvSpPr>
          <p:cNvPr id="6" name="Выноска со стрелкой вниз 5"/>
          <p:cNvSpPr/>
          <p:nvPr/>
        </p:nvSpPr>
        <p:spPr>
          <a:xfrm>
            <a:off x="1547664" y="1052736"/>
            <a:ext cx="6048672" cy="1584176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Что значит быть готовым к школе!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75656" y="2828836"/>
            <a:ext cx="5382344" cy="1338828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 smtClean="0"/>
              <a:t> 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«Быть готовым к школе – не значит уметь читать, писать и считать. Быть готовым к школе – значит быть готовым всему этому научиться»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https://funart.pro/uploads/posts/2020-05/1588498319_7-p-foni-dlya-detskikh-prezentatsii-v-shkolu-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2536" y="0"/>
            <a:ext cx="9649072" cy="6858000"/>
          </a:xfrm>
          <a:prstGeom prst="rect">
            <a:avLst/>
          </a:prstGeom>
          <a:noFill/>
        </p:spPr>
      </p:pic>
      <p:sp>
        <p:nvSpPr>
          <p:cNvPr id="5" name="Выноска со стрелкой вниз 4"/>
          <p:cNvSpPr/>
          <p:nvPr/>
        </p:nvSpPr>
        <p:spPr>
          <a:xfrm>
            <a:off x="1475656" y="980728"/>
            <a:ext cx="5976664" cy="1512168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Главная задача родителей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75656" y="3105835"/>
            <a:ext cx="5382344" cy="1754326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Быть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уверенными в себе и своем ребенке и поддержать его на этом важном этапе!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https://funart.pro/uploads/posts/2020-05/1588498319_7-p-foni-dlya-detskikh-prezentatsii-v-shkolu-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2536" y="0"/>
            <a:ext cx="9649072" cy="6858000"/>
          </a:xfrm>
          <a:prstGeom prst="rect">
            <a:avLst/>
          </a:prstGeom>
          <a:noFill/>
        </p:spPr>
      </p:pic>
      <p:sp>
        <p:nvSpPr>
          <p:cNvPr id="5" name="Выноска со стрелкой вниз 4"/>
          <p:cNvSpPr/>
          <p:nvPr/>
        </p:nvSpPr>
        <p:spPr>
          <a:xfrm>
            <a:off x="1619672" y="188640"/>
            <a:ext cx="6696744" cy="936104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Какими знаниями, умениями и навыками должны </a:t>
            </a:r>
            <a:r>
              <a:rPr lang="ru-RU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обвладеть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дети подготовительной группы к концу года: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83568" y="58847"/>
            <a:ext cx="792088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i="1" dirty="0" smtClean="0"/>
          </a:p>
          <a:p>
            <a:endParaRPr lang="ru-RU" i="1" dirty="0" smtClean="0"/>
          </a:p>
          <a:p>
            <a:endParaRPr lang="ru-RU" i="1" dirty="0" smtClean="0"/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Речевое развитие»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-Правильно произносить все звуки родного языка.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-Понимать разницу между звуком и буквой.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-Различать гласные и согласные звуки.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-Слышать и называть звуки в начале, середине и в 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конце слова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находить слова со звуком в предложениях.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-Использовать в общении монологическую и диалогическую речь, быть доброжелательным и корректным собеседником, поддерживать культуру речевого общения.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-Уметь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пересказывать литературные тексты, драматизировать их, составлять рассказ по серии сюжетных картин.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-Уметь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развернуто отвечать на вопросы по содержанию прочитанного.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-Согласовывать слова в роде, числе, падеже.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-Составлять рассказы из личного опыта, сочинять короткие сказки на заданную тему.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-Делить двусложные и трехсложные слова с открытыми слогами 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на-ша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Маша,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ма-ли-на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бе-ре-за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на части.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https://funart.pro/uploads/posts/2020-05/1588498319_7-p-foni-dlya-detskikh-prezentatsii-v-shkolu-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2536" y="0"/>
            <a:ext cx="9649072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95536" y="260647"/>
            <a:ext cx="856895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i="1" dirty="0" smtClean="0"/>
          </a:p>
          <a:p>
            <a:endParaRPr lang="ru-RU" i="1" dirty="0" smtClean="0"/>
          </a:p>
          <a:p>
            <a:endParaRPr lang="ru-RU" i="1" dirty="0" smtClean="0"/>
          </a:p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Физическое развитие»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- Сформированы представления о ценности здоровья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правильном питании, здоровым образе жизни, о значении двигательной активности в жизни, активном отдыхе, о правилах и видах закаливания.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Знает и соблюдает культурно-гигиенические навыки.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Имеет потребность в ежедневной двигательной активности 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(зарядка, разминка, подвижная игра, танцы)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Имеет потребность в развитии ловкости, быстроты, силы, выносливости и гибкости.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Соблюдает заданный темп при ходьбе и беге. Умеет быстро перестраиваться на месте и во время движения, равняться в колонне, шеренге, кругу, выполнять упражнения ритмично.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Умеет ползать, пролезать, подлезать, перелезать через препятствия. Умеет действовать по сигналу.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Умеет выполнять ведущую роль в игре, соблюдает правила в коллективных играх, самостоятельно организовывает коллективные подвижные игры.</a:t>
            </a:r>
          </a:p>
          <a:p>
            <a:pPr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Соблюдает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правильное исходное положение при метании мяча,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отбивать</a:t>
            </a:r>
          </a:p>
          <a:p>
            <a:pPr>
              <a:buFontTx/>
              <a:buChar char="-"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funart.pro/uploads/posts/2020-05/1588498319_7-p-foni-dlya-detskikh-prezentatsii-v-shkolu-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2536" y="0"/>
            <a:ext cx="9649072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9144000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Познавательное развитие»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Умеет считать и называть числа до 10 и обратно (увеличивать и уменьшать каждое число на 1, знать числа-соседи). Иметь представление о счете в пределах 20 без операций над числами.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Имеет представление о составе чисел в пределах 10 (умеет раскладывать число на два меньших и составлять из двух меньших большее – на наглядной основе).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Умеет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составлять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решать простые арифметические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задачи пользоваться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знаками действий +, -, =.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Устанавливать соотношения целого и части, делить целое на равные части, выделять разные признаки предмета.</a:t>
            </a: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льные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измери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Знает и проявляет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умения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(измерить длину, ширину, высоту предметов, объем жидких и сыпучих веществ, веса предметов с помощью условной мерки).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Знает и называет геометрические фигуры,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Ориентируется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листе бумаги, школьной доске, странице тетради и т. д., располагает предметы в пространстве и называет правильно их расположение.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Ориентируется на условные обозначения, знаком с понятиями – рисунок, схема, план.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Имеет элементарные представления о времени.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Ознакомление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 предметным окружением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Имеет представление о предметах, облегчающих труд людей 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производствео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видах транспорта, его назначении;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Имеет представление об истории создания предметов.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Знает и называет свойства 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(прочность, твёрдость, мягкость)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разных материалов 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(дерево, бумага, ткань, глина, стекло, пластмасса, резина, кожа и пр.)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funart.pro/uploads/posts/2020-05/1588498319_7-p-foni-dlya-detskikh-prezentatsii-v-shkolu-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649072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23528" y="751344"/>
            <a:ext cx="7776864" cy="50353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Ознакомление с социальным миром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Имеет представления о школе, институте, культурных объектах, различных профессиях и специальностях.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Имеет представление о сферах человеческой деятельности 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(наука, искусство, производство. сельское хозяйство и пр.)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Понимает понятия о труде – добросовестность, ответственность, аккуратность, духовность.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Имеет представление о родном крае, стране, государственных символах и праздниках, героях нашей страны.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Имеет элементарные представления об эволюции Земли, эволюции животного и растительного мира, месте человека в природном и социальном мире, о культуре разных народов, о свободе личности.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funart.pro/uploads/posts/2020-05/1588498319_7-p-foni-dlya-detskikh-prezentatsii-v-shkolu-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649072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51520" y="889844"/>
            <a:ext cx="7920880" cy="4939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Ознакомление с миром природы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- Имеет представления о животном и растительном мире.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- Знает и называет овощи, фрукты, ягоды, грибы, комнатные, лекарственные, садовые и луговые растения, деревья, кустарники.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- Имеет представления о явлениях и объектах живой и неживой природы, умеет устанавливать причинно-следственные связи между природными явлениями.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- Имеет представления об условиях, необходимых для жизни людей, животных, растений </a:t>
            </a:r>
            <a:r>
              <a:rPr lang="ru-RU" i="1" dirty="0" smtClean="0"/>
              <a:t>(воздух, вода, питание и т. п.)</a:t>
            </a:r>
            <a:r>
              <a:rPr lang="ru-RU" dirty="0" smtClean="0"/>
              <a:t>. Имеет представления о свойствах воды, песка, снега.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- Знает и называет времена </a:t>
            </a:r>
            <a:r>
              <a:rPr lang="ru-RU" b="1" dirty="0" smtClean="0"/>
              <a:t>года</a:t>
            </a:r>
            <a:r>
              <a:rPr lang="ru-RU" dirty="0" smtClean="0"/>
              <a:t>, их последовательность, признаки и изменения в природе.</a:t>
            </a:r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funart.pro/uploads/posts/2020-05/1588498319_7-p-foni-dlya-detskikh-prezentatsii-v-shkolu-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2536" y="0"/>
            <a:ext cx="9649072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95536" y="0"/>
            <a:ext cx="8496944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i="1" dirty="0" smtClean="0"/>
          </a:p>
          <a:p>
            <a:endParaRPr lang="ru-RU" i="1" dirty="0" smtClean="0"/>
          </a:p>
          <a:p>
            <a:endParaRPr lang="ru-RU" i="1" dirty="0" smtClean="0"/>
          </a:p>
          <a:p>
            <a:endParaRPr lang="ru-RU" i="1" dirty="0" smtClean="0"/>
          </a:p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Социально-коммуникативное развитие»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 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Знать свои ФИО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дату рождения, домашний адрес, ФИО 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родителей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их телефоны, телефоны спецслужб.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Иметь представление о себе как об активном члене коллектива.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Иметь представление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 семье, и историю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родной страны.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Проявлять организованность, дисциплинированность, коллективизм, уважение к старшим, заботу о младших, сочувствие, отзывчивость, справедливость, скромность.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 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Уметь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ограничивать свои желания, выполнять установленные формы поведения, в своих поступках следовать положительному примеру, 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уметь слушать собеседника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не перебивать без надобности, спокойно отстаивать свое мнение.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Проявлять желание трудиться, участвовать в совместной трудовой деятельности, объединяться для совместной игры и труда, оказывать друг другу помощь.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Иметь интерес к 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учебной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деятельности и желание учиться. Способен самостоятельно выполнять поручения, готовить и поддерживать порядок на своем рабочем месте.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Самостоятельно быстро одеваться и раздеваться; следить за чистотой своей одежды и обуви, замечать и устранять непорядок в своем внешнем виде.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 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Знать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и исполнять свои права и обязанности.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Проявляет уважение к труду взрослых и детей.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 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Знать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и соблюдать основы безопасного поведения в природе, быту, на дорогах.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funart.pro/uploads/posts/2020-05/1588498319_7-p-foni-dlya-detskikh-prezentatsii-v-shkolu-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2536" y="0"/>
            <a:ext cx="9649072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827584" y="1166843"/>
            <a:ext cx="756084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Конструктивно-модельная деятельность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Умеет видеть 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конструкцию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объекта и анализировать ее основные части.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Умеет работать в паре и в коллективе.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Создает 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конструкции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объединенные общей темой из разного вида строительного материала.</a:t>
            </a:r>
          </a:p>
          <a:p>
            <a:pPr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Музыкальная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деятельность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Различает элементарные музыкальные понятия, жанры.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Умеют петь самостоятельно, парно, коллективно с музыкальным сопровождением и без него.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Умеет выполнять танцевальные движения и перестроения, ритмично хлопать в ладоши.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Monter88\Desktop\год до школы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Выноска со стрелкой вниз 7"/>
          <p:cNvSpPr/>
          <p:nvPr/>
        </p:nvSpPr>
        <p:spPr>
          <a:xfrm>
            <a:off x="467544" y="332656"/>
            <a:ext cx="4752528" cy="1584176"/>
          </a:xfrm>
          <a:prstGeom prst="downArrowCallou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Задачи 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Блок-схема: процесс 8"/>
          <p:cNvSpPr/>
          <p:nvPr/>
        </p:nvSpPr>
        <p:spPr>
          <a:xfrm>
            <a:off x="467544" y="2420888"/>
            <a:ext cx="4680520" cy="1152128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Дать представление родителям о «готовности ребёнка к школе» 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Блок-схема: процесс 10"/>
          <p:cNvSpPr/>
          <p:nvPr/>
        </p:nvSpPr>
        <p:spPr>
          <a:xfrm>
            <a:off x="539552" y="4077072"/>
            <a:ext cx="4680520" cy="108012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Познакомить родителей с критериями готовности к школе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Блок-схема: процесс 11"/>
          <p:cNvSpPr/>
          <p:nvPr/>
        </p:nvSpPr>
        <p:spPr>
          <a:xfrm>
            <a:off x="611560" y="5661248"/>
            <a:ext cx="4608512" cy="1008112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Выработать совместное решение для улучшения подготовки ребёнка к школе к школе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funart.pro/uploads/posts/2020-05/1588498319_7-p-foni-dlya-detskikh-prezentatsii-v-shkolu-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2536" y="0"/>
            <a:ext cx="9649072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67544" y="0"/>
            <a:ext cx="7776864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Художественно-эстетическое развитие»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/>
              <a:t>Приобщение к искусству</a:t>
            </a:r>
          </a:p>
          <a:p>
            <a:r>
              <a:rPr lang="ru-RU" dirty="0" smtClean="0"/>
              <a:t>- Проявляет эстетическое отношение к окружающему, к искусству и художественной деятельности.</a:t>
            </a:r>
          </a:p>
          <a:p>
            <a:r>
              <a:rPr lang="ru-RU" dirty="0" smtClean="0"/>
              <a:t>- Проявляет интерес к классическому и народному искусству и культуре.</a:t>
            </a:r>
          </a:p>
          <a:p>
            <a:r>
              <a:rPr lang="ru-RU" dirty="0" smtClean="0"/>
              <a:t>- Имеет представление об истории и видах искусства, о художниках, композиторах, народных умельцах, архитекторах и т. д.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Рисование</a:t>
            </a:r>
          </a:p>
          <a:p>
            <a:r>
              <a:rPr lang="ru-RU" dirty="0" smtClean="0"/>
              <a:t>- Имеет устойчивый интерес к изобразительной деятельности, художественному и декоративному труду.</a:t>
            </a:r>
          </a:p>
          <a:p>
            <a:r>
              <a:rPr lang="ru-RU" dirty="0" smtClean="0"/>
              <a:t>- Умеет элементарно изображать предметы по памяти и с натуры, соблюдая пропорции и расположение, составлять композиции и сюжеты.</a:t>
            </a:r>
          </a:p>
          <a:p>
            <a:r>
              <a:rPr lang="ru-RU" dirty="0" smtClean="0"/>
              <a:t>- Использует в работе различные художественные материалы, знает и различает цвета и оттенки.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Лепка</a:t>
            </a:r>
          </a:p>
          <a:p>
            <a:r>
              <a:rPr lang="ru-RU" dirty="0" smtClean="0"/>
              <a:t>- Создавать выразительные образы, передавать движения, используя различные приемы и способы лепки.</a:t>
            </a:r>
          </a:p>
          <a:p>
            <a:r>
              <a:rPr lang="ru-RU" dirty="0" smtClean="0"/>
              <a:t>Аппликация</a:t>
            </a:r>
          </a:p>
          <a:p>
            <a:r>
              <a:rPr lang="ru-RU" dirty="0" smtClean="0"/>
              <a:t>- Правильно держит и использует ножницы.</a:t>
            </a:r>
          </a:p>
          <a:p>
            <a:r>
              <a:rPr lang="ru-RU" dirty="0" smtClean="0"/>
              <a:t>- Использует разные приемы вырезания.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Прикладное творчество</a:t>
            </a:r>
          </a:p>
          <a:p>
            <a:r>
              <a:rPr lang="ru-RU" dirty="0" smtClean="0"/>
              <a:t>- Умеет складывать бумагу разной фактуры разными способами, владеет техникой оригами.</a:t>
            </a:r>
          </a:p>
          <a:p>
            <a:r>
              <a:rPr lang="ru-RU" dirty="0" smtClean="0"/>
              <a:t>- Владеет элементарными швейными приемами.</a:t>
            </a:r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22" name="Picture 2" descr="https://luckclub.ru/images/luckclub/2020/06/vospitatiel-naia-rabota-s-klassom_1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sp>
        <p:nvSpPr>
          <p:cNvPr id="6" name="Блок-схема: перфолента 5"/>
          <p:cNvSpPr/>
          <p:nvPr/>
        </p:nvSpPr>
        <p:spPr>
          <a:xfrm>
            <a:off x="1763688" y="2348880"/>
            <a:ext cx="5904656" cy="2952328"/>
          </a:xfrm>
          <a:prstGeom prst="flowChartPunchedTap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 свидания </a:t>
            </a: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уважаемые родители, до новых встреч!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https://avatars.mds.yandex.net/get-pdb/964102/39a5a694-b868-4922-af11-9ce73c4cdeb9/s1200?webp=fal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0000" y="0"/>
            <a:ext cx="9504000" cy="7128000"/>
          </a:xfrm>
          <a:prstGeom prst="rect">
            <a:avLst/>
          </a:prstGeom>
          <a:noFill/>
        </p:spPr>
      </p:pic>
      <p:sp>
        <p:nvSpPr>
          <p:cNvPr id="5" name="Блок-схема: процесс 4"/>
          <p:cNvSpPr/>
          <p:nvPr/>
        </p:nvSpPr>
        <p:spPr>
          <a:xfrm>
            <a:off x="539552" y="620688"/>
            <a:ext cx="6552728" cy="79208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Уже скоро совсем наступит первый учебный год в жизни вашего ребёнка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6" name="Блок-схема: процесс 5"/>
          <p:cNvSpPr/>
          <p:nvPr/>
        </p:nvSpPr>
        <p:spPr>
          <a:xfrm>
            <a:off x="611560" y="1844824"/>
            <a:ext cx="6336704" cy="1080120"/>
          </a:xfrm>
          <a:prstGeom prst="flowChartProces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С замирание сердца вы будете провожать таких уже взрослых, но таких еще маленьких и беззащитных малышей в школу.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83568" y="3212976"/>
            <a:ext cx="6264696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Что же их ждёт впереди…!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https://image.jimcdn.com/app/cms/image/transf/none/path/sb6fa67e189cc5899/backgroundarea/i6fc955e7c3d96c70/version/1455917584/ima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85750"/>
            <a:ext cx="9144000" cy="7143750"/>
          </a:xfrm>
          <a:prstGeom prst="rect">
            <a:avLst/>
          </a:prstGeom>
          <a:noFill/>
        </p:spPr>
      </p:pic>
      <p:sp>
        <p:nvSpPr>
          <p:cNvPr id="5" name="Выноска со стрелкой вниз 4"/>
          <p:cNvSpPr/>
          <p:nvPr/>
        </p:nvSpPr>
        <p:spPr>
          <a:xfrm>
            <a:off x="683568" y="0"/>
            <a:ext cx="7704856" cy="1772816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Физическая готовность вашего ребёнка!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691680" y="1700809"/>
            <a:ext cx="516632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Физическая готовность На самом деле самая тяжелая нагрузка в школе – это необходимость сидеть 35-40 минут урока. Это требует значительных усилий и напряжения всего организма. Если ребенок здоров, хорошо развит физически, у него нет отклонений в развитии, тогда он выдержит любую программу. Ослабленный ребенок быстро устает, не выдерживает нагрузку, становится не работоспособным. Поэтому так важна физическая подготовленность -Как вы может помочь своему ребенку физически подготовиться к школе?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https://funart.pro/uploads/posts/2020-05/1588498319_7-p-foni-dlya-detskikh-prezentatsii-v-shkolu-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5" name="Выноска со стрелкой вниз 4"/>
          <p:cNvSpPr/>
          <p:nvPr/>
        </p:nvSpPr>
        <p:spPr>
          <a:xfrm>
            <a:off x="1259632" y="188640"/>
            <a:ext cx="6336704" cy="1584176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Эмоционально –волевая готовность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59632" y="1772816"/>
            <a:ext cx="648072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Эмоционально-волевая готовность - Когда ребенок не боится совершать ошибки, он учится их преодолевать. Когда он учится преодолевать трудности в учебе, в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научении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 у него повышается самооценка. Он приучается ограничивать свои желания, преодолевать трудности, его поведение уже не носит импульсивный характер</a:t>
            </a: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https://funart.pro/uploads/posts/2020-05/1588498319_7-p-foni-dlya-detskikh-prezentatsii-v-shkolu-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33750" y="0"/>
            <a:ext cx="9377750" cy="7848000"/>
          </a:xfrm>
          <a:prstGeom prst="rect">
            <a:avLst/>
          </a:prstGeom>
          <a:noFill/>
        </p:spPr>
      </p:pic>
      <p:sp>
        <p:nvSpPr>
          <p:cNvPr id="5" name="Блок-схема: процесс 4"/>
          <p:cNvSpPr/>
          <p:nvPr/>
        </p:nvSpPr>
        <p:spPr>
          <a:xfrm>
            <a:off x="1259632" y="1340768"/>
            <a:ext cx="6480720" cy="1512168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Будьте терпеливее уважаемые родители!!!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трелка вниз 5"/>
          <p:cNvSpPr/>
          <p:nvPr/>
        </p:nvSpPr>
        <p:spPr>
          <a:xfrm>
            <a:off x="4139952" y="2852936"/>
            <a:ext cx="360040" cy="648072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755576" y="2413338"/>
            <a:ext cx="7488832" cy="3554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Советы Родителям: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нужно уметь поддержать, подсказать, а не выполнять задание за ребенка Любое давление со стороны родителей может у него вызвать нежелание и страх Для этого его нужно приучать любое начатое им дело доделывать до конца Будьте терпеливы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pPr>
              <a:lnSpc>
                <a:spcPct val="150000"/>
              </a:lnSpc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https://funart.pro/uploads/posts/2020-05/1588498319_7-p-foni-dlya-detskikh-prezentatsii-v-shkolu-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52000" cy="7742768"/>
          </a:xfrm>
          <a:prstGeom prst="rect">
            <a:avLst/>
          </a:prstGeom>
          <a:noFill/>
        </p:spPr>
      </p:pic>
      <p:sp>
        <p:nvSpPr>
          <p:cNvPr id="5" name="Выноска со стрелкой вниз 4"/>
          <p:cNvSpPr/>
          <p:nvPr/>
        </p:nvSpPr>
        <p:spPr>
          <a:xfrm>
            <a:off x="1475656" y="836712"/>
            <a:ext cx="6120680" cy="2160240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Поэтому так важны доверительные и позитивные отношения в семье</a:t>
            </a:r>
            <a:endParaRPr lang="ru-RU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31640" y="2996952"/>
            <a:ext cx="6480720" cy="2622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pPr>
              <a:lnSpc>
                <a:spcPct val="150000"/>
              </a:lnSpc>
            </a:pPr>
            <a:r>
              <a:rPr lang="ru-RU" dirty="0" smtClean="0"/>
              <a:t> 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Ребенок, у которого в дошкольном детстве развиты все психические процессы - внимание, память, воображение, мышление, речь, моторика, физическое здоровье, - успешен в школе Поэтому так важны доверительные и позитивные отношения в семье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https://funart.pro/uploads/posts/2020-05/1588498319_7-p-foni-dlya-detskikh-prezentatsii-v-shkolu-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5" name="Выноска со стрелкой вниз 4"/>
          <p:cNvSpPr/>
          <p:nvPr/>
        </p:nvSpPr>
        <p:spPr>
          <a:xfrm>
            <a:off x="1331640" y="908720"/>
            <a:ext cx="6336704" cy="1656184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Интеллектуальная готовность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87624" y="2564904"/>
            <a:ext cx="6912768" cy="33665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Познавательная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готовность -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Это способность ребенка быть внимательным, быстро входить в рабочую зону, то есть с первой секунды включаться в рабочий процесс. Очень важно, чтобы ребенок умел удерживать в голове поставленную педагогом задачу, уметь анализировать и давать ответ (результат), и к тому же уметь самого себя проверить. Иметь хорошую развитую речь, уметь мыслить и рассуждать, и, конечно, иметь широкую познавательную базу Интеллектуальная готовность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https://funart.pro/uploads/posts/2020-05/1588498319_7-p-foni-dlya-detskikh-prezentatsii-v-shkolu-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Выноска со стрелкой вниз 4"/>
          <p:cNvSpPr/>
          <p:nvPr/>
        </p:nvSpPr>
        <p:spPr>
          <a:xfrm>
            <a:off x="1331640" y="908720"/>
            <a:ext cx="6408712" cy="1224136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Социальный интеллект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59632" y="1859340"/>
            <a:ext cx="633670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pPr>
              <a:lnSpc>
                <a:spcPct val="150000"/>
              </a:lnSpc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Социальный интеллект -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Умение ребенка строить отношения со своими сверстниками и умение с ними общаться, а также он должен понимать и исполнять особую роль ученика. Эти умения должны быть уже сформированы. Когда ребенок социально не зрел, то у него и доска плохая, и Петя помешал, то есть, виноваты все, только не он. Он боится, что его будут ругать, оценивать в негативной форме. И ребенок вынужден защищаться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1713</TotalTime>
  <Words>969</Words>
  <Application>Microsoft Office PowerPoint</Application>
  <PresentationFormat>Экран (4:3)</PresentationFormat>
  <Paragraphs>153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СТОЛБОВА Галия ТУКТАСЫНОВНА</dc:title>
  <cp:lastModifiedBy> </cp:lastModifiedBy>
  <cp:revision>71</cp:revision>
  <dcterms:modified xsi:type="dcterms:W3CDTF">2020-11-15T15:17:32Z</dcterms:modified>
</cp:coreProperties>
</file>