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83" r:id="rId5"/>
    <p:sldId id="284" r:id="rId6"/>
    <p:sldId id="260" r:id="rId7"/>
    <p:sldId id="285" r:id="rId8"/>
    <p:sldId id="290" r:id="rId9"/>
    <p:sldId id="273" r:id="rId10"/>
    <p:sldId id="281" r:id="rId11"/>
    <p:sldId id="289" r:id="rId12"/>
    <p:sldId id="288" r:id="rId13"/>
    <p:sldId id="262" r:id="rId14"/>
    <p:sldId id="286" r:id="rId15"/>
    <p:sldId id="287" r:id="rId16"/>
    <p:sldId id="291" r:id="rId17"/>
    <p:sldId id="292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 autoAdjust="0"/>
  </p:normalViewPr>
  <p:slideViewPr>
    <p:cSldViewPr>
      <p:cViewPr varScale="1">
        <p:scale>
          <a:sx n="76" d="100"/>
          <a:sy n="76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90" name="Group 18"/>
          <p:cNvGrpSpPr>
            <a:grpSpLocks/>
          </p:cNvGrpSpPr>
          <p:nvPr/>
        </p:nvGrpSpPr>
        <p:grpSpPr bwMode="auto">
          <a:xfrm rot="-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3091" name="Rectangle 19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3102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19C60D-1CA1-40BD-9138-0A6BAB47F6A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43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5B5465-B17D-429E-B1D1-A5D8FE7021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2217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162800" y="6567488"/>
            <a:ext cx="15240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76250" y="6565900"/>
            <a:ext cx="609600" cy="268288"/>
          </a:xfrm>
        </p:spPr>
        <p:txBody>
          <a:bodyPr/>
          <a:lstStyle>
            <a:lvl1pPr>
              <a:defRPr/>
            </a:lvl1pPr>
          </a:lstStyle>
          <a:p>
            <a:fld id="{6CAC6985-4606-43E2-ACA9-3737AAEB60E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5757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BC4988-444A-47FB-BDF6-433F4AAA3D5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9114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8C1019-0190-4E1A-89B5-9120E1A161B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045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4E2549-A6F4-4974-B107-2836C7B4B6D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9636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28FC9-19C7-40E6-91CE-C7AC123E0F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9238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79E2F0-DD99-4784-AC55-1B74E408D79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745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A97F0-8B2B-4EAE-B522-CA448857289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8876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FEA8A4-D1F3-4CF2-A7DF-6F603CE9762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3517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38CB45-5859-4C94-A5EF-8B6DB656DC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395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51" name="Group 27"/>
          <p:cNvGrpSpPr>
            <a:grpSpLocks/>
          </p:cNvGrpSpPr>
          <p:nvPr/>
        </p:nvGrpSpPr>
        <p:grpSpPr bwMode="auto">
          <a:xfrm rot="-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fld id="{BC3A6F79-04FC-4124-A435-DC1741D13C2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400" dirty="0" smtClean="0"/>
              <a:t>Информационная безопасность</a:t>
            </a:r>
            <a:endParaRPr lang="en-US" altLang="ru-RU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949280"/>
            <a:ext cx="70866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80920" cy="882650"/>
          </a:xfrm>
        </p:spPr>
        <p:txBody>
          <a:bodyPr/>
          <a:lstStyle/>
          <a:p>
            <a:r>
              <a:rPr lang="en-US" altLang="ru-RU" dirty="0"/>
              <a:t> </a:t>
            </a:r>
            <a:r>
              <a:rPr lang="ru-RU" altLang="ru-RU" dirty="0" smtClean="0"/>
              <a:t>Опасности подстерегающие в сети</a:t>
            </a:r>
            <a:endParaRPr lang="en-US" altLang="ru-RU" dirty="0"/>
          </a:p>
        </p:txBody>
      </p:sp>
      <p:grpSp>
        <p:nvGrpSpPr>
          <p:cNvPr id="95256" name="Group 24"/>
          <p:cNvGrpSpPr>
            <a:grpSpLocks/>
          </p:cNvGrpSpPr>
          <p:nvPr/>
        </p:nvGrpSpPr>
        <p:grpSpPr bwMode="auto">
          <a:xfrm>
            <a:off x="1392238" y="2057400"/>
            <a:ext cx="6684963" cy="3886200"/>
            <a:chOff x="877" y="1296"/>
            <a:chExt cx="4211" cy="2448"/>
          </a:xfrm>
        </p:grpSpPr>
        <p:sp>
          <p:nvSpPr>
            <p:cNvPr id="95236" name="Freeform 4"/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7C16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5237" name="Oval 5"/>
            <p:cNvSpPr>
              <a:spLocks noChangeArrowheads="1"/>
            </p:cNvSpPr>
            <p:nvPr/>
          </p:nvSpPr>
          <p:spPr bwMode="gray">
            <a:xfrm rot="-1543677">
              <a:off x="2736" y="1728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8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9" name="Oval 7"/>
            <p:cNvSpPr>
              <a:spLocks noChangeArrowheads="1"/>
            </p:cNvSpPr>
            <p:nvPr/>
          </p:nvSpPr>
          <p:spPr bwMode="gray">
            <a:xfrm rot="-1543677">
              <a:off x="1872" y="3456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0" name="Oval 8"/>
            <p:cNvSpPr>
              <a:spLocks noChangeArrowheads="1"/>
            </p:cNvSpPr>
            <p:nvPr/>
          </p:nvSpPr>
          <p:spPr bwMode="gray">
            <a:xfrm rot="-1543677">
              <a:off x="3408" y="3120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1" name="Oval 9"/>
            <p:cNvSpPr>
              <a:spLocks noChangeArrowheads="1"/>
            </p:cNvSpPr>
            <p:nvPr/>
          </p:nvSpPr>
          <p:spPr bwMode="gray">
            <a:xfrm rot="-1543677">
              <a:off x="1344" y="254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2" name="Oval 10"/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b="1"/>
            </a:p>
          </p:txBody>
        </p:sp>
        <p:sp>
          <p:nvSpPr>
            <p:cNvPr id="95247" name="Text Box 15"/>
            <p:cNvSpPr txBox="1">
              <a:spLocks noChangeArrowheads="1"/>
            </p:cNvSpPr>
            <p:nvPr/>
          </p:nvSpPr>
          <p:spPr bwMode="gray">
            <a:xfrm>
              <a:off x="1065" y="2203"/>
              <a:ext cx="59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altLang="ru-RU" b="1" dirty="0" smtClean="0">
                  <a:solidFill>
                    <a:schemeClr val="bg1"/>
                  </a:solidFill>
                  <a:latin typeface="Verdana" panose="020B0604030504040204" pitchFamily="34" charset="0"/>
                </a:rPr>
                <a:t>Пиратство</a:t>
              </a:r>
              <a:endParaRPr lang="en-US" altLang="ru-RU" b="1" dirty="0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5248" name="Text Box 16"/>
            <p:cNvSpPr txBox="1">
              <a:spLocks noChangeArrowheads="1"/>
            </p:cNvSpPr>
            <p:nvPr/>
          </p:nvSpPr>
          <p:spPr bwMode="gray">
            <a:xfrm>
              <a:off x="2427" y="1526"/>
              <a:ext cx="7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b="1" dirty="0" smtClean="0">
                  <a:solidFill>
                    <a:schemeClr val="bg1"/>
                  </a:solidFill>
                  <a:latin typeface="Verdana" panose="020B0604030504040204" pitchFamily="34" charset="0"/>
                </a:rPr>
                <a:t>Вирусы</a:t>
              </a:r>
              <a:endParaRPr lang="en-US" altLang="ru-RU" b="1" dirty="0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5249" name="Text Box 17"/>
            <p:cNvSpPr txBox="1">
              <a:spLocks noChangeArrowheads="1"/>
            </p:cNvSpPr>
            <p:nvPr/>
          </p:nvSpPr>
          <p:spPr bwMode="gray">
            <a:xfrm>
              <a:off x="4163" y="1626"/>
              <a:ext cx="5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b="1" dirty="0" smtClean="0">
                  <a:solidFill>
                    <a:schemeClr val="bg1"/>
                  </a:solidFill>
                  <a:latin typeface="Verdana" panose="020B0604030504040204" pitchFamily="34" charset="0"/>
                </a:rPr>
                <a:t>Спам</a:t>
              </a:r>
              <a:endParaRPr lang="en-US" altLang="ru-RU" b="1" dirty="0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5250" name="Text Box 18"/>
            <p:cNvSpPr txBox="1">
              <a:spLocks noChangeArrowheads="1"/>
            </p:cNvSpPr>
            <p:nvPr/>
          </p:nvSpPr>
          <p:spPr bwMode="gray">
            <a:xfrm>
              <a:off x="3123" y="2767"/>
              <a:ext cx="67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altLang="ru-RU" b="1" dirty="0" err="1" smtClean="0">
                  <a:solidFill>
                    <a:schemeClr val="bg1"/>
                  </a:solidFill>
                  <a:latin typeface="Verdana" panose="020B0604030504040204" pitchFamily="34" charset="0"/>
                </a:rPr>
                <a:t>Мошеничество</a:t>
              </a:r>
              <a:endParaRPr lang="en-US" altLang="ru-RU" b="1" dirty="0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5251" name="Text Box 19"/>
            <p:cNvSpPr txBox="1">
              <a:spLocks noChangeArrowheads="1"/>
            </p:cNvSpPr>
            <p:nvPr/>
          </p:nvSpPr>
          <p:spPr bwMode="gray">
            <a:xfrm>
              <a:off x="1493" y="3192"/>
              <a:ext cx="71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altLang="ru-RU" b="1" dirty="0" err="1" smtClean="0">
                  <a:solidFill>
                    <a:schemeClr val="bg1"/>
                  </a:solidFill>
                  <a:latin typeface="Verdana" panose="020B0604030504040204" pitchFamily="34" charset="0"/>
                </a:rPr>
                <a:t>Хулигансто</a:t>
              </a:r>
              <a:endParaRPr lang="en-US" altLang="ru-RU" b="1" dirty="0">
                <a:solidFill>
                  <a:schemeClr val="bg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5252" name="Text Box 20"/>
            <p:cNvSpPr txBox="1">
              <a:spLocks noChangeArrowheads="1"/>
            </p:cNvSpPr>
            <p:nvPr/>
          </p:nvSpPr>
          <p:spPr bwMode="gray">
            <a:xfrm>
              <a:off x="2160" y="2304"/>
              <a:ext cx="14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altLang="ru-RU" sz="2800" b="1" dirty="0" smtClean="0"/>
                <a:t>Угрозы</a:t>
              </a:r>
              <a:endParaRPr lang="en-US" alt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880320"/>
          </a:xfrm>
        </p:spPr>
        <p:txBody>
          <a:bodyPr/>
          <a:lstStyle/>
          <a:p>
            <a:r>
              <a:rPr lang="ru-RU" dirty="0"/>
              <a:t>Способ защиты информации –</a:t>
            </a:r>
            <a:r>
              <a:rPr lang="ru-RU" b="0" dirty="0"/>
              <a:t>порядок и правила применения определенных принципов и средств защиты информации.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123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Опасности</a:t>
            </a:r>
            <a:endParaRPr lang="en-US" altLang="ru-RU" sz="2000" dirty="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251520" y="1752600"/>
            <a:ext cx="8568952" cy="4602355"/>
            <a:chOff x="631" y="967"/>
            <a:chExt cx="4409" cy="3052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256" y="2496"/>
              <a:ext cx="1154" cy="43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269" y="2160"/>
              <a:ext cx="1118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256" y="1824"/>
              <a:ext cx="1131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527" y="1960"/>
              <a:ext cx="736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Вирусы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gray">
            <a:xfrm>
              <a:off x="2534" y="2305"/>
              <a:ext cx="614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Черви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gray">
            <a:xfrm>
              <a:off x="2166" y="2641"/>
              <a:ext cx="1353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Троянские кони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31" y="1446"/>
              <a:ext cx="1200" cy="235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672" y="1488"/>
              <a:ext cx="1076" cy="2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</a:p>
            <a:p>
              <a:pPr algn="ctr" eaLnBrk="0" hangingPunct="0"/>
              <a:endParaRPr lang="en-US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>
                <a:buSzPct val="60000"/>
              </a:pP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1.Не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открывайте  никаких </a:t>
              </a: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вложений от неизвестного автора</a:t>
              </a:r>
            </a:p>
            <a:p>
              <a:pPr eaLnBrk="0" hangingPunct="0">
                <a:buSzPct val="60000"/>
              </a:pP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2.Скачивайте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файлы из надежных источников </a:t>
              </a:r>
              <a:endParaRPr lang="en-US" altLang="ru-RU" sz="1600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>
                <a:buSzPct val="60000"/>
              </a:pPr>
              <a:endParaRPr lang="en-US" altLang="ru-RU" sz="1400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797" y="1344"/>
              <a:ext cx="1243" cy="261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862" y="1488"/>
              <a:ext cx="1130" cy="2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  <a:endParaRPr lang="en-US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>
                <a:buSzPct val="60000"/>
              </a:pP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3.Обязательно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читайте предупреждения об опасности, лицензионные </a:t>
              </a: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соглашения.</a:t>
              </a:r>
            </a:p>
            <a:p>
              <a:pPr eaLnBrk="0" hangingPunct="0">
                <a:buSzPct val="60000"/>
              </a:pP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4.Регулярно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устанавливайте на компьютере последние обновления безопасности и антивирусные средства.</a:t>
              </a:r>
              <a:endParaRPr lang="en-US" altLang="ru-RU" sz="1600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577" y="967"/>
              <a:ext cx="250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1577" y="1107"/>
              <a:ext cx="250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chemeClr val="bg1"/>
                  </a:solidFill>
                </a:rPr>
                <a:t>ВРЕДОНОСНЫЕ ПРОГРАММЫ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en-US" altLang="ru-RU" b="1" dirty="0">
                  <a:solidFill>
                    <a:schemeClr val="bg1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5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Опасности</a:t>
            </a:r>
            <a:endParaRPr lang="en-US" altLang="ru-RU" sz="2000" dirty="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395536" y="1752600"/>
            <a:ext cx="8424936" cy="4412349"/>
            <a:chOff x="624" y="967"/>
            <a:chExt cx="4416" cy="2926"/>
          </a:xfrm>
        </p:grpSpPr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254" y="1997"/>
              <a:ext cx="1146" cy="63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794" y="1969"/>
              <a:ext cx="97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gray">
            <a:xfrm>
              <a:off x="2202" y="2305"/>
              <a:ext cx="1279" cy="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Техника </a:t>
              </a:r>
              <a:r>
                <a:rPr lang="ru-RU" altLang="ru-RU" b="1" dirty="0">
                  <a:solidFill>
                    <a:schemeClr val="bg1"/>
                  </a:solidFill>
                </a:rPr>
                <a:t>«</a:t>
              </a:r>
              <a:r>
                <a:rPr lang="en-US" altLang="ru-RU" b="1" dirty="0">
                  <a:solidFill>
                    <a:schemeClr val="bg1"/>
                  </a:solidFill>
                </a:rPr>
                <a:t>phishing»,</a:t>
              </a:r>
            </a:p>
            <a:p>
              <a:pPr algn="ctr" eaLnBrk="0" hangingPunct="0"/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gray">
            <a:xfrm>
              <a:off x="2619" y="2641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en-US" altLang="ru-RU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266" cy="254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672" y="1488"/>
              <a:ext cx="1142" cy="2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  <a:endParaRPr lang="en-US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/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>
                <a:buSzPct val="60000"/>
              </a:pP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1.Самостоятельно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набирать в обозревателе адрес </a:t>
              </a: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веб-сайта</a:t>
              </a:r>
            </a:p>
            <a:p>
              <a:pPr eaLnBrk="0" hangingPunct="0">
                <a:buSzPct val="60000"/>
              </a:pP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2. </a:t>
              </a: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Не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нужно щелкать на ссылку, содержащуюся в подозрительном электронном письме</a:t>
              </a:r>
              <a:endParaRPr lang="ru-RU" altLang="ru-RU" sz="1600" dirty="0" smtClean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marL="342900" indent="-342900" eaLnBrk="0" hangingPunct="0">
                <a:buSzPct val="60000"/>
                <a:buAutoNum type="arabicPeriod"/>
              </a:pPr>
              <a:endParaRPr lang="en-US" altLang="ru-RU" sz="1400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798" y="1344"/>
              <a:ext cx="1242" cy="251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16" y="1488"/>
              <a:ext cx="1076" cy="2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</a:t>
              </a:r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?</a:t>
              </a:r>
            </a:p>
            <a:p>
              <a:pPr algn="ctr" eaLnBrk="0" hangingPunct="0"/>
              <a:endParaRPr lang="ru-RU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/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3.Контролируйте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списание средств с ваших кредитных или лицевых </a:t>
              </a: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счетов</a:t>
              </a:r>
            </a:p>
            <a:p>
              <a:pPr eaLnBrk="0" hangingPunct="0"/>
              <a:endParaRPr lang="ru-RU" altLang="ru-RU" sz="1600" dirty="0" smtClean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/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4.Подключайте услугу Мобильный банк</a:t>
              </a:r>
              <a:endParaRPr lang="en-US" altLang="ru-RU" sz="1600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1738" y="1107"/>
              <a:ext cx="2178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ИНТЕРНЕТ-МОШЕННИЧЕСТВО </a:t>
              </a:r>
              <a:r>
                <a:rPr lang="en-US" altLang="ru-RU" b="1" dirty="0" smtClean="0">
                  <a:solidFill>
                    <a:schemeClr val="bg1"/>
                  </a:solidFill>
                </a:rPr>
                <a:t>t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en-US" altLang="ru-RU" b="1" dirty="0">
                  <a:solidFill>
                    <a:schemeClr val="bg1"/>
                  </a:solidFill>
                </a:rPr>
                <a:t>Text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Опасности</a:t>
            </a:r>
            <a:endParaRPr lang="en-US" altLang="ru-RU" sz="2000" dirty="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205904" y="1469189"/>
            <a:ext cx="8504808" cy="5243555"/>
            <a:chOff x="570" y="967"/>
            <a:chExt cx="4487" cy="3236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556" y="1969"/>
              <a:ext cx="574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Музыка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gray">
            <a:xfrm>
              <a:off x="2522" y="2305"/>
              <a:ext cx="641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Фильмы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gray">
            <a:xfrm>
              <a:off x="2422" y="2637"/>
              <a:ext cx="834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chemeClr val="bg1"/>
                  </a:solidFill>
                </a:rPr>
                <a:t>П</a:t>
              </a:r>
              <a:r>
                <a:rPr lang="ru-RU" altLang="ru-RU" b="1" dirty="0" smtClean="0">
                  <a:solidFill>
                    <a:schemeClr val="bg1"/>
                  </a:solidFill>
                </a:rPr>
                <a:t>рограммы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805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570" y="1291"/>
              <a:ext cx="1268" cy="269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698" y="1488"/>
              <a:ext cx="1145" cy="2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</a:p>
            <a:p>
              <a:pPr eaLnBrk="0" hangingPunct="0"/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1.Подлинные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(лицензионные) продукты всегда выгоднее и надежнее пиратской </a:t>
              </a: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продукции</a:t>
              </a:r>
            </a:p>
            <a:p>
              <a:pPr eaLnBrk="0" hangingPunct="0"/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2.Лицензионный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пользователь </a:t>
              </a: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всегда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может </a:t>
              </a: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рассчитывать на сервисную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поддержку производителя</a:t>
              </a:r>
              <a:endParaRPr lang="en-US" altLang="ru-RU" sz="1600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830" y="1368"/>
              <a:ext cx="1227" cy="25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2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</a:p>
            <a:p>
              <a:pPr algn="ctr" eaLnBrk="0" hangingPunct="0"/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>
                <a:buSzPct val="60000"/>
              </a:pPr>
              <a:r>
                <a:rPr lang="ru-RU" altLang="ru-RU" sz="1600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3.Приобретая </a:t>
              </a:r>
              <a:r>
                <a:rPr lang="ru-RU" altLang="ru-RU" sz="1600" dirty="0">
                  <a:solidFill>
                    <a:srgbClr val="001D3A"/>
                  </a:solidFill>
                  <a:latin typeface="Verdana" panose="020B0604030504040204" pitchFamily="34" charset="0"/>
                </a:rPr>
                <a:t>лицензионный продукт, потребитель поддерживает развитие этого продукта, выход новых, более совершенных и удобных версий</a:t>
              </a:r>
              <a:endParaRPr lang="en-US" altLang="ru-RU" sz="1600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6" y="1776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1689" y="1107"/>
              <a:ext cx="227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chemeClr val="bg1"/>
                  </a:solidFill>
                </a:rPr>
                <a:t>ОНЛАЙНОВОЕ ПИРАТСТВО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en-US" altLang="ru-RU" b="1">
                  <a:solidFill>
                    <a:schemeClr val="bg1"/>
                  </a:solidFill>
                </a:rPr>
                <a:t>Text</a:t>
              </a: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273" y="4560280"/>
            <a:ext cx="1950889" cy="5791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8171" y="4735397"/>
            <a:ext cx="129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Игры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Опасности</a:t>
            </a:r>
            <a:endParaRPr lang="en-US" altLang="ru-RU" sz="2000" dirty="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467544" y="1752600"/>
            <a:ext cx="8219256" cy="4124325"/>
            <a:chOff x="624" y="967"/>
            <a:chExt cx="4416" cy="2735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511" y="1969"/>
              <a:ext cx="666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Грубость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gray">
            <a:xfrm>
              <a:off x="2531" y="2305"/>
              <a:ext cx="62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Хамство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gray">
            <a:xfrm>
              <a:off x="2572" y="2641"/>
              <a:ext cx="54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Угрозы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  <a:endParaRPr lang="en-US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/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>
                <a:buSzPct val="60000"/>
              </a:pPr>
              <a:r>
                <a:rPr lang="ru-RU" altLang="ru-RU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Игнорировать!</a:t>
              </a:r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</a:p>
            <a:p>
              <a:pPr algn="ctr" eaLnBrk="0" hangingPunct="0"/>
              <a:endParaRPr lang="en-US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/>
              <a:r>
                <a:rPr lang="ru-RU" altLang="ru-RU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Игнорировать!</a:t>
              </a:r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1735" y="1107"/>
              <a:ext cx="2184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>
                  <a:solidFill>
                    <a:schemeClr val="bg1"/>
                  </a:solidFill>
                </a:rPr>
                <a:t>ИНТЕРНЕТ ХУЛИГАНСТВО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en-US" altLang="ru-RU" b="1">
                  <a:solidFill>
                    <a:schemeClr val="bg1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08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Опасности</a:t>
            </a:r>
            <a:endParaRPr lang="en-US" altLang="ru-RU" sz="2000" dirty="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467544" y="1752600"/>
            <a:ext cx="8064896" cy="4124325"/>
            <a:chOff x="624" y="967"/>
            <a:chExt cx="4416" cy="2735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524" y="1969"/>
              <a:ext cx="63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Новости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gray">
            <a:xfrm>
              <a:off x="2483" y="2305"/>
              <a:ext cx="71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Сенсации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gray">
            <a:xfrm>
              <a:off x="2548" y="2641"/>
              <a:ext cx="58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Советы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  <a:endParaRPr lang="en-US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/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>
                <a:buSzPct val="60000"/>
              </a:pPr>
              <a:r>
                <a:rPr lang="ru-RU" altLang="ru-RU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Проверяйте </a:t>
              </a:r>
              <a:r>
                <a:rPr lang="ru-RU" altLang="ru-RU" dirty="0">
                  <a:solidFill>
                    <a:srgbClr val="001D3A"/>
                  </a:solidFill>
                  <a:latin typeface="Verdana" panose="020B0604030504040204" pitchFamily="34" charset="0"/>
                </a:rPr>
                <a:t>собранную в Сети информацию по другим источникам</a:t>
              </a:r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</a:p>
            <a:p>
              <a:pPr algn="ctr" eaLnBrk="0" hangingPunct="0"/>
              <a:endParaRPr lang="ru-RU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/>
              <a:r>
                <a:rPr lang="ru-RU" altLang="ru-RU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Относитесь критически</a:t>
              </a:r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1872" y="1107"/>
              <a:ext cx="192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Недостоверная информация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en-US" altLang="ru-RU" b="1">
                  <a:solidFill>
                    <a:schemeClr val="bg1"/>
                  </a:solidFill>
                </a:rPr>
                <a:t>Text</a:t>
              </a:r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350" y="4714220"/>
            <a:ext cx="1926503" cy="5791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36505" y="4904569"/>
            <a:ext cx="160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Рецепты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Опасности</a:t>
            </a:r>
            <a:endParaRPr lang="en-US" altLang="ru-RU" sz="2000" dirty="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395536" y="1752600"/>
            <a:ext cx="8317550" cy="4124325"/>
            <a:chOff x="624" y="967"/>
            <a:chExt cx="4430" cy="2735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222" y="2496"/>
              <a:ext cx="1233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372" y="1969"/>
              <a:ext cx="937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Порнография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gray">
            <a:xfrm>
              <a:off x="2561" y="2305"/>
              <a:ext cx="561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bg1"/>
                  </a:solidFill>
                </a:rPr>
                <a:t>Суицид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gray">
            <a:xfrm>
              <a:off x="2222" y="2616"/>
              <a:ext cx="1253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sz="1400" b="1" dirty="0" smtClean="0">
                  <a:solidFill>
                    <a:schemeClr val="bg1"/>
                  </a:solidFill>
                </a:rPr>
                <a:t>Ненормативная</a:t>
              </a:r>
              <a:r>
                <a:rPr lang="ru-RU" alt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altLang="ru-RU" sz="1400" b="1" dirty="0" smtClean="0">
                  <a:solidFill>
                    <a:schemeClr val="bg1"/>
                  </a:solidFill>
                </a:rPr>
                <a:t>лексика</a:t>
              </a:r>
              <a:endParaRPr lang="en-US" alt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31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624" y="1680"/>
              <a:ext cx="1165" cy="1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</a:p>
            <a:p>
              <a:pPr algn="ctr" eaLnBrk="0" hangingPunct="0"/>
              <a:endParaRPr lang="en-US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/>
              <a:r>
                <a:rPr lang="ru-RU" altLang="ru-RU" dirty="0">
                  <a:solidFill>
                    <a:srgbClr val="001D3A"/>
                  </a:solidFill>
                  <a:latin typeface="Verdana" panose="020B0604030504040204" pitchFamily="34" charset="0"/>
                </a:rPr>
                <a:t>Используйте средства фильтрации нежелательного материала </a:t>
              </a:r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902" y="1368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 anchor="ctr"/>
            <a:lstStyle/>
            <a:p>
              <a:pPr algn="ctr" eaLnBrk="0" hangingPunct="0"/>
              <a:endParaRPr lang="ru-RU" altLang="ru-RU">
                <a:latin typeface="Verdana" panose="020B0604030504040204" pitchFamily="34" charset="0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Как избежать?</a:t>
              </a:r>
              <a:endParaRPr lang="en-US" altLang="ru-RU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eaLnBrk="0" hangingPunct="0"/>
              <a:r>
                <a:rPr lang="ru-RU" altLang="ru-RU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Критически </a:t>
              </a:r>
              <a:r>
                <a:rPr lang="ru-RU" altLang="ru-RU" dirty="0">
                  <a:solidFill>
                    <a:srgbClr val="001D3A"/>
                  </a:solidFill>
                  <a:latin typeface="Verdana" panose="020B0604030504040204" pitchFamily="34" charset="0"/>
                </a:rPr>
                <a:t>относиться к содержанию онлайновых материалов и не доверять им</a:t>
              </a:r>
              <a:endParaRPr lang="en-US" altLang="ru-RU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517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1946" y="1107"/>
              <a:ext cx="1767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ru-RU" altLang="ru-RU" sz="1400" b="1" dirty="0" smtClean="0">
                  <a:solidFill>
                    <a:schemeClr val="bg1"/>
                  </a:solidFill>
                </a:rPr>
                <a:t>НЕЖЕЛАТЕЛЬНОГО СОДЕРЖАНИЯ</a:t>
              </a:r>
              <a:endParaRPr lang="en-US" alt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pPr algn="ctr" eaLnBrk="0" hangingPunct="0"/>
              <a:r>
                <a:rPr lang="en-US" altLang="ru-RU" b="1">
                  <a:solidFill>
                    <a:schemeClr val="bg1"/>
                  </a:solidFill>
                </a:rPr>
                <a:t>Text</a:t>
              </a: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863" y="4635804"/>
            <a:ext cx="2200488" cy="5791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566" y="479408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Секты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WordArt 4"/>
          <p:cNvSpPr>
            <a:spLocks noChangeArrowheads="1" noChangeShapeType="1" noTextEdit="1"/>
          </p:cNvSpPr>
          <p:nvPr/>
        </p:nvSpPr>
        <p:spPr bwMode="gray">
          <a:xfrm>
            <a:off x="1907704" y="4725144"/>
            <a:ext cx="55626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1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СПАСИБО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1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!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chemeClr val="tx1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Ситуация</a:t>
            </a:r>
            <a:endParaRPr lang="en-US" altLang="ru-RU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0" dirty="0" smtClean="0">
                <a:solidFill>
                  <a:schemeClr val="tx1"/>
                </a:solidFill>
              </a:rPr>
              <a:t>Студент Иванов решил на каникулах отдохнуть на море. Заранее забронировал место в гостинице в Крыму и решил купить билет на самолет, воспользовавшись услугами интернет сайта по продаже авиабилетов. Выбрав на сайте дату вылета и подходящий рейс, он заполнил необходимые реквизиты и нажал кнопку 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Купить</a:t>
            </a:r>
            <a:r>
              <a:rPr lang="ru-RU" altLang="ru-RU" sz="2800" b="0" dirty="0" smtClean="0">
                <a:solidFill>
                  <a:schemeClr val="tx1"/>
                </a:solidFill>
              </a:rPr>
              <a:t>. После чего открылось </a:t>
            </a:r>
            <a:r>
              <a:rPr lang="ru-RU" altLang="ru-RU" sz="2800" b="0" dirty="0" smtClean="0">
                <a:solidFill>
                  <a:schemeClr val="tx1"/>
                </a:solidFill>
              </a:rPr>
              <a:t>окно,</a:t>
            </a:r>
            <a:r>
              <a:rPr lang="en-US" altLang="ru-RU" sz="2800" b="0" dirty="0" smtClean="0">
                <a:solidFill>
                  <a:schemeClr val="tx1"/>
                </a:solidFill>
              </a:rPr>
              <a:t> </a:t>
            </a:r>
            <a:r>
              <a:rPr lang="ru-RU" altLang="ru-RU" sz="2800" b="0" dirty="0" smtClean="0">
                <a:solidFill>
                  <a:schemeClr val="tx1"/>
                </a:solidFill>
              </a:rPr>
              <a:t>в котором необходимо было заполнить реквизиты своей электронной карты и подтвердить оплату через смс</a:t>
            </a:r>
            <a:r>
              <a:rPr lang="en-US" altLang="ru-RU" sz="2800" b="0" dirty="0" smtClean="0">
                <a:solidFill>
                  <a:schemeClr val="tx1"/>
                </a:solidFill>
              </a:rPr>
              <a:t>. </a:t>
            </a:r>
            <a:r>
              <a:rPr lang="ru-RU" altLang="ru-RU" sz="2800" b="0" dirty="0" smtClean="0">
                <a:solidFill>
                  <a:schemeClr val="tx1"/>
                </a:solidFill>
              </a:rPr>
              <a:t>Проделав все это, он не смог распечатать свой электронный билет. Что могло произойти?</a:t>
            </a:r>
            <a:endParaRPr lang="en-US" altLang="ru-RU" sz="2800" dirty="0"/>
          </a:p>
          <a:p>
            <a:pPr marL="457200" lvl="1" indent="0">
              <a:lnSpc>
                <a:spcPct val="80000"/>
              </a:lnSpc>
              <a:buNone/>
            </a:pPr>
            <a:endParaRPr lang="en-US" alt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Рассматриваемые вопросы</a:t>
            </a:r>
            <a:endParaRPr lang="en-US" altLang="ru-RU" dirty="0">
              <a:solidFill>
                <a:schemeClr val="accent1"/>
              </a:solidFill>
            </a:endParaRPr>
          </a:p>
        </p:txBody>
      </p:sp>
      <p:sp>
        <p:nvSpPr>
          <p:cNvPr id="69673" name="AutoShape 41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74" name="AutoShape 42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75" name="AutoShape 43"/>
          <p:cNvSpPr>
            <a:spLocks noChangeArrowheads="1"/>
          </p:cNvSpPr>
          <p:nvPr/>
        </p:nvSpPr>
        <p:spPr bwMode="gray">
          <a:xfrm>
            <a:off x="2042302" y="1672604"/>
            <a:ext cx="5198097" cy="719589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altLang="ru-RU" b="1" dirty="0"/>
          </a:p>
        </p:txBody>
      </p:sp>
      <p:sp>
        <p:nvSpPr>
          <p:cNvPr id="69676" name="AutoShape 44"/>
          <p:cNvSpPr>
            <a:spLocks noChangeArrowheads="1"/>
          </p:cNvSpPr>
          <p:nvPr/>
        </p:nvSpPr>
        <p:spPr bwMode="gray">
          <a:xfrm>
            <a:off x="2014585" y="5180432"/>
            <a:ext cx="4342482" cy="5255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altLang="ru-RU" sz="2000" b="1" dirty="0" smtClean="0"/>
              <a:t>Способы защиты информации</a:t>
            </a:r>
            <a:endParaRPr lang="en-US" altLang="ru-RU" b="1" dirty="0"/>
          </a:p>
        </p:txBody>
      </p:sp>
      <p:sp>
        <p:nvSpPr>
          <p:cNvPr id="69677" name="AutoShape 45"/>
          <p:cNvSpPr>
            <a:spLocks noChangeArrowheads="1"/>
          </p:cNvSpPr>
          <p:nvPr/>
        </p:nvSpPr>
        <p:spPr bwMode="gray">
          <a:xfrm>
            <a:off x="2453263" y="3435975"/>
            <a:ext cx="6583233" cy="59433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altLang="ru-RU" sz="2000" b="1" dirty="0" smtClean="0"/>
              <a:t>Какие опасности нас подстерегают в интернет сети?</a:t>
            </a:r>
            <a:endParaRPr lang="en-US" altLang="ru-RU" sz="2000" b="1" dirty="0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gray">
          <a:xfrm>
            <a:off x="2453263" y="4257840"/>
            <a:ext cx="5267599" cy="594669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altLang="ru-RU" sz="2000" b="1" dirty="0" smtClean="0"/>
              <a:t>Угрозы информационной безопасности</a:t>
            </a:r>
            <a:endParaRPr lang="en-US" altLang="ru-RU" sz="2000" b="1" dirty="0"/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gray">
          <a:xfrm>
            <a:off x="2396057" y="2540534"/>
            <a:ext cx="5336964" cy="76020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altLang="ru-RU" b="1" dirty="0"/>
          </a:p>
        </p:txBody>
      </p:sp>
      <p:grpSp>
        <p:nvGrpSpPr>
          <p:cNvPr id="69680" name="Group 48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69681" name="Oval 4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2" name="Oval 5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3" name="Oval 5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84" name="Oval 5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85" name="Oval 5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686" name="Oval 5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687" name="Group 55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9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1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2" name="Oval 6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693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694" name="Group 62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6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8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9" name="Oval 6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00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701" name="Group 69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69702" name="Oval 7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03" name="Oval 7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04" name="Oval 7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05" name="Oval 7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06" name="Oval 7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07" name="Oval 7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708" name="Group 76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0" name="Oval 7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12" name="Oval 8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13" name="Oval 8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14" name="Oval 8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320444" y="1678455"/>
            <a:ext cx="5585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Что такое информационная безопасность?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1570" y="2590907"/>
            <a:ext cx="52425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+mj-lt"/>
              </a:rPr>
              <a:t>Основные законы России в области компьютерного права</a:t>
            </a:r>
            <a:endParaRPr lang="ru-RU" sz="2000" b="1" dirty="0">
              <a:solidFill>
                <a:schemeClr val="accent4">
                  <a:lumMod val="90000"/>
                  <a:lumOff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8126288" cy="5635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законе РФ об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«Информации, информационных технологиях и защите информации»,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определено: «информация - сведения (сообщения, данные) независимо от формы их представления».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- сильнейшее современное двустороннее оружие (информация — дезинформация), активно используемое в политике, экономике, науке и технике.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306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848600" cy="563562"/>
          </a:xfrm>
        </p:spPr>
        <p:txBody>
          <a:bodyPr/>
          <a:lstStyle/>
          <a:p>
            <a:r>
              <a:rPr lang="ru-RU" dirty="0"/>
              <a:t>Информационная безопасность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Информационная </a:t>
            </a:r>
            <a:r>
              <a:rPr lang="ru-RU" sz="2800" dirty="0"/>
              <a:t>безопасность – </a:t>
            </a:r>
            <a:r>
              <a:rPr lang="ru-RU" sz="2800" b="0" dirty="0"/>
              <a:t>это защищенность жизненно важных информационных ресурсов и систем от внешних и внутренних посягательств и угроз для граждан, организаций и государственных органов</a:t>
            </a:r>
            <a:r>
              <a:rPr lang="ru-RU" sz="2800" b="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629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Информационная безопасность</a:t>
            </a:r>
            <a:endParaRPr lang="en-US" altLang="ru-RU" sz="2400" dirty="0"/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558224" y="2795780"/>
            <a:ext cx="3209151" cy="310053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251846" y="2695722"/>
            <a:ext cx="3176339" cy="320059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559050" y="266940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597152" y="2633663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2283907" y="1059730"/>
            <a:ext cx="4895056" cy="1601788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406228" y="1333234"/>
            <a:ext cx="2925270" cy="83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5" rIns="91429" bIns="45715"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rgbClr val="000000"/>
                </a:solidFill>
              </a:rPr>
              <a:t>Информационная безопасность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778500" y="2922035"/>
            <a:ext cx="29083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20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Для граждан: </a:t>
            </a:r>
            <a:r>
              <a:rPr lang="ru-RU" altLang="ru-RU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защищенность </a:t>
            </a:r>
            <a:r>
              <a:rPr lang="ru-RU" altLang="ru-RU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их персональных компьютеров, их личной информации в информационных системах и сетях ЭВМ, а так же результатов их </a:t>
            </a:r>
            <a:r>
              <a:rPr lang="ru-RU" altLang="ru-RU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интеллектуальной </a:t>
            </a:r>
            <a:r>
              <a:rPr lang="ru-RU" altLang="ru-RU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деятельности.</a:t>
            </a:r>
          </a:p>
          <a:p>
            <a:pPr eaLnBrk="0" hangingPunct="0"/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381" y="3003356"/>
            <a:ext cx="296361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Для РФ: </a:t>
            </a:r>
            <a:r>
              <a:rPr lang="ru-RU" dirty="0" smtClean="0"/>
              <a:t>состояние </a:t>
            </a:r>
            <a:r>
              <a:rPr lang="ru-RU" dirty="0"/>
              <a:t>защищенности ее национальных интересов в информационной сфере, определяющихся совокупностью сбалансированных интересов личности, общества и государства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законы РФ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00931"/>
            <a:ext cx="8229600" cy="5248275"/>
          </a:xfrm>
        </p:spPr>
        <p:txBody>
          <a:bodyPr/>
          <a:lstStyle/>
          <a:p>
            <a:r>
              <a:rPr lang="ru-RU" sz="2400" dirty="0" smtClean="0"/>
              <a:t> «Об </a:t>
            </a:r>
            <a:r>
              <a:rPr lang="ru-RU" sz="2400" dirty="0"/>
              <a:t>информации, информатизации и защите  </a:t>
            </a:r>
            <a:r>
              <a:rPr lang="ru-RU" sz="2400" dirty="0" smtClean="0"/>
              <a:t>информации» №149-ФЗ от 27.06.2006</a:t>
            </a:r>
            <a:endParaRPr lang="ru-RU" sz="2400" dirty="0"/>
          </a:p>
          <a:p>
            <a:r>
              <a:rPr lang="ru-RU" sz="2400" dirty="0" smtClean="0"/>
              <a:t>«О </a:t>
            </a:r>
            <a:r>
              <a:rPr lang="ru-RU" sz="2400" dirty="0" smtClean="0"/>
              <a:t>персональных данных» №152-ФЗ от 27.07.2006</a:t>
            </a:r>
            <a:endParaRPr lang="ru-RU" sz="2400" dirty="0"/>
          </a:p>
          <a:p>
            <a:pPr lvl="0">
              <a:buClr>
                <a:srgbClr val="3DC5C5"/>
              </a:buClr>
            </a:pPr>
            <a:r>
              <a:rPr lang="ru-RU" sz="2400" dirty="0" smtClean="0"/>
              <a:t>«Об </a:t>
            </a:r>
            <a:r>
              <a:rPr lang="ru-RU" sz="2400" dirty="0"/>
              <a:t>участии в международном информационном </a:t>
            </a:r>
            <a:r>
              <a:rPr lang="ru-RU" sz="2400" dirty="0" smtClean="0"/>
              <a:t>обмене» </a:t>
            </a:r>
            <a:r>
              <a:rPr lang="en-US" sz="2400" dirty="0">
                <a:solidFill>
                  <a:srgbClr val="2045AE"/>
                </a:solidFill>
              </a:rPr>
              <a:t>N 85-</a:t>
            </a:r>
            <a:r>
              <a:rPr lang="ru-RU" sz="2400" dirty="0" smtClean="0">
                <a:solidFill>
                  <a:srgbClr val="2045AE"/>
                </a:solidFill>
              </a:rPr>
              <a:t>ФЗ </a:t>
            </a:r>
            <a:r>
              <a:rPr lang="ru-RU" sz="2400" dirty="0" smtClean="0"/>
              <a:t>от </a:t>
            </a:r>
            <a:r>
              <a:rPr lang="ru-RU" sz="2400" dirty="0"/>
              <a:t>04.07.1996 </a:t>
            </a:r>
            <a:endParaRPr lang="ru-RU" sz="2400" dirty="0" smtClean="0"/>
          </a:p>
          <a:p>
            <a:r>
              <a:rPr lang="ru-RU" sz="2400" dirty="0" smtClean="0"/>
              <a:t>«О </a:t>
            </a:r>
            <a:r>
              <a:rPr lang="ru-RU" sz="2400" dirty="0"/>
              <a:t>государственной </a:t>
            </a:r>
            <a:r>
              <a:rPr lang="ru-RU" sz="2400" dirty="0" smtClean="0"/>
              <a:t>тайне» </a:t>
            </a:r>
            <a:r>
              <a:rPr lang="ru-RU" sz="2400" dirty="0">
                <a:solidFill>
                  <a:srgbClr val="2045AE"/>
                </a:solidFill>
              </a:rPr>
              <a:t>N 5485-1 </a:t>
            </a:r>
            <a:r>
              <a:rPr lang="ru-RU" sz="2400" dirty="0" smtClean="0"/>
              <a:t>от </a:t>
            </a:r>
            <a:r>
              <a:rPr lang="ru-RU" sz="2400" dirty="0"/>
              <a:t>21.07.1993 </a:t>
            </a:r>
            <a:r>
              <a:rPr lang="ru-RU" sz="2400" dirty="0" smtClean="0"/>
              <a:t>(</a:t>
            </a:r>
            <a:r>
              <a:rPr lang="ru-RU" sz="2400" dirty="0"/>
              <a:t>ред. от 08.03.2015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«О </a:t>
            </a:r>
            <a:r>
              <a:rPr lang="ru-RU" sz="2400" dirty="0"/>
              <a:t>правовой охране программ для ЭВМ и баз </a:t>
            </a:r>
            <a:r>
              <a:rPr lang="ru-RU" sz="2400" dirty="0" smtClean="0"/>
              <a:t>данных» </a:t>
            </a:r>
            <a:r>
              <a:rPr lang="ru-RU" sz="2400" dirty="0">
                <a:solidFill>
                  <a:srgbClr val="2045AE"/>
                </a:solidFill>
              </a:rPr>
              <a:t>N 3523-1 </a:t>
            </a:r>
            <a:r>
              <a:rPr lang="ru-RU" sz="2400" dirty="0" smtClean="0"/>
              <a:t>от </a:t>
            </a:r>
            <a:r>
              <a:rPr lang="ru-RU" sz="2400" dirty="0"/>
              <a:t>23.09.1992 </a:t>
            </a:r>
            <a:r>
              <a:rPr lang="ru-RU" sz="2400" dirty="0" smtClean="0"/>
              <a:t>(</a:t>
            </a:r>
            <a:r>
              <a:rPr lang="ru-RU" sz="2400" dirty="0"/>
              <a:t>ред. от 02.02.2006)</a:t>
            </a:r>
          </a:p>
          <a:p>
            <a:r>
              <a:rPr lang="ru-RU" sz="2400" dirty="0" smtClean="0"/>
              <a:t>«О банках и банковской деятельности» №395-1 от 02.12.1990</a:t>
            </a:r>
          </a:p>
          <a:p>
            <a:pPr lvl="0">
              <a:buClr>
                <a:srgbClr val="3DC5C5"/>
              </a:buClr>
            </a:pPr>
            <a:r>
              <a:rPr lang="ru-RU" sz="2400" dirty="0">
                <a:solidFill>
                  <a:srgbClr val="2045AE"/>
                </a:solidFill>
              </a:rPr>
              <a:t>"О </a:t>
            </a:r>
            <a:r>
              <a:rPr lang="ru-RU" sz="2400" dirty="0" smtClean="0">
                <a:solidFill>
                  <a:srgbClr val="2045AE"/>
                </a:solidFill>
              </a:rPr>
              <a:t>безопасности» № </a:t>
            </a:r>
            <a:r>
              <a:rPr lang="ru-RU" sz="2400" dirty="0">
                <a:solidFill>
                  <a:srgbClr val="2045AE"/>
                </a:solidFill>
              </a:rPr>
              <a:t>390-ΦЗ </a:t>
            </a:r>
            <a:r>
              <a:rPr lang="ru-RU" sz="2400" dirty="0" smtClean="0"/>
              <a:t>от 28.12.2010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088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848600" cy="563562"/>
          </a:xfrm>
        </p:spPr>
        <p:txBody>
          <a:bodyPr/>
          <a:lstStyle/>
          <a:p>
            <a:r>
              <a:rPr lang="ru-RU" sz="2800" dirty="0" smtClean="0"/>
              <a:t>Понятие Угроза безопасности информации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sz="2800" dirty="0"/>
              <a:t>Под угрозой безопасности информации </a:t>
            </a:r>
            <a:r>
              <a:rPr lang="ru-RU" sz="2800" b="0" dirty="0"/>
              <a:t>понимается совокупность условий и факторов, создающих потенциальную или реально существующую опасность нарушения безопасности информации.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333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/>
              <a:t>Company  Logo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19088"/>
            <a:ext cx="8352928" cy="563562"/>
          </a:xfrm>
        </p:spPr>
        <p:txBody>
          <a:bodyPr/>
          <a:lstStyle/>
          <a:p>
            <a:r>
              <a:rPr lang="ru-RU" altLang="ru-RU" dirty="0" smtClean="0"/>
              <a:t>Заполните таблицу «До и после»</a:t>
            </a:r>
            <a:endParaRPr lang="en-US" altLang="ru-RU" dirty="0"/>
          </a:p>
        </p:txBody>
      </p:sp>
      <p:graphicFrame>
        <p:nvGraphicFramePr>
          <p:cNvPr id="85057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55475"/>
              </p:ext>
            </p:extLst>
          </p:nvPr>
        </p:nvGraphicFramePr>
        <p:xfrm>
          <a:off x="683568" y="1124744"/>
          <a:ext cx="7704856" cy="5277151"/>
        </p:xfrm>
        <a:graphic>
          <a:graphicData uri="http://schemas.openxmlformats.org/drawingml/2006/table">
            <a:tbl>
              <a:tblPr/>
              <a:tblGrid>
                <a:gridCol w="3168352"/>
                <a:gridCol w="2376264"/>
                <a:gridCol w="2160240"/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До</a:t>
                      </a: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После</a:t>
                      </a: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7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Какие опасности подстерегают нас в Интернете?</a:t>
                      </a: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Как этих опасностей избежать?</a:t>
                      </a: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5cdb2004c007l</Template>
  <TotalTime>514</TotalTime>
  <Words>665</Words>
  <Application>Microsoft Office PowerPoint</Application>
  <PresentationFormat>Экран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Verdana</vt:lpstr>
      <vt:lpstr>Wingdings</vt:lpstr>
      <vt:lpstr>sample</vt:lpstr>
      <vt:lpstr>Информационная безопасность</vt:lpstr>
      <vt:lpstr>Ситуация</vt:lpstr>
      <vt:lpstr>Рассматриваемые вопросы</vt:lpstr>
      <vt:lpstr>Презентация PowerPoint</vt:lpstr>
      <vt:lpstr>Информационная безопасность</vt:lpstr>
      <vt:lpstr>Информационная безопасность</vt:lpstr>
      <vt:lpstr>Основные законы РФ </vt:lpstr>
      <vt:lpstr>Понятие Угроза безопасности информации</vt:lpstr>
      <vt:lpstr>Заполните таблицу «До и после»</vt:lpstr>
      <vt:lpstr> Опасности подстерегающие в сети</vt:lpstr>
      <vt:lpstr>Защита информации</vt:lpstr>
      <vt:lpstr>Опасности</vt:lpstr>
      <vt:lpstr>Опасности</vt:lpstr>
      <vt:lpstr>Опасности</vt:lpstr>
      <vt:lpstr>Опасности</vt:lpstr>
      <vt:lpstr>Опасности</vt:lpstr>
      <vt:lpstr>Опасности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</dc:title>
  <dc:creator>ПК11</dc:creator>
  <cp:lastModifiedBy>ПК11</cp:lastModifiedBy>
  <cp:revision>46</cp:revision>
  <dcterms:created xsi:type="dcterms:W3CDTF">2017-03-13T09:55:23Z</dcterms:created>
  <dcterms:modified xsi:type="dcterms:W3CDTF">2017-04-20T08:42:55Z</dcterms:modified>
</cp:coreProperties>
</file>