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Вы,как укреплять здоровье ребёнка?</c:v>
                </c:pt>
              </c:strCache>
            </c:strRef>
          </c:tx>
          <c:explosion val="15"/>
          <c:dPt>
            <c:idx val="3"/>
            <c:bubble3D val="0"/>
            <c:spPr>
              <a:noFill/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да</c:v>
                </c:pt>
                <c:pt idx="2">
                  <c:v>частично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физические показатели,по которым можно следить за правильным развитием ребёнка?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8.1999999999999993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Вы чтобы ребёнок посещал дополнительные занятия спортом и ЛФК в детском саду?</c:v>
                </c:pt>
              </c:strCache>
            </c:strRef>
          </c:tx>
          <c:dPt>
            <c:idx val="3"/>
            <c:bubble3D val="0"/>
            <c:spPr>
              <a:noFill/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сомневаюсь</c:v>
                </c:pt>
                <c:pt idx="2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3.2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D7EC9-8BCA-4BDB-9D33-F20C5871D42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ADC0-06BA-4F74-AD47-66E91D5C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4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ADC0-06BA-4F74-AD47-66E91D5C0F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0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134FD8-4056-4EE1-B607-4D105CB54E7B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9B0876-B8EA-44B2-8A5D-420594CDAD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6777318" cy="2016224"/>
          </a:xfrm>
        </p:spPr>
        <p:txBody>
          <a:bodyPr/>
          <a:lstStyle/>
          <a:p>
            <a:r>
              <a:rPr lang="ru-RU" sz="4400" b="1" u="sng" dirty="0" smtClean="0"/>
              <a:t>Проект </a:t>
            </a:r>
            <a:br>
              <a:rPr lang="ru-RU" sz="4400" b="1" u="sng" dirty="0" smtClean="0"/>
            </a:br>
            <a:r>
              <a:rPr lang="ru-RU" sz="4400" b="1" u="sng" dirty="0" smtClean="0"/>
              <a:t>«Здоровая семья-здоровый дошкольник»</a:t>
            </a:r>
            <a:endParaRPr lang="ru-RU" sz="4400" b="1" u="sng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Подготовила:</a:t>
            </a:r>
            <a:endParaRPr lang="ru-RU" dirty="0" smtClean="0"/>
          </a:p>
          <a:p>
            <a:r>
              <a:rPr lang="ru-RU" smtClean="0"/>
              <a:t>Педагог </a:t>
            </a:r>
            <a:r>
              <a:rPr lang="ru-RU" dirty="0" smtClean="0"/>
              <a:t>дополнительного образования</a:t>
            </a:r>
            <a:endParaRPr lang="ru-RU" dirty="0" smtClean="0"/>
          </a:p>
          <a:p>
            <a:r>
              <a:rPr lang="ru-RU" dirty="0" smtClean="0"/>
              <a:t>Ерошенко Елена Игоревна</a:t>
            </a:r>
          </a:p>
          <a:p>
            <a:r>
              <a:rPr lang="ru-RU" dirty="0" smtClean="0"/>
              <a:t>МБУ ДО ДДТ «</a:t>
            </a:r>
            <a:r>
              <a:rPr lang="ru-RU" dirty="0" err="1" smtClean="0"/>
              <a:t>Лазорик</a:t>
            </a:r>
            <a:r>
              <a:rPr lang="ru-RU" dirty="0" smtClean="0"/>
              <a:t>»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860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208912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765876" y="2780928"/>
            <a:ext cx="7756263" cy="1054250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196014"/>
                </a:solidFill>
              </a:rPr>
              <a:t>ИССЛЕДОВАНИЕ, ИЗЛОЖЕННОЕ НА СЛЕДУЮЩИХ СЛАЙДАХ,ПРОВОДИЛОСЬ МЕТОДОМ ГУГЛ АНКЕТИРОВАНИЯ,СРЕДИ РОДИТЕЛЕЙ ДЕТЕЙ ОБУЧАЮЩИХСЯ В НАШЕЙ ГРУППЕ.</a:t>
            </a:r>
            <a:br>
              <a:rPr lang="ru-RU" sz="3200" b="1" u="sng" dirty="0" smtClean="0">
                <a:solidFill>
                  <a:srgbClr val="196014"/>
                </a:solidFill>
              </a:rPr>
            </a:br>
            <a:r>
              <a:rPr lang="ru-RU" sz="3200" b="1" u="sng" dirty="0" smtClean="0">
                <a:solidFill>
                  <a:srgbClr val="196014"/>
                </a:solidFill>
              </a:rPr>
              <a:t>КОЛИЧЕСТВО РЕСПОНДЕНТОВ-21.</a:t>
            </a:r>
            <a:endParaRPr lang="ru-RU" sz="3200" b="1" u="sng" dirty="0">
              <a:solidFill>
                <a:srgbClr val="196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476672"/>
            <a:ext cx="8064896" cy="56166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4" y="1486634"/>
            <a:ext cx="7748587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6516216" y="4077072"/>
            <a:ext cx="288032" cy="216024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332656"/>
            <a:ext cx="8064896" cy="60486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4" y="1052735"/>
            <a:ext cx="774858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8280920" cy="54726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305601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6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064896" cy="57606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425406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7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0992" y="476672"/>
            <a:ext cx="7920880" cy="51845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44619277"/>
              </p:ext>
            </p:extLst>
          </p:nvPr>
        </p:nvGraphicFramePr>
        <p:xfrm>
          <a:off x="1583432" y="103696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14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04664"/>
            <a:ext cx="7992888" cy="5832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196014"/>
                </a:solidFill>
              </a:rPr>
              <a:t>ФОРМИРОВАНИЕ </a:t>
            </a:r>
            <a:r>
              <a:rPr lang="ru-RU" sz="2400" b="1" u="sng" dirty="0">
                <a:solidFill>
                  <a:srgbClr val="196014"/>
                </a:solidFill>
              </a:rPr>
              <a:t>ЗДОРОВОГО ОБРАЗА ЖИЗНИ </a:t>
            </a:r>
            <a:r>
              <a:rPr lang="ru-RU" sz="2400" b="1" dirty="0">
                <a:solidFill>
                  <a:srgbClr val="196014"/>
                </a:solidFill>
              </a:rPr>
              <a:t>НЕОБХОДИМО НАЧИНАТЬ УЖЕ В ДЕТСТВЕ, НЕ ОТКЛАДЫВАЯ НА ПОТОМ , КОГДА ПОЯВЯТСЯ СЕРЬЁЗНЫЕ ПРОБЛЕМЫ СО ЗДОРОВЬЕМ ИЗ - ЗА ИГНОРИРОВАНИЯ ПРОСТЫХ ПРАВИЛ.УМЕРЕННОЕ </a:t>
            </a:r>
            <a:r>
              <a:rPr lang="ru-RU" sz="2400" b="1" u="sng" dirty="0">
                <a:solidFill>
                  <a:srgbClr val="196014"/>
                </a:solidFill>
              </a:rPr>
              <a:t>РАЦИОНАЛЬНОЕ ПИТАНИЕ</a:t>
            </a:r>
            <a:r>
              <a:rPr lang="ru-RU" sz="2400" b="1" dirty="0">
                <a:solidFill>
                  <a:srgbClr val="196014"/>
                </a:solidFill>
              </a:rPr>
              <a:t>, РЕГУЛЯРНАЯ </a:t>
            </a:r>
            <a:r>
              <a:rPr lang="ru-RU" sz="2400" b="1" u="sng" dirty="0">
                <a:solidFill>
                  <a:srgbClr val="196014"/>
                </a:solidFill>
              </a:rPr>
              <a:t>ФИЗИЧЕСКАЯ АКТИВНОСТЬ</a:t>
            </a:r>
            <a:r>
              <a:rPr lang="ru-RU" sz="2400" b="1" dirty="0">
                <a:solidFill>
                  <a:srgbClr val="196014"/>
                </a:solidFill>
              </a:rPr>
              <a:t>, СЛЕДОВАНИЕ </a:t>
            </a:r>
            <a:r>
              <a:rPr lang="ru-RU" sz="2400" b="1" u="sng" dirty="0">
                <a:solidFill>
                  <a:srgbClr val="196014"/>
                </a:solidFill>
              </a:rPr>
              <a:t>РЕЖИМУ ДНЯ И СНА </a:t>
            </a:r>
            <a:r>
              <a:rPr lang="ru-RU" sz="2400" b="1" dirty="0">
                <a:solidFill>
                  <a:srgbClr val="196014"/>
                </a:solidFill>
              </a:rPr>
              <a:t>, </a:t>
            </a:r>
            <a:r>
              <a:rPr lang="ru-RU" sz="2400" b="1" u="sng" dirty="0">
                <a:solidFill>
                  <a:srgbClr val="196014"/>
                </a:solidFill>
              </a:rPr>
              <a:t>ОТСУТСТВИЕ ВРЕДНЫХ ПРИВЫЧЕК </a:t>
            </a:r>
            <a:r>
              <a:rPr lang="ru-RU" sz="2400" b="1" dirty="0">
                <a:solidFill>
                  <a:srgbClr val="196014"/>
                </a:solidFill>
              </a:rPr>
              <a:t>ПОЗВОЛИТ ВЗРОСЛЫМ И ИХ ДЕТЯМ НАСЛАЖДАТЬСЯАКТИВНОЙ </a:t>
            </a:r>
            <a:r>
              <a:rPr lang="ru-RU" sz="2400" b="1" u="sng" dirty="0">
                <a:solidFill>
                  <a:srgbClr val="196014"/>
                </a:solidFill>
              </a:rPr>
              <a:t>ЗДОРОВОЙ ЖИЗНЬЮ </a:t>
            </a:r>
            <a:r>
              <a:rPr lang="ru-RU" sz="2400" b="1" dirty="0">
                <a:solidFill>
                  <a:srgbClr val="196014"/>
                </a:solidFill>
              </a:rPr>
              <a:t>ДО ГЛУБОКОЙ СТАРОСТИ.</a:t>
            </a:r>
          </a:p>
        </p:txBody>
      </p:sp>
    </p:spTree>
    <p:extLst>
      <p:ext uri="{BB962C8B-B14F-4D97-AF65-F5344CB8AC3E}">
        <p14:creationId xmlns:p14="http://schemas.microsoft.com/office/powerpoint/2010/main" val="29233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1054250"/>
          </a:xfrm>
        </p:spPr>
        <p:txBody>
          <a:bodyPr/>
          <a:lstStyle/>
          <a:p>
            <a:r>
              <a:rPr lang="ru-RU" b="1" u="sng" dirty="0" smtClean="0">
                <a:solidFill>
                  <a:srgbClr val="196014"/>
                </a:solidFill>
              </a:rPr>
              <a:t>Вывод:</a:t>
            </a:r>
            <a:endParaRPr lang="ru-RU" b="1" u="sng" dirty="0">
              <a:solidFill>
                <a:srgbClr val="19601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43" y="1257408"/>
            <a:ext cx="8568952" cy="519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395536" y="1412775"/>
            <a:ext cx="8280920" cy="504055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Таким образом, результаты проведённого нами опроса и исследования оказались противоречивыми. Подавляющее большинство, к сожалению, не знает как укреплять здоровье ребёнка и какие показатели влияют на его состояние. Однако более 60% ждут появления дополнительных занятий спортом и ЛФК в детском саду. Мы считаем, что дети болеют от недостатка закаливающих  процедур и здорового образа жизни, хотя 49% опрошенных полагают, что их дети болеют из за вирусов. Только комплексный подход к этой проблеме и со стороны родителей, и со стороны педагогов поможет вырастить культурное,здоровое,успешное,высоконравственное поколение.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68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epia.ru/images/u/pages/skachat-kartinki-spasibo-za-vnimanie-dlya-prezentacii-cover-3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epia.ru/images/u/pages/skachat-kartinki-spasibo-za-vnimanie-dlya-prezentacii-cover-38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User\Desktop\мудрая с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4" y="312738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9933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196014"/>
                </a:solidFill>
              </a:rPr>
              <a:t>НА ПРОТЯЖЕНИИ ВЕКОВ ЛЮДИ ИСКАЛИ УНИВЕРСАЛЬНОЕ СРЕДСТО ОТ ВСЕХ БОЛЕЗНЙ И ВИДЕЛИ ЕГО ТО В СЕКРЕТНОЙ СПЕЦИФИКЕ ПИТАНИЯ, ТО В ЗАКАЛИВАНИИ, ТО В ОТДЕЛЬНЫХ ВИДАХ ФИЗИЧЕСКИХ </a:t>
            </a:r>
            <a:r>
              <a:rPr lang="ru-RU" b="1" dirty="0" smtClean="0">
                <a:solidFill>
                  <a:srgbClr val="196014"/>
                </a:solidFill>
              </a:rPr>
              <a:t>УПРАЖНЕНИЙ.ОДНАКО ОНО </a:t>
            </a:r>
            <a:r>
              <a:rPr lang="ru-RU" b="1" dirty="0">
                <a:solidFill>
                  <a:srgbClr val="196014"/>
                </a:solidFill>
              </a:rPr>
              <a:t>ОКАЗАЛОСЬ РЯДОМ </a:t>
            </a:r>
            <a:r>
              <a:rPr lang="ru-RU" b="1" dirty="0" smtClean="0">
                <a:solidFill>
                  <a:srgbClr val="196014"/>
                </a:solidFill>
              </a:rPr>
              <a:t> </a:t>
            </a:r>
            <a:r>
              <a:rPr lang="ru-RU" b="1" dirty="0">
                <a:solidFill>
                  <a:srgbClr val="196014"/>
                </a:solidFill>
              </a:rPr>
              <a:t>И КРОЕТСЯ </a:t>
            </a:r>
            <a:r>
              <a:rPr lang="ru-RU" b="1" dirty="0" smtClean="0">
                <a:solidFill>
                  <a:srgbClr val="196014"/>
                </a:solidFill>
              </a:rPr>
              <a:t>В </a:t>
            </a:r>
            <a:r>
              <a:rPr lang="ru-RU" b="1" dirty="0">
                <a:solidFill>
                  <a:srgbClr val="196014"/>
                </a:solidFill>
              </a:rPr>
              <a:t>ЗДОРОВОМ ОБРАЗЕ ЖИЗНИ.  С ПЕРВОЙ МИНУТЫ РОЖДЕНИЯ </a:t>
            </a:r>
            <a:r>
              <a:rPr lang="ru-RU" b="1" dirty="0" smtClean="0">
                <a:solidFill>
                  <a:srgbClr val="196014"/>
                </a:solidFill>
              </a:rPr>
              <a:t>ЧЕЛОВЕКА ЭТА </a:t>
            </a:r>
            <a:r>
              <a:rPr lang="ru-RU" b="1" dirty="0">
                <a:solidFill>
                  <a:srgbClr val="196014"/>
                </a:solidFill>
              </a:rPr>
              <a:t>ИСТИНА ДОЛЖНА НАХОДИТЬСЯ В ОСНОВЕ ЕГО </a:t>
            </a:r>
            <a:r>
              <a:rPr lang="ru-RU" b="1" dirty="0" smtClean="0">
                <a:solidFill>
                  <a:srgbClr val="196014"/>
                </a:solidFill>
              </a:rPr>
              <a:t>ВОСПИТАНИЯ-ИМЕННО </a:t>
            </a:r>
            <a:r>
              <a:rPr lang="ru-RU" b="1" dirty="0">
                <a:solidFill>
                  <a:srgbClr val="196014"/>
                </a:solidFill>
              </a:rPr>
              <a:t>В СЕМЬЕ ЗАКЛАДЫВАЕТСЯ ФУНДАМЕНТ ПИРАМИДЫ ЗДОРОВЬЯ, К ВЕРШИНЕ КОТОРОЙ ЧЕЛОВЕК ПОДНИМАЕТСЯ ВСЮ </a:t>
            </a:r>
            <a:r>
              <a:rPr lang="ru-RU" b="1" dirty="0" smtClean="0">
                <a:solidFill>
                  <a:srgbClr val="196014"/>
                </a:solidFill>
              </a:rPr>
              <a:t>ЖИЗНЬ</a:t>
            </a:r>
            <a:r>
              <a:rPr lang="ru-RU" b="1" dirty="0">
                <a:solidFill>
                  <a:srgbClr val="196014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196014"/>
                </a:solidFill>
              </a:rPr>
              <a:t>Актуальность:</a:t>
            </a:r>
            <a:endParaRPr lang="ru-RU" b="1" u="sng" dirty="0">
              <a:solidFill>
                <a:srgbClr val="196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2800" b="1" u="sng" dirty="0" smtClean="0">
                <a:solidFill>
                  <a:srgbClr val="196014"/>
                </a:solidFill>
                <a:latin typeface="+mj-lt"/>
                <a:ea typeface="+mj-ea"/>
                <a:cs typeface="+mj-cs"/>
              </a:rPr>
              <a:t>Цель</a:t>
            </a:r>
            <a:r>
              <a:rPr lang="ru-RU" sz="2800" b="1" dirty="0" smtClean="0">
                <a:solidFill>
                  <a:srgbClr val="196014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1600" b="1" dirty="0" smtClean="0">
                <a:solidFill>
                  <a:srgbClr val="196014"/>
                </a:solidFill>
                <a:latin typeface="+mj-lt"/>
                <a:ea typeface="+mj-ea"/>
                <a:cs typeface="+mj-cs"/>
              </a:rPr>
              <a:t>БЫТЬ </a:t>
            </a:r>
            <a:r>
              <a:rPr lang="ru-RU" sz="1600" b="1" dirty="0">
                <a:solidFill>
                  <a:srgbClr val="196014"/>
                </a:solidFill>
                <a:latin typeface="+mj-lt"/>
                <a:ea typeface="+mj-ea"/>
                <a:cs typeface="+mj-cs"/>
              </a:rPr>
              <a:t>ЗДОРОВЫМ - ЕСТЕСТВЕННОЕ СТРЕМЛЕНИЕ ЧЕЛОВЕКА. ЗДОРОВЬЕ ОЗНАЧАЕТ НЕ ПРОСТО ОТСУТСТВИЕ БОЛЕЗНЕЙ, НО  ФИЗИЧЕСКОЕ, ПСИХИЧЕСКОЕ И СОЦИАЛЬНОЕ БЛАГОПОЛУЧИЕ</a:t>
            </a:r>
            <a:r>
              <a:rPr lang="ru-RU" sz="1600" b="1" dirty="0" smtClean="0">
                <a:solidFill>
                  <a:srgbClr val="196014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u="sng" dirty="0" smtClean="0">
                <a:solidFill>
                  <a:srgbClr val="196014"/>
                </a:solidFill>
                <a:latin typeface="+mj-lt"/>
                <a:ea typeface="+mj-ea"/>
                <a:cs typeface="+mj-cs"/>
              </a:rPr>
              <a:t>Задачи:</a:t>
            </a:r>
            <a:r>
              <a:rPr lang="ru-RU" sz="1600" b="1" dirty="0">
                <a:solidFill>
                  <a:srgbClr val="196014"/>
                </a:solidFill>
                <a:ea typeface="Times New Roman"/>
                <a:cs typeface="Times New Roman"/>
              </a:rPr>
              <a:t>СОЗДАНИЕ ЗДОРОВЬЕ СБЕРЕГАЮЩЕЙ СРЕДЫ ДЛЯ ФОРМИРОВАНИЯ ЗДОРОВОЙ СЕМЬИ ВОСПИТАННИКОВ.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solidFill>
                  <a:srgbClr val="196014"/>
                </a:solidFill>
                <a:ea typeface="Times New Roman"/>
                <a:cs typeface="Times New Roman"/>
              </a:rPr>
              <a:t>ФОРМИРОВАНИЕ У БУДУЩЕГО И НАСТОЯЩЕГО ПОКОЛЕНИЯ РОДИТЕЛЕЙ ЦЕННОСТЕЙ СЕМЬИ РЕБЁНКА И ОТВЕТСТВЕННОГО РОДИТЕЛЬСТВА.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solidFill>
                  <a:srgbClr val="196014"/>
                </a:solidFill>
                <a:ea typeface="Times New Roman"/>
                <a:cs typeface="Times New Roman"/>
              </a:rPr>
              <a:t>ВОСПИТАНИЕ ЭМОЦИОНАЛЬНОЙ ОТЗЫВЧИВОСТИ НА УЧАСТИЕ В ПОДГОТОВКЕ И ПРОВЕДЕНИИ СОВМЕСТНЫХ ПРАЗДНИКОВ</a:t>
            </a:r>
            <a:r>
              <a:rPr lang="ru-RU" sz="1600" b="1" dirty="0" smtClean="0">
                <a:solidFill>
                  <a:srgbClr val="196014"/>
                </a:solidFill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b="1" dirty="0">
              <a:solidFill>
                <a:srgbClr val="196014"/>
              </a:solidFill>
              <a:ea typeface="Times New Roman"/>
              <a:cs typeface="Times New Roman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ru-RU" sz="2800" b="1" u="sng" dirty="0">
              <a:solidFill>
                <a:srgbClr val="19601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152128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196014"/>
                </a:solidFill>
              </a:rPr>
              <a:t>Цель,задачи данного проекта:</a:t>
            </a:r>
            <a:endParaRPr lang="ru-RU" sz="3600" b="1" u="sng" dirty="0">
              <a:solidFill>
                <a:srgbClr val="196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196014"/>
                </a:solidFill>
              </a:rPr>
              <a:t>    Виды здоровья:</a:t>
            </a:r>
          </a:p>
          <a:p>
            <a:r>
              <a:rPr lang="ru-RU" sz="3600" b="1" u="sng" dirty="0" smtClean="0">
                <a:solidFill>
                  <a:srgbClr val="196014"/>
                </a:solidFill>
              </a:rPr>
              <a:t>1.ФИЗИЧЕСКОЕ </a:t>
            </a:r>
            <a:r>
              <a:rPr lang="ru-RU" sz="3600" b="1" u="sng" dirty="0">
                <a:solidFill>
                  <a:srgbClr val="196014"/>
                </a:solidFill>
              </a:rPr>
              <a:t>ЗДОРОВЬЕ</a:t>
            </a:r>
            <a:r>
              <a:rPr lang="ru-RU" sz="3600" b="1" u="sng" dirty="0"/>
              <a:t> </a:t>
            </a:r>
            <a:endParaRPr lang="ru-RU" sz="3600" b="1" u="sng" dirty="0" smtClean="0"/>
          </a:p>
          <a:p>
            <a:r>
              <a:rPr lang="ru-RU" sz="3600" b="1" u="sng" dirty="0" smtClean="0">
                <a:solidFill>
                  <a:srgbClr val="196014"/>
                </a:solidFill>
              </a:rPr>
              <a:t>2.ПСИХИЧЕСКОЕ ЗДОРОВЬЕ</a:t>
            </a:r>
            <a:endParaRPr lang="ru-RU" sz="3600" dirty="0"/>
          </a:p>
          <a:p>
            <a:r>
              <a:rPr lang="ru-RU" sz="3600" b="1" u="sng" dirty="0" smtClean="0">
                <a:solidFill>
                  <a:srgbClr val="196014"/>
                </a:solidFill>
              </a:rPr>
              <a:t>3.НРАВСТВЕННОЕ ЗДОРОВЬЕ</a:t>
            </a:r>
            <a:endParaRPr lang="ru-RU" sz="3600" dirty="0">
              <a:solidFill>
                <a:srgbClr val="19601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260648"/>
            <a:ext cx="7488832" cy="144016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96014"/>
                </a:solidFill>
              </a:rPr>
              <a:t>Здоровье детей-это великое счастье!</a:t>
            </a:r>
            <a:endParaRPr lang="ru-RU" sz="3600" b="1" dirty="0">
              <a:solidFill>
                <a:srgbClr val="196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800200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ru-RU" sz="2000" b="1" u="sng" dirty="0">
                <a:solidFill>
                  <a:srgbClr val="196014"/>
                </a:solidFill>
                <a:ea typeface="+mn-ea"/>
                <a:cs typeface="+mn-cs"/>
              </a:rPr>
              <a:t>ФИЗИЧЕСКОЕ ЗДОРОВЬЕ</a:t>
            </a:r>
            <a:r>
              <a:rPr lang="ru-RU" sz="2000" b="1" u="sng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rgbClr val="196014"/>
                </a:solidFill>
                <a:ea typeface="+mn-ea"/>
                <a:cs typeface="+mn-cs"/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ВЕСЬ ОРГАНИЗМЧЕЛОВЕКАПРАВИЛЬНО ФУНКЦИОНИРУЕТИ РАЗВИВАЕТСЯ.</a:t>
            </a:r>
            <a:br>
              <a:rPr lang="ru-RU" sz="1600" dirty="0">
                <a:solidFill>
                  <a:srgbClr val="196014"/>
                </a:solidFill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908697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687006"/>
            <a:ext cx="4176465" cy="2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4563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2088232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ru-RU" sz="2000" b="1" u="sng" dirty="0">
                <a:solidFill>
                  <a:srgbClr val="196014"/>
                </a:solidFill>
                <a:ea typeface="+mn-ea"/>
                <a:cs typeface="+mn-cs"/>
              </a:rPr>
              <a:t>ПСИХИЧЕСКОЕ ЗДОРОВЬЕ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- </a:t>
            </a:r>
            <a:r>
              <a:rPr lang="ru-RU" sz="1600" dirty="0">
                <a:solidFill>
                  <a:srgbClr val="196014"/>
                </a:solidFill>
                <a:ea typeface="+mn-ea"/>
                <a:cs typeface="+mn-cs"/>
              </a:rPr>
              <a:t>ЗАВИСИТ ОТ СОСТОЯНИЯ ГОЛОВНОГО МОЗГА, ОНО ХАРАКТЕРИЗУЕТСЯ УРОВНЕМ И КАЧЕСТВОМ МЫШЛЕНИЯ, РАЗВИТИЕМ ВНИМАНИЯ И ПАМЯТИ , СТЕПЕНЬЮ ЭМОЦИОНАЛЬНОЙ УСТОЙЧИВОСТИ, РАЗВИТИЕМ ВОЛЕВЫХ КАЧЕСТВ.</a:t>
            </a:r>
            <a:br>
              <a:rPr lang="ru-RU" sz="1600" dirty="0">
                <a:solidFill>
                  <a:srgbClr val="196014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908697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7363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664296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132856"/>
            <a:ext cx="4176464" cy="5157192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ru-RU" sz="2000" b="1" u="sng" dirty="0">
                <a:solidFill>
                  <a:srgbClr val="196014"/>
                </a:solidFill>
                <a:ea typeface="+mn-ea"/>
                <a:cs typeface="+mn-cs"/>
              </a:rPr>
              <a:t>НРАВСТВЕННОЕ </a:t>
            </a:r>
            <a:r>
              <a:rPr lang="ru-RU" sz="2000" b="1" u="sng" dirty="0" smtClean="0">
                <a:solidFill>
                  <a:srgbClr val="196014"/>
                </a:solidFill>
                <a:ea typeface="+mn-ea"/>
                <a:cs typeface="+mn-cs"/>
              </a:rPr>
              <a:t>ЗДОРОВЬЕ: </a:t>
            </a:r>
            <a:r>
              <a:rPr lang="ru-RU" sz="1600" dirty="0" smtClean="0">
                <a:solidFill>
                  <a:srgbClr val="196014"/>
                </a:solidFill>
                <a:ea typeface="+mn-ea"/>
                <a:cs typeface="+mn-cs"/>
              </a:rPr>
              <a:t>ОПРЕДЕЛЯЕТСЯ </a:t>
            </a:r>
            <a:r>
              <a:rPr lang="ru-RU" sz="1600" dirty="0">
                <a:solidFill>
                  <a:srgbClr val="196014"/>
                </a:solidFill>
                <a:ea typeface="+mn-ea"/>
                <a:cs typeface="+mn-cs"/>
              </a:rPr>
              <a:t>ТЕМИ МОРАЛЬНЫМИ ПРИНЦИПАМИ, КОТОРЫЕ ЯВЛЯЮТСЯ ОСНОВОЙ </a:t>
            </a:r>
            <a:r>
              <a:rPr lang="ru-RU" sz="1600" dirty="0" smtClean="0">
                <a:solidFill>
                  <a:srgbClr val="196014"/>
                </a:solidFill>
                <a:ea typeface="+mn-ea"/>
                <a:cs typeface="+mn-cs"/>
              </a:rPr>
              <a:t>СОЦИАЛЬНОЙ ЖИЗНИ </a:t>
            </a:r>
            <a:r>
              <a:rPr lang="ru-RU" sz="1600" dirty="0">
                <a:solidFill>
                  <a:srgbClr val="196014"/>
                </a:solidFill>
                <a:ea typeface="+mn-ea"/>
                <a:cs typeface="+mn-cs"/>
              </a:rPr>
              <a:t>В ОПРЕДЕЛЁННОМ ЧЕЛОВЕЧЕСКОМ ОБЩЕСТВЕ. ОТЛИЧИТЕЛЬНЫЕ ПРИЗНАКИ НРАВСТВЕННОГО ЗДОРОВЬЯ ЧЕЛОВЕКА ЯВЛЯЕТСЯ, ПРЕЖДЕ ВСЕГО,СОЗНАТЕЛЬНОЕ ОТНОШЕНИЕ К ТРУДУ, ОВЛАДЕНИЕ </a:t>
            </a:r>
            <a:r>
              <a:rPr lang="ru-RU" sz="1600" dirty="0" smtClean="0">
                <a:solidFill>
                  <a:srgbClr val="196014"/>
                </a:solidFill>
                <a:ea typeface="+mn-ea"/>
                <a:cs typeface="+mn-cs"/>
              </a:rPr>
              <a:t>СОКРОВИЩАМИ </a:t>
            </a:r>
            <a:r>
              <a:rPr lang="ru-RU" sz="1600" dirty="0">
                <a:solidFill>
                  <a:srgbClr val="196014"/>
                </a:solidFill>
                <a:ea typeface="+mn-ea"/>
                <a:cs typeface="+mn-cs"/>
              </a:rPr>
              <a:t>КУЛЬТУРЫ, АКТИВНОЕ НЕПРИЯТИЕ </a:t>
            </a:r>
            <a:r>
              <a:rPr lang="ru-RU" sz="1600" dirty="0" smtClean="0">
                <a:solidFill>
                  <a:srgbClr val="196014"/>
                </a:solidFill>
                <a:ea typeface="+mn-ea"/>
                <a:cs typeface="+mn-cs"/>
              </a:rPr>
              <a:t>НРАВОВ И ПРИВЫЧЕК,ПРОТИВОРЕЧАЩИХ </a:t>
            </a:r>
            <a:r>
              <a:rPr lang="ru-RU" sz="1600" dirty="0">
                <a:solidFill>
                  <a:srgbClr val="196014"/>
                </a:solidFill>
                <a:ea typeface="+mn-ea"/>
                <a:cs typeface="+mn-cs"/>
              </a:rPr>
              <a:t>НОРМАЛЬНОМУ ОБРАЗУ ЖИНИ.ПОЭТОМУ СОЦИАЛЬНОЕ ЗДОРОВЬЕ СЧИТАЕТСЯ ВЫСШЕЙ МЕРОЙ ЧЕЛОВЕЧЕСКОГО ЗДОРОВЬЯ.</a:t>
            </a:r>
            <a:br>
              <a:rPr lang="ru-RU" sz="1600" dirty="0">
                <a:solidFill>
                  <a:srgbClr val="196014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2358262" cy="314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14" y="3260981"/>
            <a:ext cx="2321242" cy="309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4563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06" y="203162"/>
            <a:ext cx="2228466" cy="297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2016223" cy="31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1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200" b="1" dirty="0">
                <a:solidFill>
                  <a:srgbClr val="196014"/>
                </a:solidFill>
              </a:rPr>
              <a:t>ПОДДЕРЖАНИЕ ФИЗИЧЕСКОГО ЗДОРОВЬЯ, ОТСУТСТВИЕ ВРЕДНЫХ ПРИВЫЧЕК, ПРАВИЛЬНОЕ ПИТАНИЕ, РАДОСТНОЕ ОЩУЩЕНИЕ СВОЕГО СУЩЕСТВОВАНИЯ В ЭТОМ МИРЕ.</a:t>
            </a:r>
          </a:p>
          <a:p>
            <a:r>
              <a:rPr lang="ru-RU" sz="2200" b="1" dirty="0">
                <a:solidFill>
                  <a:srgbClr val="196014"/>
                </a:solidFill>
              </a:rPr>
              <a:t>ЗАКОН ОБ ОБРАЗОВАНИИ ( СТАТЬЯ 18) ВОЗЛАГАЕТ ВСЮ ОТВЕТСТВЕННОСТЬ ЗА ВОСПИТАНИЕ ДЕТЕЙ НА СЕМЬЮ, А ВСЕ ОСТАЛЬНЫЕ СОЦИАЛЬНЫЕ ИНСТИТУТЫ ( В ТОМ ЧИСЛЕ И ДОШКОЛЬНЫЕ УЧРЕЖДЕНИЯ) ПРИЗВАНЫ СОДЕЙСТВОВАТЬ И ДОПОЛНЯТЬ СЕМЕЙНУЮ ВОСПИТАТЕЛЬНУЮ ДЕЯТЕЛЬНОСТЬ.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sz="3200" b="1" u="sng" dirty="0">
                <a:solidFill>
                  <a:srgbClr val="196014"/>
                </a:solidFill>
              </a:rPr>
              <a:t>СЕКРЕТ ГАРМОНИИ ПРОСТ- ЗДОРОВЫЙ ОБРАЗ ЖИЗНИ : </a:t>
            </a:r>
          </a:p>
        </p:txBody>
      </p:sp>
    </p:spTree>
    <p:extLst>
      <p:ext uri="{BB962C8B-B14F-4D97-AF65-F5344CB8AC3E}">
        <p14:creationId xmlns:p14="http://schemas.microsoft.com/office/powerpoint/2010/main" val="3879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196014"/>
                </a:solidFill>
              </a:rPr>
              <a:t>ЕСЛИ РЕБЁНКА ЧАСТО ПОДБАДРИВАЮТ - ОН </a:t>
            </a:r>
            <a:r>
              <a:rPr lang="ru-RU" sz="2800" dirty="0" smtClean="0">
                <a:solidFill>
                  <a:srgbClr val="196014"/>
                </a:solidFill>
              </a:rPr>
              <a:t>УЧИТСЯ БЫТЬ УВЕРЕННЫМ В </a:t>
            </a:r>
            <a:r>
              <a:rPr lang="ru-RU" sz="2800" dirty="0">
                <a:solidFill>
                  <a:srgbClr val="196014"/>
                </a:solidFill>
              </a:rPr>
              <a:t>СЕБЕ, </a:t>
            </a:r>
            <a:endParaRPr lang="ru-RU" sz="2800" dirty="0" smtClean="0">
              <a:solidFill>
                <a:srgbClr val="196014"/>
              </a:solidFill>
            </a:endParaRPr>
          </a:p>
          <a:p>
            <a:r>
              <a:rPr lang="ru-RU" sz="2800" dirty="0">
                <a:solidFill>
                  <a:srgbClr val="196014"/>
                </a:solidFill>
              </a:rPr>
              <a:t>ЕСЛИ РЕБЁНКУ УДАЁТСЯ ДОСТИГАТЬ </a:t>
            </a:r>
            <a:r>
              <a:rPr lang="ru-RU" sz="2800" dirty="0" smtClean="0">
                <a:solidFill>
                  <a:srgbClr val="196014"/>
                </a:solidFill>
              </a:rPr>
              <a:t>ЖЕЛАЕМОГО-ОН </a:t>
            </a:r>
            <a:r>
              <a:rPr lang="ru-RU" sz="2800" dirty="0">
                <a:solidFill>
                  <a:srgbClr val="196014"/>
                </a:solidFill>
              </a:rPr>
              <a:t>УЧИТСЯ НАДЕЖДЕ</a:t>
            </a:r>
            <a:r>
              <a:rPr lang="ru-RU" sz="2800" dirty="0" smtClean="0">
                <a:solidFill>
                  <a:srgbClr val="196014"/>
                </a:solidFill>
              </a:rPr>
              <a:t>,</a:t>
            </a:r>
          </a:p>
          <a:p>
            <a:r>
              <a:rPr lang="ru-RU" sz="2800" dirty="0">
                <a:solidFill>
                  <a:srgbClr val="196014"/>
                </a:solidFill>
              </a:rPr>
              <a:t>ЕСЛИ РЕБЁНОК ЖИВЁТ В АТМОСФЕРЕ ДРУЖБЫ И ЧУВСТВУЕТ СЕБЯ </a:t>
            </a:r>
            <a:r>
              <a:rPr lang="ru-RU" sz="2800" dirty="0" smtClean="0">
                <a:solidFill>
                  <a:srgbClr val="196014"/>
                </a:solidFill>
              </a:rPr>
              <a:t>НУЖНЫМ-ОН </a:t>
            </a:r>
            <a:r>
              <a:rPr lang="ru-RU" sz="2800" dirty="0">
                <a:solidFill>
                  <a:srgbClr val="196014"/>
                </a:solidFill>
              </a:rPr>
              <a:t>УЧИТСЯ НАХОДИТЬ В ЭТОМ МИРЕ ЛЮБОВЬ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1052736"/>
            <a:ext cx="4608513" cy="499662"/>
          </a:xfrm>
        </p:spPr>
        <p:txBody>
          <a:bodyPr/>
          <a:lstStyle/>
          <a:p>
            <a:r>
              <a:rPr lang="ru-RU" sz="4400" b="1" u="sng" dirty="0">
                <a:solidFill>
                  <a:srgbClr val="196014"/>
                </a:solidFill>
              </a:rPr>
              <a:t>ПОМНИТЕ:</a:t>
            </a:r>
            <a:br>
              <a:rPr lang="ru-RU" sz="4400" b="1" u="sng" dirty="0">
                <a:solidFill>
                  <a:srgbClr val="196014"/>
                </a:solidFill>
              </a:rPr>
            </a:br>
            <a:endParaRPr lang="ru-RU" sz="4400" b="1" u="sng" dirty="0">
              <a:solidFill>
                <a:srgbClr val="196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159</TotalTime>
  <Words>577</Words>
  <Application>Microsoft Office PowerPoint</Application>
  <PresentationFormat>Экран (4:3)</PresentationFormat>
  <Paragraphs>35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Проект  «Здоровая семья-здоровый дошкольник»</vt:lpstr>
      <vt:lpstr>Актуальность:</vt:lpstr>
      <vt:lpstr>Цель,задачи данного проекта:</vt:lpstr>
      <vt:lpstr>Здоровье детей-это великое счастье!</vt:lpstr>
      <vt:lpstr>ФИЗИЧЕСКОЕ ЗДОРОВЬЕ 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ВЕСЬ ОРГАНИЗМЧЕЛОВЕКАПРАВИЛЬНО ФУНКЦИОНИРУЕТИ РАЗВИВАЕТСЯ. </vt:lpstr>
      <vt:lpstr>ПСИХИЧЕСКОЕ ЗДОРОВЬЕ- ЗАВИСИТ ОТ СОСТОЯНИЯ ГОЛОВНОГО МОЗГА, ОНО ХАРАКТЕРИЗУЕТСЯ УРОВНЕМ И КАЧЕСТВОМ МЫШЛЕНИЯ, РАЗВИТИЕМ ВНИМАНИЯ И ПАМЯТИ , СТЕПЕНЬЮ ЭМОЦИОНАЛЬНОЙ УСТОЙЧИВОСТИ, РАЗВИТИЕМ ВОЛЕВЫХ КАЧЕСТВ. </vt:lpstr>
      <vt:lpstr>НРАВСТВЕННОЕ ЗДОРОВЬЕ: ОПРЕДЕЛЯЕТСЯ ТЕМИ МОРАЛЬНЫМИ ПРИНЦИПАМИ, КОТОРЫЕ ЯВЛЯЮТСЯ ОСНОВОЙ СОЦИАЛЬНОЙ ЖИЗНИ В ОПРЕДЕЛЁННОМ ЧЕЛОВЕЧЕСКОМ ОБЩЕСТВЕ. ОТЛИЧИТЕЛЬНЫЕ ПРИЗНАКИ НРАВСТВЕННОГО ЗДОРОВЬЯ ЧЕЛОВЕКА ЯВЛЯЕТСЯ, ПРЕЖДЕ ВСЕГО,СОЗНАТЕЛЬНОЕ ОТНОШЕНИЕ К ТРУДУ, ОВЛАДЕНИЕ СОКРОВИЩАМИ КУЛЬТУРЫ, АКТИВНОЕ НЕПРИЯТИЕ НРАВОВ И ПРИВЫЧЕК,ПРОТИВОРЕЧАЩИХ НОРМАЛЬНОМУ ОБРАЗУ ЖИНИ.ПОЭТОМУ СОЦИАЛЬНОЕ ЗДОРОВЬЕ СЧИТАЕТСЯ ВЫСШЕЙ МЕРОЙ ЧЕЛОВЕЧЕСКОГО ЗДОРОВЬЯ. </vt:lpstr>
      <vt:lpstr>СЕКРЕТ ГАРМОНИИ ПРОСТ- ЗДОРОВЫЙ ОБРАЗ ЖИЗНИ : </vt:lpstr>
      <vt:lpstr>ПОМНИТЕ: </vt:lpstr>
      <vt:lpstr>ИССЛЕДОВАНИЕ, ИЗЛОЖЕННОЕ НА СЛЕДУЮЩИХ СЛАЙДАХ,ПРОВОДИЛОСЬ МЕТОДОМ ГУГЛ АНКЕТИРОВАНИЯ,СРЕДИ РОДИТЕЛЕЙ ДЕТЕЙ ОБУЧАЮЩИХСЯ В НАШЕЙ ГРУППЕ. КОЛИЧЕСТВО РЕСПОНДЕНТОВ-21.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Ерошенко</dc:creator>
  <cp:lastModifiedBy>Ерошенко</cp:lastModifiedBy>
  <cp:revision>18</cp:revision>
  <dcterms:created xsi:type="dcterms:W3CDTF">2019-11-24T14:04:11Z</dcterms:created>
  <dcterms:modified xsi:type="dcterms:W3CDTF">2020-11-14T21:14:46Z</dcterms:modified>
</cp:coreProperties>
</file>