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21"/>
  </p:notesMasterIdLst>
  <p:sldIdLst>
    <p:sldId id="2367" r:id="rId2"/>
    <p:sldId id="2460" r:id="rId3"/>
    <p:sldId id="2461" r:id="rId4"/>
    <p:sldId id="2464" r:id="rId5"/>
    <p:sldId id="2465" r:id="rId6"/>
    <p:sldId id="2462" r:id="rId7"/>
    <p:sldId id="2385" r:id="rId8"/>
    <p:sldId id="2386" r:id="rId9"/>
    <p:sldId id="2446" r:id="rId10"/>
    <p:sldId id="2463" r:id="rId11"/>
    <p:sldId id="2448" r:id="rId12"/>
    <p:sldId id="2447" r:id="rId13"/>
    <p:sldId id="2469" r:id="rId14"/>
    <p:sldId id="2451" r:id="rId15"/>
    <p:sldId id="2466" r:id="rId16"/>
    <p:sldId id="2467" r:id="rId17"/>
    <p:sldId id="2468" r:id="rId18"/>
    <p:sldId id="2452" r:id="rId19"/>
    <p:sldId id="2453" r:id="rId20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0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208" userDrawn="1">
          <p15:clr>
            <a:srgbClr val="A4A3A4"/>
          </p15:clr>
        </p15:guide>
        <p15:guide id="4" orient="horz" pos="2806" userDrawn="1">
          <p15:clr>
            <a:srgbClr val="A4A3A4"/>
          </p15:clr>
        </p15:guide>
        <p15:guide id="5" orient="horz" pos="4130" userDrawn="1">
          <p15:clr>
            <a:srgbClr val="A4A3A4"/>
          </p15:clr>
        </p15:guide>
        <p15:guide id="6" orient="horz" pos="2286" userDrawn="1">
          <p15:clr>
            <a:srgbClr val="A4A3A4"/>
          </p15:clr>
        </p15:guide>
        <p15:guide id="7" pos="741" userDrawn="1">
          <p15:clr>
            <a:srgbClr val="A4A3A4"/>
          </p15:clr>
        </p15:guide>
        <p15:guide id="8" pos="1642" userDrawn="1">
          <p15:clr>
            <a:srgbClr val="A4A3A4"/>
          </p15:clr>
        </p15:guide>
        <p15:guide id="9" pos="3444" userDrawn="1">
          <p15:clr>
            <a:srgbClr val="A4A3A4"/>
          </p15:clr>
        </p15:guide>
        <p15:guide id="10" pos="4381" userDrawn="1">
          <p15:clr>
            <a:srgbClr val="A4A3A4"/>
          </p15:clr>
        </p15:guide>
        <p15:guide id="11" pos="5043" userDrawn="1">
          <p15:clr>
            <a:srgbClr val="A4A3A4"/>
          </p15:clr>
        </p15:guide>
        <p15:guide id="12" pos="5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0D162D"/>
    <a:srgbClr val="294790"/>
    <a:srgbClr val="F8188D"/>
    <a:srgbClr val="FF11FF"/>
    <a:srgbClr val="345DAE"/>
    <a:srgbClr val="6C4436"/>
    <a:srgbClr val="955E4B"/>
    <a:srgbClr val="7D8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9" autoAdjust="0"/>
    <p:restoredTop sz="85011" autoAdjust="0"/>
  </p:normalViewPr>
  <p:slideViewPr>
    <p:cSldViewPr snapToGrid="0">
      <p:cViewPr>
        <p:scale>
          <a:sx n="100" d="100"/>
          <a:sy n="100" d="100"/>
        </p:scale>
        <p:origin x="-72" y="72"/>
      </p:cViewPr>
      <p:guideLst>
        <p:guide orient="horz" pos="680"/>
        <p:guide orient="horz" pos="2806"/>
        <p:guide orient="horz" pos="4130"/>
        <p:guide orient="horz" pos="2286"/>
        <p:guide pos="7469"/>
        <p:guide pos="208"/>
        <p:guide pos="741"/>
        <p:guide pos="1643"/>
        <p:guide pos="3444"/>
        <p:guide pos="4381"/>
        <p:guide pos="5043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933"/>
          </a:xfrm>
          <a:prstGeom prst="rect">
            <a:avLst/>
          </a:prstGeom>
        </p:spPr>
        <p:txBody>
          <a:bodyPr vert="horz" lIns="91421" tIns="45709" rIns="91421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4"/>
            <a:ext cx="2949099" cy="498933"/>
          </a:xfrm>
          <a:prstGeom prst="rect">
            <a:avLst/>
          </a:prstGeom>
        </p:spPr>
        <p:txBody>
          <a:bodyPr vert="horz" lIns="91421" tIns="45709" rIns="91421" bIns="45709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09" rIns="91421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9"/>
            <a:ext cx="5444490" cy="3915489"/>
          </a:xfrm>
          <a:prstGeom prst="rect">
            <a:avLst/>
          </a:prstGeom>
        </p:spPr>
        <p:txBody>
          <a:bodyPr vert="horz" lIns="91421" tIns="45709" rIns="91421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8931"/>
          </a:xfrm>
          <a:prstGeom prst="rect">
            <a:avLst/>
          </a:prstGeom>
        </p:spPr>
        <p:txBody>
          <a:bodyPr vert="horz" lIns="91421" tIns="45709" rIns="91421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1"/>
            <a:ext cx="2949099" cy="498931"/>
          </a:xfrm>
          <a:prstGeom prst="rect">
            <a:avLst/>
          </a:prstGeom>
        </p:spPr>
        <p:txBody>
          <a:bodyPr vert="horz" lIns="91421" tIns="45709" rIns="91421" bIns="45709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28.10.2020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FF38-5F61-4724-BC47-B27AB2A7774B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C88F-EDCD-40BD-ADB1-9066A5CB2AB7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1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EC5E-C09E-4ADE-9F18-7340215F75E3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9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B196-6044-4658-9916-EA7ABB062158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79" y="1913739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552395" y="151971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275200" y="1497049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6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79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13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041E-805A-4F36-AB5B-EB5C47DED244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79" y="1913739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467602" y="156314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149965" y="1538161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79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3096930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4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5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38A1-4AC8-4E79-BE44-90AED50A5F8F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235987" y="1913740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6553202" y="1596043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838201" y="1539318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9" y="1919553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4577659" y="202315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5987" y="2507790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9" y="4099374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4577659" y="4132593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235987" y="4135047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5235987" y="4729097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9DAB-62B4-4397-BFDA-55DDFD309710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79" y="1913739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612478" y="1541042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361389" y="1522714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6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79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3096933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4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511176" y="4274310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шивка 13"/>
          <p:cNvSpPr/>
          <p:nvPr userDrawn="1"/>
        </p:nvSpPr>
        <p:spPr>
          <a:xfrm>
            <a:off x="5520051" y="4307525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7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30B5-A890-480A-A66A-968BC3B9907C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3645930"/>
            <a:ext cx="4077301" cy="2076450"/>
          </a:xfrm>
          <a:solidFill>
            <a:srgbClr val="D2DA7A"/>
          </a:solidFill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190183" y="330152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251432" y="1455966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2"/>
            <a:ext cx="4077301" cy="765984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0459" y="3623803"/>
            <a:ext cx="3336895" cy="2076450"/>
          </a:xfrm>
          <a:solidFill>
            <a:srgbClr val="D2DA7A"/>
          </a:solidFill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4909467" y="327939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4970713" y="1433839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30459" y="1919555"/>
            <a:ext cx="6780311" cy="765985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673875" y="3605052"/>
            <a:ext cx="3336895" cy="2076450"/>
          </a:xfrm>
          <a:solidFill>
            <a:srgbClr val="D2DA7A"/>
          </a:solidFill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 rot="5400000">
            <a:off x="22098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7124503" y="2605770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Нашивка 13"/>
          <p:cNvSpPr/>
          <p:nvPr userDrawn="1"/>
        </p:nvSpPr>
        <p:spPr>
          <a:xfrm rot="5400000">
            <a:off x="99822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6" y="1842479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F25A-A0ED-4EEB-AA54-A766FB0C5F83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274391" y="2873525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56769" y="1418411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521195" y="271197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6696" y="3359316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66696" y="3953366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13787" y="1816734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Нашивка 13"/>
          <p:cNvSpPr/>
          <p:nvPr userDrawn="1"/>
        </p:nvSpPr>
        <p:spPr>
          <a:xfrm rot="5400000">
            <a:off x="8368284" y="2686226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513787" y="3333567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513787" y="3927621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2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7" y="1842483"/>
            <a:ext cx="10223727" cy="657323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0CA7-7BF7-43E1-AAA1-7E7488647817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348531" y="3104600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48529" y="1485176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10113" y="3393628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5153660" y="263120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553529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105240" y="2608464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Нашивка 13"/>
          <p:cNvSpPr/>
          <p:nvPr userDrawn="1"/>
        </p:nvSpPr>
        <p:spPr>
          <a:xfrm rot="5400000">
            <a:off x="8979659" y="263371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41355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27D9-3EF4-4F15-A076-C11C0EFA9049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3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DFF3-902E-4558-8B10-9A4D8B706847}" type="datetime1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E14E-1F7E-49E2-879E-947040A2A2AF}" type="datetime1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9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8219-66D4-4D91-9810-A1E4C925DA48}" type="datetime1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89-BC66-488D-AF11-F143E0E9B0A3}" type="datetime1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9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D34B-DEB3-4ACD-9E94-441E5536CBEF}" type="datetime1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8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ABEA-D4A1-4B05-A332-78837BDA9713}" type="datetime1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2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08-41D8-40A4-A03A-050EF6FB07EE}" type="datetime1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8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CDDF-5409-4EC8-BDF5-ABB8244A4346}" type="datetime1">
              <a:rPr lang="ru-RU" smtClean="0"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37774" y="891636"/>
            <a:ext cx="11568479" cy="0"/>
          </a:xfrm>
          <a:prstGeom prst="line">
            <a:avLst/>
          </a:prstGeom>
          <a:ln w="1905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337772" y="0"/>
            <a:ext cx="1833928" cy="891636"/>
          </a:xfrm>
          <a:prstGeom prst="rect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akladova\Desktop\logo_prosveschenie-0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6" y="229525"/>
            <a:ext cx="1447800" cy="5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3" r:id="rId12"/>
    <p:sldLayoutId id="2147483664" r:id="rId13"/>
    <p:sldLayoutId id="2147483667" r:id="rId14"/>
    <p:sldLayoutId id="2147483665" r:id="rId15"/>
    <p:sldLayoutId id="2147483661" r:id="rId16"/>
    <p:sldLayoutId id="2147483662" r:id="rId17"/>
    <p:sldLayoutId id="2147483666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neo.ru/wp-content/uploads/2019/01/%D0%A0%D0%B8%D1%81%D1%83%D0%BD%D0%BE%D0%BA-4.-%D0%9B%D0%B5%D0%BD%D1%82%D0%B0-%D0%BA%D1%83%D1%80%D1%81%D0%B0-%D0%B2-Google-Classroom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ntl/ru/forms/about/" TargetMode="External"/><Relationship Id="rId2" Type="http://schemas.openxmlformats.org/officeDocument/2006/relationships/hyperlink" Target="https://www.google.ru/intl/ru/docs/abou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liveworksheet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906" y="4372123"/>
            <a:ext cx="11492396" cy="1231106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4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Classroom </a:t>
            </a:r>
            <a:r>
              <a:rPr lang="ru-RU" sz="4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4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способы взаимодействия с учениками.</a:t>
            </a:r>
            <a:endParaRPr lang="ru-RU" sz="40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55" y="265310"/>
            <a:ext cx="3017748" cy="24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Лента: информация о происходящем в курсе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703" y="1314450"/>
            <a:ext cx="59252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49" y="2381250"/>
            <a:ext cx="4600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404040"/>
                </a:solidFill>
                <a:latin typeface="inherit"/>
              </a:rPr>
              <a:t>объявления преподавателя;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404040"/>
                </a:solidFill>
                <a:latin typeface="inherit"/>
              </a:rPr>
              <a:t>информация об учебных материалах для слушателей;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404040"/>
                </a:solidFill>
                <a:latin typeface="inherit"/>
              </a:rPr>
              <a:t>информация о заданиях для учащихся;</a:t>
            </a:r>
          </a:p>
          <a:p>
            <a:pPr fontAlgn="base">
              <a:buFont typeface="Arial"/>
              <a:buChar char="•"/>
            </a:pPr>
            <a:r>
              <a:rPr lang="ru-RU" dirty="0">
                <a:solidFill>
                  <a:srgbClr val="404040"/>
                </a:solidFill>
                <a:latin typeface="inherit"/>
              </a:rPr>
              <a:t>объявления от самих учащихся (при определенных настройках).</a:t>
            </a:r>
          </a:p>
          <a:p>
            <a:r>
              <a:rPr lang="ru-RU" dirty="0">
                <a:solidFill>
                  <a:srgbClr val="5E749F"/>
                </a:solidFill>
                <a:latin typeface="inherit"/>
                <a:hlinkClick r:id="rId3"/>
              </a:rPr>
              <a:t/>
            </a:r>
            <a:br>
              <a:rPr lang="ru-RU" dirty="0">
                <a:solidFill>
                  <a:srgbClr val="5E749F"/>
                </a:solidFill>
                <a:latin typeface="inherit"/>
                <a:hlinkClick r:id="rId3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сданных заданий преподаватель переходит в раздел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нажимает Все задания.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46" y="1304925"/>
            <a:ext cx="743712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90" y="2495550"/>
            <a:ext cx="603758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работы.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Плюсы </a:t>
            </a:r>
            <a:r>
              <a:rPr lang="en-US" dirty="0" smtClean="0"/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добно проверять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оставить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порядоченность заданий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сданных/несданных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781175"/>
            <a:ext cx="725424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8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" y="266701"/>
            <a:ext cx="7040879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20813"/>
            <a:ext cx="609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55" y="2838450"/>
            <a:ext cx="582168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249863"/>
            <a:ext cx="609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25" y="258763"/>
            <a:ext cx="2279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сервиса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125413"/>
            <a:ext cx="2279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7" y="1893888"/>
            <a:ext cx="8987049" cy="392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1975" y="5724525"/>
            <a:ext cx="1970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также…..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популярными сервисами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4" y="1560509"/>
            <a:ext cx="114776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В </a:t>
            </a:r>
            <a:r>
              <a:rPr lang="ru-RU" dirty="0"/>
              <a:t>Классе можно </a:t>
            </a:r>
            <a:r>
              <a:rPr lang="ru-RU" dirty="0" smtClean="0"/>
              <a:t>работать</a:t>
            </a:r>
            <a:r>
              <a:rPr lang="en-US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GoogleДокументами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://www.google.ru/intl/ru/docs/about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err="1" smtClean="0"/>
              <a:t>Gmail</a:t>
            </a:r>
            <a:r>
              <a:rPr lang="en-US" dirty="0" smtClean="0"/>
              <a:t> </a:t>
            </a:r>
            <a:r>
              <a:rPr lang="ru-RU" dirty="0" smtClean="0"/>
              <a:t>почтой </a:t>
            </a:r>
            <a:endParaRPr lang="en-US" dirty="0" smtClean="0"/>
          </a:p>
          <a:p>
            <a:r>
              <a:rPr lang="en-US" dirty="0" smtClean="0"/>
              <a:t>Google</a:t>
            </a:r>
            <a:r>
              <a:rPr lang="ru-RU" dirty="0" smtClean="0"/>
              <a:t>  Диском </a:t>
            </a:r>
          </a:p>
          <a:p>
            <a:r>
              <a:rPr lang="en-US" dirty="0" smtClean="0"/>
              <a:t>Google</a:t>
            </a:r>
            <a:r>
              <a:rPr lang="ru-RU" dirty="0" smtClean="0"/>
              <a:t> Формами </a:t>
            </a:r>
            <a:r>
              <a:rPr lang="en-US" dirty="0">
                <a:hlinkClick r:id="rId3"/>
              </a:rPr>
              <a:t>https://www.google.ru/intl/ru/forms/about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А также использовать тесты из платформы </a:t>
            </a:r>
            <a:r>
              <a:rPr lang="en-US" dirty="0">
                <a:hlinkClick r:id="rId4"/>
              </a:rPr>
              <a:t>https://www.liveworksheets.com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88" y="4631530"/>
            <a:ext cx="3596483" cy="34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82575"/>
            <a:ext cx="10676828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" y="1466850"/>
            <a:ext cx="5638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02" y="2870994"/>
            <a:ext cx="5966173" cy="37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теста получит как учитель так и ученик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05" y="173355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сервиса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комнаты. Но это легко заменить с помощью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762249"/>
            <a:ext cx="3643311" cy="364331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26" y="2085975"/>
            <a:ext cx="5696024" cy="35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5202" y="5794801"/>
            <a:ext cx="63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электронного журнала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табеля успеваемости обучаемого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677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2604" y="994281"/>
            <a:ext cx="114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ассуждений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11991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8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объединяет полезные сервисы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организованные специально для учёбы.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вы можете:</a:t>
            </a:r>
          </a:p>
          <a:p>
            <a:r>
              <a:rPr lang="ru-RU" dirty="0"/>
              <a:t>создать свой класс/курс;</a:t>
            </a:r>
          </a:p>
          <a:p>
            <a:r>
              <a:rPr lang="ru-RU" dirty="0"/>
              <a:t>организовать запись учащихся на курс;</a:t>
            </a:r>
          </a:p>
          <a:p>
            <a:r>
              <a:rPr lang="ru-RU" dirty="0"/>
              <a:t>делиться с учениками необходимым учебным материалом;</a:t>
            </a:r>
          </a:p>
          <a:p>
            <a:r>
              <a:rPr lang="ru-RU" dirty="0"/>
              <a:t>предложить задания для учеников;</a:t>
            </a:r>
          </a:p>
          <a:p>
            <a:r>
              <a:rPr lang="ru-RU" dirty="0"/>
              <a:t>оценивать задания учащихся и следить за их прогрессом;</a:t>
            </a:r>
          </a:p>
          <a:p>
            <a:r>
              <a:rPr lang="ru-RU" dirty="0"/>
              <a:t>организовать общение учащихся.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535113"/>
            <a:ext cx="2279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8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2039544">
            <a:off x="5719762" y="1733550"/>
            <a:ext cx="1266825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 приложение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Glassroom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4" y="1424181"/>
            <a:ext cx="7412818" cy="4895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77200" y="1181101"/>
            <a:ext cx="3358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 </a:t>
            </a:r>
            <a:r>
              <a:rPr lang="ru-RU" dirty="0"/>
              <a:t>открытия вы попадете в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Classroom</a:t>
            </a:r>
            <a:r>
              <a:rPr lang="ru-RU" dirty="0"/>
              <a:t> где можно начать создавать свой курс или вы найдете учебные курсы, к которым вам дали доступ.</a:t>
            </a:r>
          </a:p>
        </p:txBody>
      </p:sp>
    </p:spTree>
    <p:extLst>
      <p:ext uri="{BB962C8B-B14F-4D97-AF65-F5344CB8AC3E}">
        <p14:creationId xmlns:p14="http://schemas.microsoft.com/office/powerpoint/2010/main" val="540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АККАУНТА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0" y="1268623"/>
            <a:ext cx="7127931" cy="34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1" y="2396134"/>
            <a:ext cx="3943634" cy="41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5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КУРСА В GOOGLE CLASSROOM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9" y="1266825"/>
            <a:ext cx="7079381" cy="44211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8126" y="1066800"/>
            <a:ext cx="37528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ru-RU" dirty="0" smtClean="0"/>
              <a:t>Чтобы </a:t>
            </a:r>
            <a:r>
              <a:rPr lang="ru-RU" dirty="0"/>
              <a:t>создать новый курс, нажимаем на значок </a:t>
            </a:r>
            <a:r>
              <a:rPr lang="ru-RU" dirty="0" smtClean="0"/>
              <a:t>«+»</a:t>
            </a:r>
            <a:r>
              <a:rPr lang="en-US" dirty="0" smtClean="0"/>
              <a:t>;</a:t>
            </a:r>
            <a:endParaRPr lang="en-US" dirty="0"/>
          </a:p>
          <a:p>
            <a:pPr marL="342900" indent="-342900">
              <a:buAutoNum type="arabicParenR"/>
            </a:pPr>
            <a:r>
              <a:rPr lang="ru-RU" dirty="0" smtClean="0"/>
              <a:t>В </a:t>
            </a:r>
            <a:r>
              <a:rPr lang="ru-RU" dirty="0"/>
              <a:t>появившемся меню выбрать Создать </a:t>
            </a:r>
            <a:r>
              <a:rPr lang="ru-RU" dirty="0" smtClean="0"/>
              <a:t>курс</a:t>
            </a:r>
            <a:r>
              <a:rPr lang="en-US" dirty="0" smtClean="0"/>
              <a:t>;</a:t>
            </a:r>
            <a:endParaRPr lang="en-US" dirty="0"/>
          </a:p>
          <a:p>
            <a:pPr marL="342900" indent="-342900">
              <a:buAutoNum type="arabicParenR"/>
            </a:pPr>
            <a:r>
              <a:rPr lang="ru-RU" dirty="0" smtClean="0"/>
              <a:t>В </a:t>
            </a:r>
            <a:r>
              <a:rPr lang="ru-RU" dirty="0"/>
              <a:t>окне Создать курс вводим название курса и </a:t>
            </a:r>
            <a:r>
              <a:rPr lang="ru-RU" dirty="0" smtClean="0"/>
              <a:t>Создать</a:t>
            </a:r>
            <a:r>
              <a:rPr lang="en-US" dirty="0" smtClean="0"/>
              <a:t>;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2889250"/>
            <a:ext cx="609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230562"/>
            <a:ext cx="5937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525" y="5676900"/>
            <a:ext cx="6741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 </a:t>
            </a:r>
            <a:r>
              <a:rPr lang="ru-RU" dirty="0" smtClean="0"/>
              <a:t>Отправить код курса или ссылку на него ученикам через группы</a:t>
            </a:r>
          </a:p>
          <a:p>
            <a:r>
              <a:rPr lang="ru-RU" dirty="0"/>
              <a:t> </a:t>
            </a:r>
            <a:r>
              <a:rPr lang="ru-RU" dirty="0" smtClean="0"/>
              <a:t>в ВК, </a:t>
            </a:r>
            <a:r>
              <a:rPr lang="en-US" dirty="0" smtClean="0"/>
              <a:t>WhatsApp</a:t>
            </a:r>
            <a:r>
              <a:rPr lang="ru-RU" dirty="0" smtClean="0"/>
              <a:t>, </a:t>
            </a:r>
            <a:r>
              <a:rPr lang="en-US" dirty="0" smtClean="0"/>
              <a:t>Viber</a:t>
            </a:r>
            <a:r>
              <a:rPr lang="ru-RU" dirty="0" smtClean="0"/>
              <a:t>, ЭЖ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2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и организации курса Вам будут доступны три основные вкладки: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457325"/>
            <a:ext cx="8086726" cy="4886325"/>
          </a:xfr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325813"/>
            <a:ext cx="609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список обучаемых, присоединившихся к курсу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69290"/>
            <a:ext cx="7350311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573088"/>
            <a:ext cx="2279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“Задания”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181101"/>
            <a:ext cx="10972800" cy="494506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задания, вопросы и группировать их по темам.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добавлять учебные материалы (различного типа) и объединять их по темам.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упорядочивать темы и материалы в них (если у материала нет темы, он расположен вверху страницы</a:t>
            </a:r>
            <a:r>
              <a:rPr lang="ru-RU" dirty="0"/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0"/>
            <a:ext cx="2279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2601279"/>
            <a:ext cx="6553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783013"/>
            <a:ext cx="609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2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9" y="923924"/>
            <a:ext cx="5945582" cy="37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797" y="3346287"/>
            <a:ext cx="611698" cy="682439"/>
          </a:xfrm>
          <a:prstGeom prst="rect">
            <a:avLst/>
          </a:prstGeo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41" y="3118764"/>
            <a:ext cx="5586018" cy="34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3687506"/>
            <a:ext cx="609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401638"/>
            <a:ext cx="2279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28749</TotalTime>
  <Words>428</Words>
  <Application>Microsoft Office PowerPoint</Application>
  <PresentationFormat>Произвольный</PresentationFormat>
  <Paragraphs>91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Слайд think-cell</vt:lpstr>
      <vt:lpstr>Презентация PowerPoint</vt:lpstr>
      <vt:lpstr>Платформа Google Classroom – объединяет полезные сервисы Google, организованные специально для учёбы.</vt:lpstr>
      <vt:lpstr>Где найти приложение Google Glassroom</vt:lpstr>
      <vt:lpstr>СОЗДАНИЕ АККАУНТА GOOGLE</vt:lpstr>
      <vt:lpstr>СОЗДАНИЕ КУРСА В GOOGLE CLASSROOM</vt:lpstr>
      <vt:lpstr>При создании и организации курса Вам будут доступны три основные вкладки: ЛЕНТА, ПОЛЬЗОВАТЕЛИ, ЗАДАНИЯ</vt:lpstr>
      <vt:lpstr>В разделе ПОЛЬЗОВАТЕЛИ будет список обучаемых, присоединившихся к курсу </vt:lpstr>
      <vt:lpstr>Во вкладке “Задания” вы можете:</vt:lpstr>
      <vt:lpstr>Презентация PowerPoint</vt:lpstr>
      <vt:lpstr>Лента: информация о происходящем в курсе</vt:lpstr>
      <vt:lpstr>Для просмотра сданных заданий преподаватель переходит в раздел ЛЕНТА, затем нажимает Все задания.</vt:lpstr>
      <vt:lpstr>Проверка работы.</vt:lpstr>
      <vt:lpstr>Презентация PowerPoint</vt:lpstr>
      <vt:lpstr>Преимущества сервиса</vt:lpstr>
      <vt:lpstr>Интеграция с популярными сервисами</vt:lpstr>
      <vt:lpstr>Презентация PowerPoint</vt:lpstr>
      <vt:lpstr>Результат выполнения теста получит как учитель так и ученик</vt:lpstr>
      <vt:lpstr>Недостатки сервиса Google Classroom: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саня</cp:lastModifiedBy>
  <cp:revision>1732</cp:revision>
  <cp:lastPrinted>2019-01-21T07:22:08Z</cp:lastPrinted>
  <dcterms:created xsi:type="dcterms:W3CDTF">2018-07-24T05:59:49Z</dcterms:created>
  <dcterms:modified xsi:type="dcterms:W3CDTF">2020-10-28T18:22:39Z</dcterms:modified>
</cp:coreProperties>
</file>