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20EEA-7CF3-45EE-B0F4-0802BA45D7BB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5B7F8-C6A6-4CD4-92EC-A9EE17ECF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EFD65-EE03-4144-8E2A-F6E5322819A0}" type="datetime1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75FA-968F-4BEB-895D-24993320C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4FCA-0B9A-407D-9CC4-F4F358125857}" type="datetime1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75FA-968F-4BEB-895D-24993320C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97E73-1EC2-4288-A6B7-6151FCE18706}" type="datetime1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75FA-968F-4BEB-895D-24993320C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37D7B-51EE-422B-83A7-68C5586BD5BB}" type="datetime1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75FA-968F-4BEB-895D-24993320C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94DCF-85EB-4921-BEE0-97CA355A4C16}" type="datetime1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75FA-968F-4BEB-895D-24993320C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35B2A-398E-4CDF-9A56-CC92D985760C}" type="datetime1">
              <a:rPr lang="ru-RU" smtClean="0"/>
              <a:pPr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75FA-968F-4BEB-895D-24993320C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A1EC0-38E8-4972-A011-906C34A43DC4}" type="datetime1">
              <a:rPr lang="ru-RU" smtClean="0"/>
              <a:pPr/>
              <a:t>17.11.2020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75FA-968F-4BEB-895D-24993320C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3E98-C7EF-44D0-B618-F09E3524333D}" type="datetime1">
              <a:rPr lang="ru-RU" smtClean="0"/>
              <a:pPr/>
              <a:t>17.11.2020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75FA-968F-4BEB-895D-24993320C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7E62C-7B9A-486E-B1F4-EFE22414C8AF}" type="datetime1">
              <a:rPr lang="ru-RU" smtClean="0"/>
              <a:pPr/>
              <a:t>17.11.2020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75FA-968F-4BEB-895D-24993320C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50431-0C05-40C1-B29D-B9370F414BC9}" type="datetime1">
              <a:rPr lang="ru-RU" smtClean="0"/>
              <a:pPr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75FA-968F-4BEB-895D-24993320C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D1989-4C2B-47A1-ACD2-AC2A83BDB088}" type="datetime1">
              <a:rPr lang="ru-RU" smtClean="0"/>
              <a:pPr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75FA-968F-4BEB-895D-24993320C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4F7E9-994F-4F53-938E-2A482F885593}" type="datetime1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875FA-968F-4BEB-895D-24993320C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500306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tx2"/>
                </a:solidFill>
                <a:latin typeface="Monotype Corsiva" pitchFamily="66" charset="0"/>
              </a:rPr>
              <a:t>Present Continuous </a:t>
            </a:r>
            <a:endParaRPr lang="ru-RU" sz="8000" dirty="0">
              <a:solidFill>
                <a:schemeClr val="tx2"/>
              </a:solidFill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6248" y="4786322"/>
            <a:ext cx="4071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Выполнил: преподаватель иностранного языка КГБОУ Красноярского строительного техникума </a:t>
            </a:r>
            <a:r>
              <a:rPr lang="ru-RU" dirty="0" err="1" smtClean="0"/>
              <a:t>Банина</a:t>
            </a:r>
            <a:r>
              <a:rPr lang="ru-RU" smtClean="0"/>
              <a:t> Е.Н.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выражения действия, происходящего в момент речи.</a:t>
            </a:r>
            <a:r>
              <a:rPr lang="ru-RU" dirty="0"/>
              <a:t> </a:t>
            </a:r>
            <a:r>
              <a:rPr lang="ru-RU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He is reading a book now.</a:t>
            </a:r>
          </a:p>
          <a:p>
            <a:r>
              <a:rPr lang="ru-RU" dirty="0" smtClean="0"/>
              <a:t>Для обозначения действия, которое происходит не непосредственно в момент речи, а в данный период вообще.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en-US" dirty="0" smtClean="0">
                <a:solidFill>
                  <a:srgbClr val="C00000"/>
                </a:solidFill>
              </a:rPr>
              <a:t>He is working at his new book now. </a:t>
            </a:r>
            <a:endParaRPr lang="ru-RU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2000240"/>
            <a:ext cx="8043890" cy="4453096"/>
          </a:xfrm>
        </p:spPr>
        <p:txBody>
          <a:bodyPr/>
          <a:lstStyle/>
          <a:p>
            <a:r>
              <a:rPr lang="ru-RU" dirty="0" smtClean="0"/>
              <a:t>Для обозначения будущего события, спланированного или организованного заранее. На будущее действие указывают наречия </a:t>
            </a:r>
            <a:r>
              <a:rPr lang="en-US" dirty="0" smtClean="0"/>
              <a:t>tomorrow</a:t>
            </a:r>
            <a:r>
              <a:rPr lang="ru-RU" dirty="0" smtClean="0"/>
              <a:t> (завтра),</a:t>
            </a:r>
            <a:r>
              <a:rPr lang="en-US" dirty="0" smtClean="0"/>
              <a:t> soon </a:t>
            </a:r>
            <a:r>
              <a:rPr lang="ru-RU" dirty="0" smtClean="0"/>
              <a:t>(скоро) и др. или контекст.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smtClean="0">
                <a:solidFill>
                  <a:srgbClr val="C00000"/>
                </a:solidFill>
              </a:rPr>
              <a:t>He is taking an exam in June.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14414" y="857232"/>
            <a:ext cx="5486400" cy="566738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Форма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071538" y="1500174"/>
            <a:ext cx="7072362" cy="4500594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800" dirty="0" smtClean="0">
                <a:cs typeface="Times New Roman" pitchFamily="18" charset="0"/>
              </a:rPr>
              <a:t>“+”</a:t>
            </a:r>
          </a:p>
          <a:p>
            <a:r>
              <a:rPr lang="en-US" sz="2800" dirty="0" smtClean="0">
                <a:cs typeface="Times New Roman" pitchFamily="18" charset="0"/>
              </a:rPr>
              <a:t>N/</a:t>
            </a:r>
            <a:r>
              <a:rPr lang="en-US" sz="2800" dirty="0" err="1" smtClean="0">
                <a:cs typeface="Times New Roman" pitchFamily="18" charset="0"/>
              </a:rPr>
              <a:t>Pron</a:t>
            </a:r>
            <a:r>
              <a:rPr lang="en-US" sz="2800" dirty="0" smtClean="0">
                <a:cs typeface="Times New Roman" pitchFamily="18" charset="0"/>
              </a:rPr>
              <a:t>+ to be+ </a:t>
            </a:r>
            <a:r>
              <a:rPr lang="en-US" sz="2800" dirty="0" err="1" smtClean="0">
                <a:cs typeface="Times New Roman" pitchFamily="18" charset="0"/>
              </a:rPr>
              <a:t>Ving</a:t>
            </a:r>
            <a:endParaRPr lang="en-US" sz="2800" dirty="0" smtClean="0">
              <a:cs typeface="Times New Roman" pitchFamily="18" charset="0"/>
            </a:endParaRPr>
          </a:p>
          <a:p>
            <a:r>
              <a:rPr lang="en-US" sz="2800" dirty="0" smtClean="0">
                <a:cs typeface="Times New Roman" pitchFamily="18" charset="0"/>
              </a:rPr>
              <a:t>He is washing the dishes now.</a:t>
            </a:r>
          </a:p>
          <a:p>
            <a:pPr algn="ctr"/>
            <a:r>
              <a:rPr lang="en-US" sz="2800" dirty="0" smtClean="0">
                <a:cs typeface="Times New Roman" pitchFamily="18" charset="0"/>
              </a:rPr>
              <a:t>“-”</a:t>
            </a:r>
          </a:p>
          <a:p>
            <a:r>
              <a:rPr lang="en-US" sz="2800" dirty="0" smtClean="0">
                <a:cs typeface="Times New Roman" pitchFamily="18" charset="0"/>
              </a:rPr>
              <a:t>N/</a:t>
            </a:r>
            <a:r>
              <a:rPr lang="en-US" sz="2800" dirty="0" err="1" smtClean="0">
                <a:cs typeface="Times New Roman" pitchFamily="18" charset="0"/>
              </a:rPr>
              <a:t>Pron</a:t>
            </a:r>
            <a:r>
              <a:rPr lang="en-US" sz="2800" dirty="0" smtClean="0">
                <a:cs typeface="Times New Roman" pitchFamily="18" charset="0"/>
              </a:rPr>
              <a:t>+ to </a:t>
            </a:r>
            <a:r>
              <a:rPr lang="en-US" sz="2800" dirty="0" err="1" smtClean="0">
                <a:cs typeface="Times New Roman" pitchFamily="18" charset="0"/>
              </a:rPr>
              <a:t>be+not+Ving</a:t>
            </a:r>
            <a:r>
              <a:rPr lang="en-US" sz="2800" dirty="0" smtClean="0">
                <a:cs typeface="Times New Roman" pitchFamily="18" charset="0"/>
              </a:rPr>
              <a:t> </a:t>
            </a:r>
          </a:p>
          <a:p>
            <a:r>
              <a:rPr lang="en-US" sz="2800" dirty="0" smtClean="0">
                <a:cs typeface="Times New Roman" pitchFamily="18" charset="0"/>
              </a:rPr>
              <a:t>We are not watching TV at the moment.</a:t>
            </a:r>
          </a:p>
          <a:p>
            <a:pPr algn="ctr"/>
            <a:r>
              <a:rPr lang="en-US" sz="2800" dirty="0" smtClean="0">
                <a:cs typeface="Times New Roman" pitchFamily="18" charset="0"/>
              </a:rPr>
              <a:t>“?”</a:t>
            </a:r>
          </a:p>
          <a:p>
            <a:r>
              <a:rPr lang="en-US" sz="2800" dirty="0" smtClean="0">
                <a:cs typeface="Times New Roman" pitchFamily="18" charset="0"/>
              </a:rPr>
              <a:t>To </a:t>
            </a:r>
            <a:r>
              <a:rPr lang="en-US" sz="2800" dirty="0" err="1" smtClean="0">
                <a:cs typeface="Times New Roman" pitchFamily="18" charset="0"/>
              </a:rPr>
              <a:t>be+N</a:t>
            </a:r>
            <a:r>
              <a:rPr lang="en-US" sz="2800" dirty="0" smtClean="0">
                <a:cs typeface="Times New Roman" pitchFamily="18" charset="0"/>
              </a:rPr>
              <a:t>/</a:t>
            </a:r>
            <a:r>
              <a:rPr lang="en-US" sz="2800" dirty="0" err="1" smtClean="0">
                <a:cs typeface="Times New Roman" pitchFamily="18" charset="0"/>
              </a:rPr>
              <a:t>Pron+Ving</a:t>
            </a:r>
            <a:r>
              <a:rPr lang="en-US" sz="2800" dirty="0" smtClean="0">
                <a:cs typeface="Times New Roman" pitchFamily="18" charset="0"/>
              </a:rPr>
              <a:t> </a:t>
            </a:r>
          </a:p>
          <a:p>
            <a:r>
              <a:rPr lang="en-US" sz="2800" dirty="0" smtClean="0">
                <a:cs typeface="Times New Roman" pitchFamily="18" charset="0"/>
              </a:rPr>
              <a:t>Is </a:t>
            </a:r>
            <a:r>
              <a:rPr lang="en-US" sz="2800" dirty="0" err="1" smtClean="0">
                <a:cs typeface="Times New Roman" pitchFamily="18" charset="0"/>
              </a:rPr>
              <a:t>Alla</a:t>
            </a:r>
            <a:r>
              <a:rPr lang="en-US" sz="2800" dirty="0" smtClean="0">
                <a:cs typeface="Times New Roman" pitchFamily="18" charset="0"/>
              </a:rPr>
              <a:t> reading a book?</a:t>
            </a:r>
            <a:endParaRPr lang="ru-RU" sz="28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mg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714500"/>
            <a:ext cx="7929618" cy="435770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928670"/>
            <a:ext cx="5486400" cy="566738"/>
          </a:xfrm>
        </p:spPr>
        <p:txBody>
          <a:bodyPr>
            <a:noAutofit/>
          </a:bodyPr>
          <a:lstStyle/>
          <a:p>
            <a:r>
              <a:rPr lang="ru-RU" sz="3200" dirty="0" smtClean="0"/>
              <a:t>Тренировка</a:t>
            </a:r>
            <a:endParaRPr lang="ru-RU" sz="3200" dirty="0"/>
          </a:p>
        </p:txBody>
      </p:sp>
      <p:pic>
        <p:nvPicPr>
          <p:cNvPr id="5" name="Рисунок 4" descr="img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1500174"/>
            <a:ext cx="6096000" cy="4572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137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Present Continuous </vt:lpstr>
      <vt:lpstr>Использование</vt:lpstr>
      <vt:lpstr>Слайд 3</vt:lpstr>
      <vt:lpstr>Форма</vt:lpstr>
      <vt:lpstr>Слайд 5</vt:lpstr>
      <vt:lpstr>Тренировка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1</dc:creator>
  <cp:lastModifiedBy>Device</cp:lastModifiedBy>
  <cp:revision>8</cp:revision>
  <dcterms:created xsi:type="dcterms:W3CDTF">2016-08-01T00:44:01Z</dcterms:created>
  <dcterms:modified xsi:type="dcterms:W3CDTF">2020-11-17T03:23:53Z</dcterms:modified>
</cp:coreProperties>
</file>