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9" r:id="rId3"/>
    <p:sldId id="260" r:id="rId4"/>
    <p:sldId id="262" r:id="rId5"/>
    <p:sldId id="258" r:id="rId6"/>
    <p:sldId id="267" r:id="rId7"/>
    <p:sldId id="268" r:id="rId8"/>
    <p:sldId id="269" r:id="rId9"/>
    <p:sldId id="270" r:id="rId10"/>
    <p:sldId id="271" r:id="rId11"/>
    <p:sldId id="272" r:id="rId13"/>
    <p:sldId id="273" r:id="rId14"/>
    <p:sldId id="274" r:id="rId15"/>
    <p:sldId id="291" r:id="rId16"/>
    <p:sldId id="275" r:id="rId17"/>
    <p:sldId id="276" r:id="rId18"/>
    <p:sldId id="277" r:id="rId19"/>
    <p:sldId id="278" r:id="rId20"/>
    <p:sldId id="280" r:id="rId21"/>
    <p:sldId id="281" r:id="rId22"/>
    <p:sldId id="279" r:id="rId23"/>
    <p:sldId id="261" r:id="rId24"/>
    <p:sldId id="256" r:id="rId25"/>
    <p:sldId id="257" r:id="rId26"/>
    <p:sldId id="263" r:id="rId27"/>
    <p:sldId id="264" r:id="rId28"/>
    <p:sldId id="266" r:id="rId29"/>
    <p:sldId id="265" r:id="rId30"/>
    <p:sldId id="290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 varScale="1">
        <p:scale>
          <a:sx n="64" d="100"/>
          <a:sy n="64" d="100"/>
        </p:scale>
        <p:origin x="-1584" y="-102"/>
      </p:cViewPr>
      <p:guideLst>
        <p:guide orient="horz" pos="215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BA367-3AEC-4D80-8DF7-C463437E68CD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01160-4A24-4084-8EED-7D4B12C9B30F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01160-4A24-4084-8EED-7D4B12C9B30F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9FD1-4436-4AAA-945C-6AAAD557FE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FFAD-04A8-4274-B655-1D9A5046F533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9FD1-4436-4AAA-945C-6AAAD557FE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FFAD-04A8-4274-B655-1D9A5046F533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9FD1-4436-4AAA-945C-6AAAD557FE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FFAD-04A8-4274-B655-1D9A5046F533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9FD1-4436-4AAA-945C-6AAAD557FE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FFAD-04A8-4274-B655-1D9A5046F533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9FD1-4436-4AAA-945C-6AAAD557FE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FFAD-04A8-4274-B655-1D9A5046F533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9FD1-4436-4AAA-945C-6AAAD557FE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FFAD-04A8-4274-B655-1D9A5046F533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9FD1-4436-4AAA-945C-6AAAD557FE2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FFAD-04A8-4274-B655-1D9A5046F533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9FD1-4436-4AAA-945C-6AAAD557FE2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FFAD-04A8-4274-B655-1D9A5046F533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9FD1-4436-4AAA-945C-6AAAD557FE2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FFAD-04A8-4274-B655-1D9A5046F533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9FD1-4436-4AAA-945C-6AAAD557FE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FFAD-04A8-4274-B655-1D9A5046F533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9FD1-4436-4AAA-945C-6AAAD557FE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FFFAD-04A8-4274-B655-1D9A5046F533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Заголовок 1025"/>
          <p:cNvSpPr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Замещающий текст 1026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Замещающая дата 1027"/>
          <p:cNvSpPr/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26619FD1-4436-4AAA-945C-6AAAD557FE2B}" type="datetimeFigureOut">
              <a:rPr lang="ru-RU" smtClean="0"/>
            </a:fld>
            <a:endParaRPr lang="ru-RU"/>
          </a:p>
        </p:txBody>
      </p:sp>
      <p:sp>
        <p:nvSpPr>
          <p:cNvPr id="1029" name="Замещающий нижний колонтитул 1028"/>
          <p:cNvSpPr/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Замещающий номер слайда 1029"/>
          <p:cNvSpPr/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D8DFFFAD-04A8-4274-B655-1D9A5046F533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1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5.png"/><Relationship Id="rId1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7.png"/><Relationship Id="rId2" Type="http://schemas.openxmlformats.org/officeDocument/2006/relationships/image" Target="../media/image18.png"/><Relationship Id="rId1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1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5.png"/><Relationship Id="rId1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611560" y="3645024"/>
            <a:ext cx="820923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Лучший кабинет психолога</a:t>
            </a:r>
            <a:endParaRPr lang="ru-RU" sz="5400" b="1" cap="none" spc="0" dirty="0" smtClean="0">
              <a:ln w="1905"/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5229200"/>
            <a:ext cx="3456384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педагог-психолог Р.М. Маргарян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«Фроловская средняя школа «Навигатор» СП-детский сад «Галактика»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veselyie-rebyata-shablon-prevyu-3.png"/>
          <p:cNvPicPr>
            <a:picLocks noChangeAspect="1"/>
          </p:cNvPicPr>
          <p:nvPr/>
        </p:nvPicPr>
        <p:blipFill>
          <a:blip r:embed="rId1" cstate="print"/>
          <a:srcRect l="1455" t="67067" r="54162"/>
          <a:stretch>
            <a:fillRect/>
          </a:stretch>
        </p:blipFill>
        <p:spPr>
          <a:xfrm>
            <a:off x="0" y="5994602"/>
            <a:ext cx="1548680" cy="8633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коррекции и развития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«Какой фигуры не хватает»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пару»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мой контур»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«Построй по росту»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и обведи»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такой же»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10 отличий»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0800000">
            <a:off x="4495800" y="1510030"/>
            <a:ext cx="4038600" cy="3028950"/>
          </a:xfrm>
          <a:prstGeom prst="flowChartAlternateProcess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 l="3382" t="2612" r="13459" b="1145"/>
          <a:stretch>
            <a:fillRect/>
          </a:stretch>
        </p:blipFill>
        <p:spPr>
          <a:xfrm rot="16200000">
            <a:off x="5208270" y="3353435"/>
            <a:ext cx="2661920" cy="4086543"/>
          </a:xfrm>
          <a:prstGeom prst="flowChartAlternateProcess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veselyie-rebyata-shablon-prevyu-3.png"/>
          <p:cNvPicPr>
            <a:picLocks noChangeAspect="1"/>
          </p:cNvPicPr>
          <p:nvPr/>
        </p:nvPicPr>
        <p:blipFill>
          <a:blip r:embed="rId1" cstate="print"/>
          <a:srcRect l="1455" t="67067" r="54162"/>
          <a:stretch>
            <a:fillRect/>
          </a:stretch>
        </p:blipFill>
        <p:spPr>
          <a:xfrm>
            <a:off x="0" y="5633865"/>
            <a:ext cx="2195736" cy="1224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коррекции и развития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660515" y="1557020"/>
            <a:ext cx="2194560" cy="581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памяти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355205" y="5517515"/>
            <a:ext cx="1616075" cy="14763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«Что изменилось?»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Запоминайка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0800000">
            <a:off x="457200" y="2350770"/>
            <a:ext cx="4032250" cy="3023870"/>
          </a:xfrm>
          <a:prstGeom prst="flowChartAlternateProcess">
            <a:avLst/>
          </a:prstGeom>
        </p:spPr>
      </p:pic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69815" y="2350770"/>
            <a:ext cx="4032250" cy="3023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veselyie-rebyata-shablon-prevyu-3.png"/>
          <p:cNvPicPr>
            <a:picLocks noChangeAspect="1"/>
          </p:cNvPicPr>
          <p:nvPr/>
        </p:nvPicPr>
        <p:blipFill>
          <a:blip r:embed="rId1" cstate="print"/>
          <a:srcRect l="1455" t="67067" r="54162"/>
          <a:stretch>
            <a:fillRect/>
          </a:stretch>
        </p:blipFill>
        <p:spPr>
          <a:xfrm>
            <a:off x="7595320" y="5994602"/>
            <a:ext cx="1548680" cy="8633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коррекции и развития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35896" y="1700808"/>
            <a:ext cx="216024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мышления </a:t>
            </a:r>
            <a:endParaRPr lang="ru-RU" dirty="0"/>
          </a:p>
        </p:txBody>
      </p:sp>
      <p:pic>
        <p:nvPicPr>
          <p:cNvPr id="12" name="Замещающее содержимое 11"/>
          <p:cNvPicPr>
            <a:picLocks noChangeAspect="1"/>
          </p:cNvPicPr>
          <p:nvPr>
            <p:ph sz="half" idx="1"/>
          </p:nvPr>
        </p:nvPicPr>
        <p:blipFill>
          <a:blip r:embed="rId2"/>
          <a:srcRect l="15629" t="-379" r="9043" b="379"/>
          <a:stretch>
            <a:fillRect/>
          </a:stretch>
        </p:blipFill>
        <p:spPr>
          <a:xfrm rot="10800000">
            <a:off x="457200" y="2450465"/>
            <a:ext cx="4038600" cy="3028950"/>
          </a:xfrm>
          <a:prstGeom prst="flowChartAlternateProcess">
            <a:avLst/>
          </a:prstGeom>
        </p:spPr>
      </p:pic>
      <p:pic>
        <p:nvPicPr>
          <p:cNvPr id="13" name="Замещающее содержимое 12"/>
          <p:cNvPicPr>
            <a:picLocks noChangeAspect="1"/>
          </p:cNvPicPr>
          <p:nvPr>
            <p:ph sz="half" idx="2"/>
          </p:nvPr>
        </p:nvPicPr>
        <p:blipFill>
          <a:blip r:embed="rId3"/>
          <a:srcRect l="11211" t="5178" r="6164"/>
          <a:stretch>
            <a:fillRect/>
          </a:stretch>
        </p:blipFill>
        <p:spPr>
          <a:xfrm>
            <a:off x="5538470" y="2450465"/>
            <a:ext cx="3336925" cy="2872105"/>
          </a:xfrm>
          <a:prstGeom prst="flowChartAlternateProcess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ru-RU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Картотека игр для развития эмоциональной сферы</a:t>
            </a:r>
            <a:endParaRPr lang="ru-RU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rcRect l="-4222" r="26168" b="7281"/>
          <a:stretch>
            <a:fillRect/>
          </a:stretch>
        </p:blipFill>
        <p:spPr>
          <a:xfrm rot="10800000">
            <a:off x="-74295" y="1758315"/>
            <a:ext cx="4038600" cy="3028950"/>
          </a:xfrm>
          <a:prstGeom prst="flowChartAlternateProcess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rcRect l="-41970" t="-2217" r="48930" b="2217"/>
          <a:stretch>
            <a:fillRect/>
          </a:stretch>
        </p:blipFill>
        <p:spPr>
          <a:xfrm>
            <a:off x="4495800" y="1599565"/>
            <a:ext cx="4191000" cy="4526280"/>
          </a:xfrm>
          <a:prstGeom prst="flowChartAlternateProcess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 l="8264" t="-203" r="32674" b="203"/>
          <a:stretch>
            <a:fillRect/>
          </a:stretch>
        </p:blipFill>
        <p:spPr>
          <a:xfrm>
            <a:off x="3823335" y="1599565"/>
            <a:ext cx="2651125" cy="9596120"/>
          </a:xfrm>
          <a:prstGeom prst="flowChartProcess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veselyie-rebyata-shablon-prevyu-3.png"/>
          <p:cNvPicPr>
            <a:picLocks noChangeAspect="1"/>
          </p:cNvPicPr>
          <p:nvPr/>
        </p:nvPicPr>
        <p:blipFill>
          <a:blip r:embed="rId1" cstate="print"/>
          <a:srcRect l="1455" t="67067" r="54162"/>
          <a:stretch>
            <a:fillRect/>
          </a:stretch>
        </p:blipFill>
        <p:spPr>
          <a:xfrm>
            <a:off x="7595320" y="5994602"/>
            <a:ext cx="1548680" cy="8633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коррекции и развития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numCol="2">
            <a:normAutofit fontScale="37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правильное положение»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«Транспорт»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«Небывальщина»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«Занимательная цепочка»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«Закономерности»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«Логика»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Последовательные картинки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Разрезные картинки1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Разрезные картинки2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Логико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математические игры В.В.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Геоконт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«Чудо - цветик», «Ромашка», «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Конструктр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букв».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Игры-вкладыши «Бабочки», «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Геометрическе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фигуры», «Овощи», «Котята»</a:t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Деревянные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«Колобок», «Медведи», «Лошади», «Три медведя»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одним словом»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«Подбери узор»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«Лабиринты»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«Ребусы»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«Ассоциации»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«Цифровой поезд»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«Логические цепочки»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«Классификация»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«Учим буквы»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«Сложи из фигур»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«Сосчитай и запиши»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«Группы животных» </a:t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2"/>
          <a:srcRect l="1964" t="2730" r="-1964" b="6170"/>
          <a:stretch>
            <a:fillRect/>
          </a:stretch>
        </p:blipFill>
        <p:spPr>
          <a:xfrm rot="16200000">
            <a:off x="4895850" y="946785"/>
            <a:ext cx="3394710" cy="4195445"/>
          </a:xfrm>
          <a:prstGeom prst="flowChartConnector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 l="2913" t="4210" r="-4162" b="374"/>
          <a:stretch>
            <a:fillRect/>
          </a:stretch>
        </p:blipFill>
        <p:spPr>
          <a:xfrm rot="10800000">
            <a:off x="4495800" y="4119245"/>
            <a:ext cx="4531995" cy="2738755"/>
          </a:xfrm>
          <a:prstGeom prst="flowChartConnector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veselyie-rebyata-shablon-prevyu-3.png"/>
          <p:cNvPicPr>
            <a:picLocks noChangeAspect="1"/>
          </p:cNvPicPr>
          <p:nvPr/>
        </p:nvPicPr>
        <p:blipFill>
          <a:blip r:embed="rId1" cstate="print"/>
          <a:srcRect l="1455" t="67067" r="54162"/>
          <a:stretch>
            <a:fillRect/>
          </a:stretch>
        </p:blipFill>
        <p:spPr>
          <a:xfrm>
            <a:off x="7092280" y="5714154"/>
            <a:ext cx="2051720" cy="11438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коррекции и развития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31840" y="1700808"/>
            <a:ext cx="26642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восприятия</a:t>
            </a:r>
            <a:endParaRPr lang="ru-RU" dirty="0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2"/>
          <a:srcRect l="8675" r="5361"/>
          <a:stretch>
            <a:fillRect/>
          </a:stretch>
        </p:blipFill>
        <p:spPr>
          <a:xfrm rot="10800000">
            <a:off x="327660" y="2685415"/>
            <a:ext cx="4038600" cy="3028950"/>
          </a:xfrm>
          <a:prstGeom prst="flowChartAlternateProcess">
            <a:avLst/>
          </a:prstGeom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3"/>
          <a:srcRect l="-6873" r="7209"/>
          <a:stretch>
            <a:fillRect/>
          </a:stretch>
        </p:blipFill>
        <p:spPr>
          <a:xfrm>
            <a:off x="4801870" y="2685415"/>
            <a:ext cx="3766185" cy="3028950"/>
          </a:xfrm>
          <a:prstGeom prst="flowChartAlternateProcess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veselyie-rebyata-shablon-prevyu-3.png"/>
          <p:cNvPicPr>
            <a:picLocks noChangeAspect="1"/>
          </p:cNvPicPr>
          <p:nvPr/>
        </p:nvPicPr>
        <p:blipFill>
          <a:blip r:embed="rId1" cstate="print"/>
          <a:srcRect l="1455" t="67067" r="54162"/>
          <a:stretch>
            <a:fillRect/>
          </a:stretch>
        </p:blipFill>
        <p:spPr>
          <a:xfrm>
            <a:off x="7595320" y="5994602"/>
            <a:ext cx="1548680" cy="8633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коррекции и развития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502221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67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восприятия: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 и форма»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«Цвета и краски»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«Чей контур»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«Предметы и контуры»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«На что похоже?»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«Цветные картинки»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цветок»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«Чудесный мешочек»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геометрический «Малыш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«Контуры»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2"/>
          <a:srcRect t="6682" b="6007"/>
          <a:stretch>
            <a:fillRect/>
          </a:stretch>
        </p:blipFill>
        <p:spPr>
          <a:xfrm rot="16200000">
            <a:off x="5244465" y="845820"/>
            <a:ext cx="3394710" cy="3795871"/>
          </a:xfrm>
          <a:prstGeom prst="flowChartAlternateProcess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 l="29683" t="21485"/>
          <a:stretch>
            <a:fillRect/>
          </a:stretch>
        </p:blipFill>
        <p:spPr>
          <a:xfrm>
            <a:off x="5043805" y="4039870"/>
            <a:ext cx="3392170" cy="2913380"/>
          </a:xfrm>
          <a:prstGeom prst="flowChartAlternateProcess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veselyie-rebyata-shablon-prevyu-3.png"/>
          <p:cNvPicPr>
            <a:picLocks noChangeAspect="1"/>
          </p:cNvPicPr>
          <p:nvPr/>
        </p:nvPicPr>
        <p:blipFill>
          <a:blip r:embed="rId1" cstate="print"/>
          <a:srcRect l="1455" t="67067" r="54162"/>
          <a:stretch>
            <a:fillRect/>
          </a:stretch>
        </p:blipFill>
        <p:spPr>
          <a:xfrm>
            <a:off x="7092280" y="5714154"/>
            <a:ext cx="2051720" cy="11438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0490"/>
            <a:ext cx="8229600" cy="12954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УенЦЦентр ентр релаксации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4480" y="1844675"/>
            <a:ext cx="2509520" cy="31381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1)Мыльные пузыри;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2)Свечи;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3)Краски;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4)Ватманы;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5)Цветные карандаши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6)Кисточки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7)Светооптические лампы «лава»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8) Диски со звуками природы и классической музыкой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2"/>
          <a:srcRect l="101245" t="-2217" r="-85837" b="2217"/>
          <a:stretch>
            <a:fillRect/>
          </a:stretch>
        </p:blipFill>
        <p:spPr>
          <a:xfrm>
            <a:off x="766445" y="1541780"/>
            <a:ext cx="3394710" cy="4526280"/>
          </a:xfrm>
          <a:prstGeom prst="rect">
            <a:avLst/>
          </a:prstGeom>
        </p:spPr>
      </p:pic>
      <p:pic>
        <p:nvPicPr>
          <p:cNvPr id="10" name="Замещающее содержимое 9"/>
          <p:cNvPicPr>
            <a:picLocks noChangeAspect="1"/>
          </p:cNvPicPr>
          <p:nvPr>
            <p:ph sz="half" idx="2"/>
          </p:nvPr>
        </p:nvPicPr>
        <p:blipFill>
          <a:blip r:embed="rId2"/>
          <a:srcRect l="4604" t="3816" r="9599" b="3998"/>
          <a:stretch>
            <a:fillRect/>
          </a:stretch>
        </p:blipFill>
        <p:spPr>
          <a:xfrm>
            <a:off x="71120" y="1541780"/>
            <a:ext cx="2081530" cy="4172585"/>
          </a:xfrm>
          <a:prstGeom prst="flowChartAlternateProcess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rcRect l="15150" r="14426"/>
          <a:stretch>
            <a:fillRect/>
          </a:stretch>
        </p:blipFill>
        <p:spPr>
          <a:xfrm>
            <a:off x="2192020" y="1488440"/>
            <a:ext cx="4324350" cy="4632960"/>
          </a:xfrm>
          <a:prstGeom prst="flowChartAlternateProcess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rcRect r="45104"/>
          <a:stretch>
            <a:fillRect/>
          </a:stretch>
        </p:blipFill>
        <p:spPr>
          <a:xfrm>
            <a:off x="7042150" y="2148840"/>
            <a:ext cx="1644650" cy="2958465"/>
          </a:xfrm>
          <a:prstGeom prst="flowChartTerminator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veselyie-rebyata-shablon-prevyu-3.png"/>
          <p:cNvPicPr>
            <a:picLocks noChangeAspect="1"/>
          </p:cNvPicPr>
          <p:nvPr/>
        </p:nvPicPr>
        <p:blipFill>
          <a:blip r:embed="rId1" cstate="print"/>
          <a:srcRect l="1455" t="67067" r="54162"/>
          <a:stretch>
            <a:fillRect/>
          </a:stretch>
        </p:blipFill>
        <p:spPr>
          <a:xfrm>
            <a:off x="7092280" y="5714154"/>
            <a:ext cx="2051720" cy="11438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Центр игровой и </a:t>
            </a:r>
            <a:r>
              <a:rPr lang="ru-RU" dirty="0" err="1" smtClean="0"/>
              <a:t>сказкотерапии</a:t>
            </a:r>
            <a:endParaRPr lang="ru-RU" dirty="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2"/>
          <a:srcRect l="2937" t="-3913" r="11541" b="6289"/>
          <a:stretch>
            <a:fillRect/>
          </a:stretch>
        </p:blipFill>
        <p:spPr>
          <a:xfrm>
            <a:off x="0" y="1552575"/>
            <a:ext cx="3394710" cy="4526280"/>
          </a:xfrm>
          <a:prstGeom prst="flowChartAlternateProcess">
            <a:avLst/>
          </a:prstGeom>
        </p:spPr>
      </p:pic>
      <p:pic>
        <p:nvPicPr>
          <p:cNvPr id="11" name="Замещающее содержимое 10"/>
          <p:cNvPicPr>
            <a:picLocks noChangeAspect="1"/>
          </p:cNvPicPr>
          <p:nvPr>
            <p:ph sz="half" idx="2"/>
          </p:nvPr>
        </p:nvPicPr>
        <p:blipFill>
          <a:blip r:embed="rId3"/>
          <a:srcRect r="6416"/>
          <a:stretch>
            <a:fillRect/>
          </a:stretch>
        </p:blipFill>
        <p:spPr>
          <a:xfrm>
            <a:off x="3399790" y="1552575"/>
            <a:ext cx="3176905" cy="4526280"/>
          </a:xfrm>
          <a:prstGeom prst="flowChartAlternateProcess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rcRect l="6561" t="22981" r="7893" b="-470"/>
          <a:stretch>
            <a:fillRect/>
          </a:stretch>
        </p:blipFill>
        <p:spPr>
          <a:xfrm>
            <a:off x="6576695" y="1678940"/>
            <a:ext cx="2448560" cy="4399915"/>
          </a:xfrm>
          <a:prstGeom prst="flowChartAlternateProcess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veselyie-rebyata-shablon-prevyu-3.png"/>
          <p:cNvPicPr>
            <a:picLocks noChangeAspect="1"/>
          </p:cNvPicPr>
          <p:nvPr/>
        </p:nvPicPr>
        <p:blipFill>
          <a:blip r:embed="rId1" cstate="print"/>
          <a:srcRect l="1455" t="67067" r="54162"/>
          <a:stretch>
            <a:fillRect/>
          </a:stretch>
        </p:blipFill>
        <p:spPr>
          <a:xfrm>
            <a:off x="7092280" y="5714154"/>
            <a:ext cx="2051720" cy="11438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игровой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19256" cy="442108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Дом, куклы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мелких игрушек «Животные»;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Набор мелких игрушек «Транспорт»;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Набор мелких игрушек «Овощи. Фрукты»;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Пальчиковый театр «Теремок», «Веселые фрукты»;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Настольные театры «Колобок», «Репка»;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Маски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404664"/>
            <a:ext cx="8424936" cy="22453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педагога-психолога располагается на втором этаже детского сада. Площадь кабинета 13,4м2. Цвет стен, пола, мебели, штор</a:t>
            </a:r>
            <a:br>
              <a:rPr lang="ru-RU" sz="20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подобран по принципу использования спокойных и нейтральных тонов, не вызывающих дополнительного возбуждения и раздражения. </a:t>
            </a:r>
            <a:endParaRPr lang="ru-RU" sz="2000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 в кабинете установлена в контексте общей композиции. Освещение вкабинете соответствует нормам </a:t>
            </a:r>
            <a:r>
              <a:rPr lang="ru-RU" sz="2000" dirty="0" err="1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СаНПиН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мещающее содержимое 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648200" y="3778250"/>
            <a:ext cx="4038600" cy="168910"/>
          </a:xfrm>
          <a:prstGeom prst="rect">
            <a:avLst/>
          </a:prstGeom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215" y="2910205"/>
            <a:ext cx="3642360" cy="3749040"/>
          </a:xfrm>
          <a:prstGeom prst="round2Diag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838450"/>
            <a:ext cx="4218940" cy="3748405"/>
          </a:xfrm>
          <a:prstGeom prst="round2Diag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Диагностический инструментарий: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Белопольская Н.Л.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Когитоша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комплект диагностических методик для детей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возраста.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Павлова Н.Н., Руденко Л.Г. Экспресс-диагностика в детском саду.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Вархотова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Е.К. Экспресс-диагностика готовности к школе.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Рисуем семью. Л.К. Лосева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диагностических методик. Память.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диагностических методик. Восприятие.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диагностических методик. Мышление.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диагностических методик. Воображение.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диагностических методик. Эмоциональное и социально-личностное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развитие.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диагностические методики и тесты..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Веракса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А.Н. Индивидуальная психологическая диагностика ребенка 5-7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лет: пособие для психологов и педагогов. – М.: Мозаика-синтез, 2012. –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128с.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Князева Т.Н. Психологическая готовность ребенка к обучению в основной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школе: структура, диагностика, формирование. – СПб.: Речь, 2007г – 119с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Ромицына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Е.Е. Методика «Многомерная оценка детской тревожности».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Учебно-методическое пособие. – СПб.: Речь, 2006. – 112с.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Чередникова Т.В. Проверьте развитие ребенка: 105 психологических тестов.</a:t>
            </a:r>
            <a:b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СПб.: Речь, 2007. – 304</a:t>
            </a: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Стимульный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 в соответствии с возрастной дифференциацией</a:t>
            </a: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Протоколы к диагностическим методикам</a:t>
            </a: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образовательные маршруты детей</a:t>
            </a: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Карты индивидуального психического развития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60648"/>
            <a:ext cx="7661201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Центр психодиагностики</a:t>
            </a:r>
            <a:endParaRPr lang="ru-RU" sz="5400" b="1" cap="none" spc="0" dirty="0">
              <a:ln w="1905">
                <a:solidFill>
                  <a:srgbClr val="FF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veselyie-rebyata-shablon-prevyu-3.png"/>
          <p:cNvPicPr>
            <a:picLocks noChangeAspect="1"/>
          </p:cNvPicPr>
          <p:nvPr/>
        </p:nvPicPr>
        <p:blipFill>
          <a:blip r:embed="rId1" cstate="print"/>
          <a:srcRect l="1455" t="67067" r="54162"/>
          <a:stretch>
            <a:fillRect/>
          </a:stretch>
        </p:blipFill>
        <p:spPr>
          <a:xfrm>
            <a:off x="7092280" y="5714154"/>
            <a:ext cx="2051720" cy="1143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veselyie-rebyata-shablon-prevyu-1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436" y="0"/>
            <a:ext cx="912785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Рабочий сектор педагога-психолога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84020"/>
            <a:ext cx="4038600" cy="4525963"/>
          </a:xfrm>
        </p:spPr>
        <p:txBody>
          <a:bodyPr/>
          <a:lstStyle/>
          <a:p>
            <a:r>
              <a:rPr lang="ru-RU" sz="2000" dirty="0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методического обеспечения</a:t>
            </a:r>
            <a:endParaRPr lang="ru-RU" sz="2000" dirty="0" smtClean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организационно-планирующей</a:t>
            </a:r>
            <a:br>
              <a:rPr lang="ru-RU" sz="2000" dirty="0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000" dirty="0" smtClean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Консультативный центр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0205" y="3778885"/>
            <a:ext cx="3247390" cy="2431415"/>
          </a:xfrm>
          <a:prstGeom prst="cloud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 l="5820" t="2330" r="-974" b="-13473"/>
          <a:stretch>
            <a:fillRect/>
          </a:stretch>
        </p:blipFill>
        <p:spPr>
          <a:xfrm>
            <a:off x="4246245" y="969010"/>
            <a:ext cx="4653280" cy="5521325"/>
          </a:xfrm>
          <a:prstGeom prst="cloudCallou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b9abbd0edf8bdcdc6e4cf65128675277.jpg"/>
          <p:cNvPicPr>
            <a:picLocks noChangeAspect="1"/>
          </p:cNvPicPr>
          <p:nvPr/>
        </p:nvPicPr>
        <p:blipFill>
          <a:blip r:embed="rId1" cstate="print"/>
          <a:srcRect b="2813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556792"/>
            <a:ext cx="712879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методического обеспечения: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с методическими материалами и документацией: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Каталог методической литературы: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Алексеева Е.Е. Что делать, если ребенок… Психологическая помощь семье с детьми от 1 до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лет. – СПб.: Речь, 2008. – 224с.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Белинская Е.В. Сказочные тренинги для дошкольников и младших школьников. – СПб.: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Речь, 2006. – 125с.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Веракса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А.Н. Индивидуальная психологическая диагностика ребенка 5-7 лет: пособие для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психологов и педагогов. – М.: Мозаика-синтез, 2012. – 128с.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Веракса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А.Н.,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Гуторова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М.Ф. Практический психолог в детском саду: Пособие для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психологов и педагогов. – 2-е изд.,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Мозаика-синтез, 2012. – 144 с.</a:t>
            </a:r>
            <a:br>
              <a:rPr lang="ru-RU" dirty="0" smtClean="0"/>
            </a:b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veselyie-rebyata-shablon-prevyu-1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" y="-1"/>
            <a:ext cx="9144000" cy="6870127"/>
          </a:xfrm>
        </p:spPr>
      </p:pic>
      <p:sp>
        <p:nvSpPr>
          <p:cNvPr id="8" name="Прямоугольник 7"/>
          <p:cNvSpPr/>
          <p:nvPr/>
        </p:nvSpPr>
        <p:spPr>
          <a:xfrm>
            <a:off x="0" y="197346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Давай поиграем!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Тренинговое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мира социальных взаимоотношений детей 3-4 лет: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Пособие-конспект для практических работников ДОУ / Авт.-сост. И.А.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Пазухина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СПб.: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«Детство-пресс», 2005. – 272с., ил.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Давай поиграем!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Тренинговое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и коррекция эмоционального мира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4-6 лет: Пособие-конспект для практических работников ДОУ / Авт.-сост.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И.А.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Пазухина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СПб.: «Детство-пресс», 2005. – 96с., ил.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Дубина Л.А. Коммуникативная компетентность дошкольников: Сборник игр и упражнений.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М.: Книголюб, 2006. – 64с.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Истратова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О.Н. Практикум по детской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психокоррекции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игры, упражнения, техники. –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/Д: Феникс,2008. – 349с.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3573016"/>
            <a:ext cx="10729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Катаева Л.И. Работа психолога с застенчивыми детьми. – М.: Книголюб, 2004. – 56с.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Киселева М.В.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Арт-терапия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работе с детьми: Руководство для детских психологов,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педагогов, врачей и специалистов, работающих с детьми. – СПб.: Речь, 2008. – 160с.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Князева Т.Н. Психологическая готовность ребенка к обучению в основной школе: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структура, диагностика, формирование. – СПб.: Речь, 2007г – 119с.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veselyie-rebyata-shablon-prevyu-3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l="962" t="4084" r="1870" b="1983"/>
          <a:stretch>
            <a:fillRect/>
          </a:stretch>
        </p:blipFill>
        <p:spPr>
          <a:xfrm>
            <a:off x="0" y="1889448"/>
            <a:ext cx="6840760" cy="4968552"/>
          </a:xfrm>
        </p:spPr>
      </p:pic>
      <p:sp>
        <p:nvSpPr>
          <p:cNvPr id="10" name="Прямоугольник 9"/>
          <p:cNvSpPr/>
          <p:nvPr/>
        </p:nvSpPr>
        <p:spPr>
          <a:xfrm>
            <a:off x="251520" y="260648"/>
            <a:ext cx="921702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Ковалева И.В. Профилактика агрессивного поведения у детей раннего возраста.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Коррекционная программа / И.В. Ковалева. – 2-е изд. – М.: Айрис-пресс, 2008. – 48с.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Коррекция агрессивного поведения детей от 5 до 14 лет: Метод. Пособие для студ. По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курсу «Психолого-педагогическая коррекция»/ Сост. О.П. рожков. – М.: «МОДЭК», 2007. –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56с.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Костина Л.М. Интегративная игровая психологическая коррекция: Монография. – СПб.: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Речь, 2006. – 136с.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Куражева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Н.Ю., Козлова И.А. Приключения будущих первоклассников: психологические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детьми 6-7 лет. – СПб.: Речь, 2007. – 240с.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 Лютова Е.К. , Монина Г.Б. Тренинг эффективного взаимодействия с детьми. – СПб.: Речь;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М.: Сфера, 2011. – 190с., ил.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Мамайчук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И.И. Психологическая помощь детям с проблемами в развитии. – СПб.: Речь,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2008. – 224с.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 Монина Г.Б., Лютова –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Робертс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Е.К. Коммуникативный тренинг (педагоги, психологи,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родители). – СПб.: Издательство «Речь», 2007. – 224с.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Мустакас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К. Большие проблемы маленьких детей/ Пер. с англ.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Г.Пимочкиной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Апрель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Пресс, Изд-во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2003г. – 384с.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 Павлов И.В. Хочу учиться! Родителям о психологической подготовке ребенка к школе. –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СПб.: Речь, 2008. – 160с.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 Петрушин С. Некоторые секреты открытого общения. – М.: Чистые пруды, 2007. – 32с.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Ромицына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Е.Е. Методика «Многомерная оценка детской тревожности».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Учебнометодическое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пособие. – СПб.: Речь, 2006. – 112с.</a:t>
            </a:r>
            <a:br>
              <a:rPr lang="ru-RU" sz="1600" dirty="0" smtClean="0"/>
            </a:b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eselyie-rebyata-shablon-prevyu-3.pn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l="2980" t="3182" r="1391" b="1708"/>
          <a:stretch>
            <a:fillRect/>
          </a:stretch>
        </p:blipFill>
        <p:spPr>
          <a:xfrm>
            <a:off x="0" y="1961456"/>
            <a:ext cx="6552728" cy="4896544"/>
          </a:xfrm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8964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Сакович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Н.А. Игры в тигры: Сборник игр для работы с агрессивными детьми и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подростками. – СПб.: Речь, 2007. – 208с.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Семенака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С.И. Уроки добра: Коррекционно-развивающая программа для детей 5-7 лет. – М.:АРКТИ, 2005. – 80с.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 Степанов С.С. Между нами, психологами. – М.: Генезис, 2003. – 176с.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 Уханова А.В. Завтра в школу! Развитие эмоций и навыков общения у ребенка. – СПб.: Речь; М.: Сфера, 2001. – 128с.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 Холмогорова В. Как сформировать гуманные отношения в группе детского сада: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методика «Школа добрых волшебников» . – М.: Чистые пруды, 2007.-32с.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 Царева Ю.В. Коррекция поведенческих нарушений у детей: Сборник упражнений и игр. – М.: Книголюб, 2008. – 48с.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 Чередникова Т.В. Проверьте развитие ребенка: 105 психологических тестов. – СПб.: Речь, 2007. – 304с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 Чибисова М.Ю.,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Пилипко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 Психолог на родительском собрании. – 2-е изд. – М.: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Генезис, 2009г. – 135с.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 Шишова Т.Л. Как преодолеть детскую застенчивость. Застенчивый невидимка. – СПб.: Речь,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2007. – 120с</a:t>
            </a:r>
            <a:r>
              <a:rPr lang="ru-RU" dirty="0" smtClean="0"/>
              <a:t>.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veselyie-rebyata-shablon-prevyu-1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071" y="0"/>
            <a:ext cx="9127858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Журналы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Документация: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Архивные документы за 2016-2019уч.г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документация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Консультативный материал для педагогов и родителей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Диагностический инструментарий для родителей и педагогов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veselyie-rebyata-shablon-prevyu-1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071" y="0"/>
            <a:ext cx="912785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организационно-планирующей деятельности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Стол, стул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Ламинатор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Канцелярские принадлежности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28770" y="1675130"/>
            <a:ext cx="4038600" cy="3028950"/>
          </a:xfrm>
          <a:prstGeom prst="flowChartAlternateProcess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ru-RU" altLang="en-US" sz="222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СЕНСОРНАЯ КОМНАТА – это среда, состоящая из</a:t>
            </a:r>
            <a:br>
              <a:rPr lang="ru-RU" altLang="en-US" sz="222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</a:br>
            <a:r>
              <a:rPr lang="ru-RU" altLang="en-US" sz="222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множества различного рода стимуляторов, которые</a:t>
            </a:r>
            <a:br>
              <a:rPr lang="ru-RU" altLang="en-US" sz="222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</a:br>
            <a:r>
              <a:rPr lang="ru-RU" altLang="en-US" sz="222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воздействуют на органы зрения, слуха, обоняния и</a:t>
            </a:r>
            <a:br>
              <a:rPr lang="ru-RU" altLang="en-US" sz="222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</a:br>
            <a:r>
              <a:rPr lang="ru-RU" altLang="en-US" sz="222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вестибулярные рецепторы. Это комфортная обстановка,</a:t>
            </a:r>
            <a:br>
              <a:rPr lang="ru-RU" altLang="en-US" sz="222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</a:br>
            <a:r>
              <a:rPr lang="ru-RU" altLang="en-US" sz="222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сохраняющая и укрепляющая здоровье детей.</a:t>
            </a:r>
            <a:endParaRPr lang="ru-RU" altLang="en-US" sz="222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47015" y="1907540"/>
            <a:ext cx="3394710" cy="4526280"/>
          </a:xfrm>
          <a:prstGeom prst="flowChartAlternateProcess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4450715" y="1907540"/>
            <a:ext cx="4385310" cy="4526280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br>
              <a:rPr lang="ru-RU" altLang="en-US" sz="222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</a:br>
            <a:r>
              <a:rPr lang="ru-RU" altLang="en-US" sz="222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СЕНСОРНАЯ КОМНАТА </a:t>
            </a:r>
            <a:br>
              <a:rPr lang="ru-RU" altLang="en-US" sz="222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</a:br>
            <a:r>
              <a:rPr lang="ru-RU" altLang="en-US" sz="222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создает ощущение</a:t>
            </a:r>
            <a:br>
              <a:rPr lang="ru-RU" altLang="en-US" sz="222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</a:br>
            <a:r>
              <a:rPr lang="ru-RU" altLang="en-US" sz="222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безопасности и защищенности, положительный</a:t>
            </a:r>
            <a:br>
              <a:rPr lang="ru-RU" altLang="en-US" sz="222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</a:br>
            <a:r>
              <a:rPr lang="ru-RU" altLang="en-US" sz="222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эмоциональный фон, снижает беспокойство и</a:t>
            </a:r>
            <a:br>
              <a:rPr lang="ru-RU" altLang="en-US" sz="222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</a:br>
            <a:r>
              <a:rPr lang="ru-RU" altLang="en-US" sz="222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агрессивность, снимает нервное возбуждение и</a:t>
            </a:r>
            <a:br>
              <a:rPr lang="ru-RU" altLang="en-US" sz="222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</a:br>
            <a:r>
              <a:rPr lang="ru-RU" altLang="en-US" sz="222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тревожность, активизирует мозговую деятельность.</a:t>
            </a:r>
            <a:endParaRPr lang="ru-RU" altLang="en-US" sz="222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 rot="5400000">
            <a:off x="778510" y="1600200"/>
            <a:ext cx="3394710" cy="4526280"/>
          </a:xfrm>
          <a:prstGeom prst="flowChartAlternateProcess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80685" y="2165985"/>
            <a:ext cx="3394710" cy="4526280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veselyie-rebyata-shablon-prevyu-1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142" y="0"/>
            <a:ext cx="9127858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185" y="404495"/>
            <a:ext cx="8808085" cy="4526280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задач работы детского психолога помещение территориально включает 2</a:t>
            </a:r>
            <a:br>
              <a:rPr lang="ru-RU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сектора, каждый из которых имеет специфическое назначение и соответствующее</a:t>
            </a:r>
            <a:br>
              <a:rPr lang="ru-RU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539552" y="3501008"/>
            <a:ext cx="2592288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652120" y="3573016"/>
            <a:ext cx="2664296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3861048"/>
            <a:ext cx="244425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Рабочий сектор</a:t>
            </a:r>
            <a:endParaRPr lang="ru-RU" sz="20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0112" y="3645024"/>
            <a:ext cx="28402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Сектор активного</a:t>
            </a:r>
            <a:endParaRPr lang="ru-RU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взаимодействия с детьми</a:t>
            </a:r>
            <a:endParaRPr lang="ru-RU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91880" y="2996952"/>
            <a:ext cx="172819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35896" y="2996952"/>
            <a:ext cx="15029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solidFill>
                  <a:schemeClr val="bg2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сектора</a:t>
            </a:r>
            <a:endParaRPr lang="ru-RU" sz="2400" b="1" cap="none" spc="50" dirty="0" smtClean="0">
              <a:ln w="11430"/>
              <a:solidFill>
                <a:schemeClr val="bg2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987824" y="3429000"/>
            <a:ext cx="36004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292080" y="3429000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p>
            <a:pPr algn="l"/>
            <a:r>
              <a:rPr lang="ru-RU" altLang="en-US" sz="2400">
                <a:solidFill>
                  <a:srgbClr val="C00000"/>
                </a:solidFill>
              </a:rPr>
              <a:t>ОСНОВНЫМИ ЦЕЛЯМИ ЗАНЯТИЙ В СЕНСОРНОЙ КОМНАТЕ:</a:t>
            </a:r>
            <a:endParaRPr lang="ru-RU" altLang="en-US" sz="2400">
              <a:solidFill>
                <a:srgbClr val="C00000"/>
              </a:solidFill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74625" y="1382395"/>
            <a:ext cx="4734560" cy="4799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>
                <a:solidFill>
                  <a:schemeClr val="accent5">
                    <a:lumMod val="75000"/>
                  </a:schemeClr>
                </a:solidFill>
              </a:rPr>
              <a:t>СТИМУЛИРОВАНИЕ СЕНСОРНОГО РАЗВИТИЯ ДЕТЕЙ.</a:t>
            </a:r>
            <a:endParaRPr lang="ru-RU" altLang="en-US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altLang="en-US">
                <a:solidFill>
                  <a:srgbClr val="00B050"/>
                </a:solidFill>
              </a:rPr>
              <a:t>Компенсация сенсорных впечатлений, сохранение и поддержка индивидуальности ребенка через гармонизацию его внутреннего мира.</a:t>
            </a:r>
            <a:endParaRPr lang="ru-RU" altLang="en-US">
              <a:solidFill>
                <a:srgbClr val="00B050"/>
              </a:solidFill>
            </a:endParaRPr>
          </a:p>
          <a:p>
            <a:endParaRPr lang="ru-RU" altLang="en-US">
              <a:solidFill>
                <a:srgbClr val="00B050"/>
              </a:solidFill>
            </a:endParaRPr>
          </a:p>
          <a:p>
            <a:r>
              <a:rPr lang="ru-RU" altLang="en-US">
                <a:solidFill>
                  <a:schemeClr val="accent3">
                    <a:lumMod val="75000"/>
                  </a:schemeClr>
                </a:solidFill>
              </a:rPr>
              <a:t>РАЗВИТИЕ И ГАРМОНИЗАЦИЯ ЭМОЦИОНАЛЬНО- ВОЛЕВОЙ СФЕРЫ ДЕТЕЙ: </a:t>
            </a:r>
            <a:endParaRPr lang="ru-RU" altLang="en-US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altLang="en-US">
                <a:solidFill>
                  <a:srgbClr val="00B050"/>
                </a:solidFill>
              </a:rPr>
              <a:t>Снятие психоэмоционального напряжения; саморегуляция и самоконтроль; умение управлять своим телом, дыханием; умение передавать свои ощущения в речи; умение расслабляться, освобождаться от напряжения; формирование представлений о положительных и отрицательных эмоциях; уверенность в себе.</a:t>
            </a:r>
            <a:endParaRPr lang="ru-RU" altLang="en-US">
              <a:solidFill>
                <a:srgbClr val="00B050"/>
              </a:solidFill>
            </a:endParaRPr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121275" y="1519555"/>
            <a:ext cx="3394710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p>
            <a:r>
              <a:rPr lang="ru-RU" altLang="en-US" sz="3555">
                <a:sym typeface="+mn-ea"/>
              </a:rPr>
              <a:t>РАЗВИТИЕ КОММУНИКАТИВНОЙ СФЕРЫ ДЕТЕЙ:</a:t>
            </a:r>
            <a:endParaRPr lang="ru-RU" altLang="en-US" sz="3555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5081270"/>
          </a:xfrm>
        </p:spPr>
        <p:txBody>
          <a:bodyPr>
            <a:noAutofit/>
          </a:bodyPr>
          <a:p>
            <a:r>
              <a:rPr lang="ru-RU" altLang="en-US" sz="1600">
                <a:solidFill>
                  <a:srgbClr val="0070C0"/>
                </a:solidFill>
              </a:rPr>
              <a:t>Эмпатические чувства, желание оказывать друг другу эмоциональную и физическую поддержку;</a:t>
            </a:r>
            <a:endParaRPr lang="ru-RU" altLang="en-US" sz="1600">
              <a:solidFill>
                <a:srgbClr val="0070C0"/>
              </a:solidFill>
            </a:endParaRPr>
          </a:p>
          <a:p>
            <a:r>
              <a:rPr lang="ru-RU" altLang="en-US" sz="1600">
                <a:solidFill>
                  <a:srgbClr val="0070C0"/>
                </a:solidFill>
              </a:rPr>
              <a:t>формирование мотивации к общению и развитие коммуникативных навыков; преодоление негативных эмоций по отношению к сверстникам (агрессивность).</a:t>
            </a:r>
            <a:endParaRPr lang="ru-RU" altLang="en-US" sz="1600">
              <a:solidFill>
                <a:srgbClr val="0070C0"/>
              </a:solidFill>
            </a:endParaRPr>
          </a:p>
          <a:p>
            <a:r>
              <a:rPr lang="ru-RU" altLang="en-US" sz="1600">
                <a:solidFill>
                  <a:srgbClr val="0070C0"/>
                </a:solidFill>
              </a:rPr>
              <a:t>РАЗВИТИЕ ПСИХИЧЕСКИХ ПРОЦЕССОВ И МОТОРИКИ ДЕТЕЙ: произвольность внимания, его устойчивостьи переключаемость; память, мышление, воображение, восприятие (зрительное, тактильное,слуховое), умственные способности; развитие координации, в том числе зрительно-моторной.</a:t>
            </a:r>
            <a:endParaRPr lang="ru-RU" altLang="en-US" sz="1600">
              <a:solidFill>
                <a:srgbClr val="0070C0"/>
              </a:solidFill>
            </a:endParaRPr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194300" y="2060575"/>
            <a:ext cx="3394710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p>
            <a:r>
              <a:rPr lang="ru-RU" altLang="en-US" sz="311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РАБОТА В СЕНСОРНОЙ КОМНАТЕ</a:t>
            </a:r>
            <a:br>
              <a:rPr lang="ru-RU" altLang="en-US" sz="311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altLang="en-US" sz="311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ОРГАНИЗУЕТСЯ В СЛЕДУЮЩИХ ФОРМАХ</a:t>
            </a:r>
            <a:endParaRPr lang="ru-RU" altLang="en-US" sz="311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p>
            <a:pPr algn="l"/>
            <a:r>
              <a:rPr lang="ru-RU" altLang="en-US" sz="1600">
                <a:solidFill>
                  <a:schemeClr val="accent4">
                    <a:lumMod val="50000"/>
                  </a:schemeClr>
                </a:solidFill>
              </a:rPr>
              <a:t>РЕЛАКСАЦИЯ ДЛЯ ДЕТЕЙ, которая уменьшает тревожное состояние, снижает агрессию, обучает  саморегуляции;</a:t>
            </a:r>
            <a:endParaRPr lang="ru-RU" altLang="en-US" sz="160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ru-RU" altLang="en-US" sz="1600">
                <a:solidFill>
                  <a:schemeClr val="accent4">
                    <a:lumMod val="50000"/>
                  </a:schemeClr>
                </a:solidFill>
              </a:rPr>
              <a:t>ИСПОЛЬЗОВАНИЕ СТИМУЛИРУЮЩИХ УПРАЖНЕНИЙ, направленных на активацию и развитие у детей дошкольного возраста сенсорных функций: зрительного и слухового восприятия, осязания и пространственного восприятия;</a:t>
            </a:r>
            <a:endParaRPr lang="ru-RU" altLang="en-US" sz="160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ru-RU" altLang="en-US" sz="1600">
                <a:solidFill>
                  <a:schemeClr val="accent4">
                    <a:lumMod val="50000"/>
                  </a:schemeClr>
                </a:solidFill>
              </a:rPr>
              <a:t>НЕПОСРЕДСТВЕННО ОБЩЕНИЕ, которое имеет огромное значение для общего психологического развития человека, развития его самооценки и становления как личности.</a:t>
            </a:r>
            <a:endParaRPr lang="ru-RU" altLang="en-US" sz="160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528310" y="1205865"/>
            <a:ext cx="3394710" cy="3299460"/>
          </a:xfrm>
          <a:prstGeom prst="flowChartConnector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590" y="4193540"/>
            <a:ext cx="3966210" cy="2759075"/>
          </a:xfrm>
          <a:prstGeom prst="flowChartConnector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l"/>
            <a:r>
              <a:rPr lang="ru-RU" altLang="en-US" sz="222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ЗАНЯТИЯ В СЕНСОРНОЙ КОМНАТЕ проводятся в  индивидуальной и групповой формах.</a:t>
            </a:r>
            <a:br>
              <a:rPr lang="ru-RU" altLang="en-US" sz="222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ru-RU" altLang="en-US" sz="222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Продолжительность занятия составляет 20-30 минут.</a:t>
            </a:r>
            <a:br>
              <a:rPr lang="ru-RU" altLang="en-US" sz="222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ru-RU" altLang="en-US" sz="222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Кратность посещения-4-8 раз за курс реабилитации.</a:t>
            </a:r>
            <a:endParaRPr lang="ru-RU" altLang="en-US" sz="222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78510" y="1600200"/>
            <a:ext cx="3394710" cy="4526280"/>
          </a:xfrm>
          <a:prstGeom prst="flowChartAlternateProcess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69510" y="1600200"/>
            <a:ext cx="3394710" cy="4526280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6385"/>
            <a:ext cx="824103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p>
            <a:pPr algn="l"/>
            <a:br>
              <a:rPr lang="ru-RU" altLang="en-US" sz="1780"/>
            </a:br>
            <a:br>
              <a:rPr lang="ru-RU" altLang="en-US" sz="1780"/>
            </a:br>
            <a:br>
              <a:rPr lang="ru-RU" altLang="en-US" sz="1780"/>
            </a:br>
            <a:br>
              <a:rPr lang="ru-RU" altLang="en-US" sz="1780"/>
            </a:br>
            <a:br>
              <a:rPr lang="ru-RU" altLang="en-US" sz="1780"/>
            </a:br>
            <a:br>
              <a:rPr lang="ru-RU" altLang="en-US" sz="1780"/>
            </a:br>
            <a:br>
              <a:rPr lang="ru-RU" altLang="en-US" sz="1780"/>
            </a:br>
            <a:br>
              <a:rPr lang="ru-RU" altLang="en-US" sz="1780"/>
            </a:br>
            <a:br>
              <a:rPr lang="ru-RU" altLang="en-US" sz="1780"/>
            </a:br>
            <a:br>
              <a:rPr lang="ru-RU" altLang="en-US" sz="1780"/>
            </a:br>
            <a:br>
              <a:rPr lang="ru-RU" altLang="en-US" sz="1780"/>
            </a:br>
            <a:br>
              <a:rPr lang="ru-RU" altLang="en-US" sz="1780"/>
            </a:br>
            <a:br>
              <a:rPr lang="ru-RU" altLang="en-US" sz="355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ru-RU" altLang="en-US" sz="355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     </a:t>
            </a:r>
            <a:r>
              <a:rPr lang="ru-RU" altLang="en-US" sz="3555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       </a:t>
            </a:r>
            <a:r>
              <a:rPr lang="ru-RU" altLang="en-US" sz="3555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  <a:sym typeface="+mn-ea"/>
              </a:rPr>
              <a:t>СТРУКТУРА ЗАНЯТИЯ:</a:t>
            </a:r>
            <a:br>
              <a:rPr lang="ru-RU" altLang="en-US" sz="355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</a:br>
            <a:br>
              <a:rPr lang="ru-RU" altLang="en-US" sz="355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</a:br>
            <a:r>
              <a:rPr lang="ru-RU" altLang="en-US" sz="2000">
                <a:solidFill>
                  <a:srgbClr val="00B050"/>
                </a:solidFill>
              </a:rPr>
              <a:t>Ритуал начала занятия;</a:t>
            </a:r>
            <a:br>
              <a:rPr lang="ru-RU" altLang="en-US" sz="2000">
                <a:solidFill>
                  <a:srgbClr val="002060"/>
                </a:solidFill>
              </a:rPr>
            </a:br>
            <a:br>
              <a:rPr lang="ru-RU" altLang="en-US" sz="2000">
                <a:solidFill>
                  <a:srgbClr val="002060"/>
                </a:solidFill>
              </a:rPr>
            </a:br>
            <a:r>
              <a:rPr lang="ru-RU" altLang="en-US" sz="2000">
                <a:solidFill>
                  <a:srgbClr val="002060"/>
                </a:solidFill>
              </a:rPr>
              <a:t>*упражнения на развитие двигательных навыков;</a:t>
            </a:r>
            <a:br>
              <a:rPr lang="ru-RU" altLang="en-US" sz="2000">
                <a:solidFill>
                  <a:srgbClr val="002060"/>
                </a:solidFill>
              </a:rPr>
            </a:br>
            <a:r>
              <a:rPr lang="ru-RU" altLang="en-US" sz="2000">
                <a:solidFill>
                  <a:srgbClr val="002060"/>
                </a:solidFill>
              </a:rPr>
              <a:t>*релаксационное упражнение, позволяющее детям</a:t>
            </a:r>
            <a:br>
              <a:rPr lang="ru-RU" altLang="en-US" sz="2000">
                <a:solidFill>
                  <a:srgbClr val="002060"/>
                </a:solidFill>
              </a:rPr>
            </a:br>
            <a:r>
              <a:rPr lang="ru-RU" altLang="en-US" sz="2000">
                <a:solidFill>
                  <a:srgbClr val="002060"/>
                </a:solidFill>
              </a:rPr>
              <a:t>*расслабиться, снять мышечное и психоэмоциональное</a:t>
            </a:r>
            <a:br>
              <a:rPr lang="ru-RU" altLang="en-US" sz="2000">
                <a:solidFill>
                  <a:srgbClr val="002060"/>
                </a:solidFill>
              </a:rPr>
            </a:br>
            <a:r>
              <a:rPr lang="ru-RU" altLang="en-US" sz="2000">
                <a:solidFill>
                  <a:srgbClr val="002060"/>
                </a:solidFill>
              </a:rPr>
              <a:t>  напряжение;</a:t>
            </a:r>
            <a:br>
              <a:rPr lang="ru-RU" altLang="en-US" sz="2000">
                <a:solidFill>
                  <a:srgbClr val="002060"/>
                </a:solidFill>
              </a:rPr>
            </a:br>
            <a:r>
              <a:rPr lang="ru-RU" altLang="en-US" sz="2000">
                <a:solidFill>
                  <a:srgbClr val="002060"/>
                </a:solidFill>
              </a:rPr>
              <a:t>*этап активного взаимодействия с интерактивной </a:t>
            </a:r>
            <a:br>
              <a:rPr lang="ru-RU" altLang="en-US" sz="2000">
                <a:solidFill>
                  <a:srgbClr val="002060"/>
                </a:solidFill>
              </a:rPr>
            </a:br>
            <a:r>
              <a:rPr lang="ru-RU" altLang="en-US" sz="2000">
                <a:solidFill>
                  <a:srgbClr val="002060"/>
                </a:solidFill>
              </a:rPr>
              <a:t>  средой;</a:t>
            </a:r>
            <a:br>
              <a:rPr lang="ru-RU" altLang="en-US" sz="2000">
                <a:solidFill>
                  <a:srgbClr val="002060"/>
                </a:solidFill>
              </a:rPr>
            </a:br>
            <a:r>
              <a:rPr lang="ru-RU" altLang="en-US" sz="2000">
                <a:solidFill>
                  <a:srgbClr val="002060"/>
                </a:solidFill>
              </a:rPr>
              <a:t>*ритуал окончания занятия.</a:t>
            </a:r>
            <a:endParaRPr lang="ru-RU" altLang="en-US" sz="2000">
              <a:solidFill>
                <a:srgbClr val="002060"/>
              </a:solidFill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" y="4505325"/>
            <a:ext cx="5497195" cy="2087880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rcRect l="-3622" t="-45" r="3622" b="45"/>
          <a:stretch>
            <a:fillRect/>
          </a:stretch>
        </p:blipFill>
        <p:spPr>
          <a:xfrm>
            <a:off x="6408420" y="1725295"/>
            <a:ext cx="2605405" cy="4279265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l"/>
            <a:br>
              <a:rPr lang="ru-RU" altLang="en-US" sz="3110"/>
            </a:br>
            <a:br>
              <a:rPr lang="ru-RU" altLang="en-US" sz="3110"/>
            </a:br>
            <a:br>
              <a:rPr lang="ru-RU" altLang="en-US" sz="3110"/>
            </a:br>
            <a:br>
              <a:rPr lang="ru-RU" altLang="en-US" sz="3110"/>
            </a:br>
            <a:br>
              <a:rPr lang="ru-RU" altLang="en-US" sz="3110"/>
            </a:br>
            <a:r>
              <a:rPr lang="ru-RU" altLang="en-US" sz="3110"/>
              <a:t>ОСНОВНЫМИ ПОКАЗАНИЯМИ к включению занятий в интерактивной среде сенсорной комнаты в реабилитационный курс могут являться различные психоневрологичекие проблемы: неврозы и неврозоподобные состояния; задержки психомоторного и речевого развития; аутизм; адаптационные расстройства.</a:t>
            </a:r>
            <a:endParaRPr lang="ru-RU" altLang="en-US" sz="311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75335" y="3618230"/>
            <a:ext cx="3394710" cy="3098165"/>
          </a:xfrm>
          <a:prstGeom prst="round1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02860" y="3363595"/>
            <a:ext cx="3394710" cy="3275330"/>
          </a:xfrm>
          <a:prstGeom prst="round1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/>
            <a:br>
              <a:rPr lang="ru-RU" altLang="en-US" sz="1600"/>
            </a:br>
            <a:br>
              <a:rPr lang="ru-RU" altLang="en-US" sz="1600"/>
            </a:br>
            <a:br>
              <a:rPr lang="ru-RU" altLang="en-US" sz="1600"/>
            </a:br>
            <a:br>
              <a:rPr lang="ru-RU" altLang="en-US" sz="1600"/>
            </a:br>
            <a:b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00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противопоказаниями к посещению СЕНСОРНОЙ КОМНАТЫ являются глубокая умственная отсталость, инфекционные заболевания. Частичными противопоказаниями является наличие у детей судорожной готовности эписиндрома. При работе с возбудимыми детьми время пребывания сокращается, минимизируется нагрузка на анализаторы. При работе с тревожными детьми исключаются резкие переходы от одного стимула к другому.</a:t>
            </a:r>
            <a:endParaRPr lang="ru-RU" altLang="en-US" sz="2000">
              <a:gradFill>
                <a:gsLst>
                  <a:gs pos="0">
                    <a:srgbClr val="9EE256"/>
                  </a:gs>
                  <a:gs pos="100000">
                    <a:srgbClr val="52762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1440" y="2669540"/>
            <a:ext cx="8949055" cy="389826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557530" y="1178560"/>
            <a:ext cx="8028940" cy="11988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ru-RU" altLang="en-US">
                <a:solidFill>
                  <a:schemeClr val="accent5">
                    <a:lumMod val="50000"/>
                  </a:schemeClr>
                </a:solidFill>
              </a:rPr>
              <a:t>Для развития тактильной чувствительности и вестибулярного аппарата, создания положительного эмоционального настроения во время занятий</a:t>
            </a:r>
            <a:endParaRPr lang="ru-RU" altLang="en-US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altLang="en-US">
                <a:solidFill>
                  <a:schemeClr val="accent5">
                    <a:lumMod val="50000"/>
                  </a:schemeClr>
                </a:solidFill>
              </a:rPr>
              <a:t>используются «сухой бассейн», наполненный  шариками, а также напольные тактильные дорожки.</a:t>
            </a:r>
            <a:endParaRPr lang="ru-RU" altLang="en-US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7795" y="2673350"/>
            <a:ext cx="3394710" cy="3854450"/>
          </a:xfrm>
          <a:prstGeom prst="round2DiagRect">
            <a:avLst/>
          </a:prstGeom>
        </p:spPr>
      </p:pic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32505" y="2673350"/>
            <a:ext cx="3394710" cy="3829050"/>
          </a:xfrm>
          <a:prstGeom prst="round2Diag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2673350"/>
            <a:ext cx="2026920" cy="3854450"/>
          </a:xfrm>
          <a:prstGeom prst="snip2Diag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Текстовое поле 4"/>
          <p:cNvSpPr txBox="1"/>
          <p:nvPr/>
        </p:nvSpPr>
        <p:spPr>
          <a:xfrm>
            <a:off x="339725" y="1017270"/>
            <a:ext cx="8192770" cy="11988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ru-RU" altLang="en-US"/>
              <a:t>Важный элемент каждого занятия — этап релаксации, когда ребенок, лежа на мягком пуфе, придающем ему  удобное положение тела, или на другом мягком покрытии, расслабляется. Во время отдыха, релаксации</a:t>
            </a:r>
            <a:endParaRPr lang="ru-RU" altLang="en-US"/>
          </a:p>
          <a:p>
            <a:r>
              <a:rPr lang="ru-RU" altLang="en-US"/>
              <a:t>и для визуализации звучит успокаивающая музыка.</a:t>
            </a:r>
            <a:endParaRPr lang="ru-RU" altLang="en-US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 rot="5400000">
            <a:off x="799465" y="1990090"/>
            <a:ext cx="3394710" cy="4526280"/>
          </a:xfrm>
          <a:prstGeom prst="round1Rect">
            <a:avLst/>
          </a:prstGeom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14925" y="2605405"/>
            <a:ext cx="3831590" cy="3345180"/>
          </a:xfrm>
          <a:prstGeom prst="round1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63220" y="613410"/>
            <a:ext cx="8335010" cy="1476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ru-RU" altLang="en-US"/>
              <a:t>Кроме специального оборудования, создающего особую среду, для сенсорного и моторного развития дошкольников важным элементом в ходе занятий выступают разного рода игровые задания и упражнения с использованием волшебного мешочка, сенсорных ковриков, шнуровок, использование материалов М. Монтессори</a:t>
            </a:r>
            <a:endParaRPr lang="ru-RU" altLang="en-US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55270" y="2225675"/>
            <a:ext cx="3394710" cy="4526280"/>
          </a:xfrm>
          <a:prstGeom prst="round2DiagRect">
            <a:avLst/>
          </a:prstGeom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78070" y="2225675"/>
            <a:ext cx="3394710" cy="4526280"/>
          </a:xfrm>
          <a:prstGeom prst="round2Diag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veselyie-rebyata-shablon-prevyu-1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84" y="0"/>
            <a:ext cx="912785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 активного взаимодействия с детьми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0000" lnSpcReduction="10000"/>
          </a:bodyPr>
          <a:lstStyle/>
          <a:p>
            <a:r>
              <a:rPr lang="ru-RU" sz="2400" dirty="0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психодиагностики</a:t>
            </a:r>
            <a:endParaRPr lang="ru-RU" sz="2400" dirty="0" smtClean="0">
              <a:gradFill>
                <a:gsLst>
                  <a:gs pos="0">
                    <a:srgbClr val="9EE256"/>
                  </a:gs>
                  <a:gs pos="100000">
                    <a:srgbClr val="52762D"/>
                  </a:gs>
                </a:gsLst>
                <a:lin scaled="0"/>
              </a:gradFill>
            </a:endParaRPr>
          </a:p>
          <a:p>
            <a:r>
              <a:rPr lang="ru-RU" sz="2400" dirty="0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коррекции и развития</a:t>
            </a:r>
            <a:endParaRPr lang="ru-RU" sz="2400" dirty="0" smtClean="0">
              <a:gradFill>
                <a:gsLst>
                  <a:gs pos="0">
                    <a:srgbClr val="9EE256"/>
                  </a:gs>
                  <a:gs pos="100000">
                    <a:srgbClr val="52762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песочной терапии</a:t>
            </a:r>
            <a:endParaRPr lang="ru-RU" sz="2400" dirty="0" smtClean="0">
              <a:gradFill>
                <a:gsLst>
                  <a:gs pos="0">
                    <a:srgbClr val="9EE256"/>
                  </a:gs>
                  <a:gs pos="100000">
                    <a:srgbClr val="52762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игровой и </a:t>
            </a:r>
            <a:r>
              <a:rPr lang="ru-RU" sz="2400" dirty="0" err="1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endParaRPr lang="ru-RU" sz="2400" dirty="0" smtClean="0">
              <a:gradFill>
                <a:gsLst>
                  <a:gs pos="0">
                    <a:srgbClr val="9EE256"/>
                  </a:gs>
                  <a:gs pos="100000">
                    <a:srgbClr val="52762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сенсомоторного развития</a:t>
            </a:r>
            <a:endParaRPr lang="ru-RU" sz="2400" dirty="0" smtClean="0">
              <a:gradFill>
                <a:gsLst>
                  <a:gs pos="0">
                    <a:srgbClr val="9EE256"/>
                  </a:gs>
                  <a:gs pos="100000">
                    <a:srgbClr val="52762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творчества и воображения</a:t>
            </a:r>
            <a:endParaRPr lang="ru-RU" sz="3000" dirty="0" smtClean="0">
              <a:gradFill>
                <a:gsLst>
                  <a:gs pos="0">
                    <a:srgbClr val="9EE256"/>
                  </a:gs>
                  <a:gs pos="100000">
                    <a:srgbClr val="52762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релаксации 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 smtClean="0">
              <a:solidFill>
                <a:srgbClr val="FF0000"/>
              </a:solidFill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4240" y="1600200"/>
            <a:ext cx="3653155" cy="3806825"/>
          </a:xfrm>
          <a:prstGeom prst="round2Diag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0" y="-443865"/>
            <a:ext cx="9144000" cy="28613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r>
              <a:rPr lang="ru-RU" altLang="en-US">
                <a:solidFill>
                  <a:schemeClr val="accent1">
                    <a:lumMod val="50000"/>
                  </a:schemeClr>
                </a:solidFill>
              </a:rPr>
              <a:t>В ходе специально организованных игр и упражнений удетей развиваются умения находить сходства, различия, устанавливать связи между явлениями, сравнивать, сосредоточенно рассматривать, выполнять задания.</a:t>
            </a:r>
            <a:endParaRPr lang="ru-RU" altLang="en-US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altLang="en-US">
                <a:solidFill>
                  <a:schemeClr val="accent1">
                    <a:lumMod val="50000"/>
                  </a:schemeClr>
                </a:solidFill>
              </a:rPr>
              <a:t>Также приобретается больший объем представлений о различных свойствах предметов. Важную роль при этом играет обучение ребенка определению различных свойств предметов на ощупь. Для этого используются разнообразные игры с применением различных материалов и фактур.</a:t>
            </a:r>
            <a:endParaRPr lang="ru-RU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15595" y="2829560"/>
            <a:ext cx="4291965" cy="3483610"/>
          </a:xfrm>
          <a:prstGeom prst="round2DiagRect">
            <a:avLst/>
          </a:prstGeom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72685" y="2829560"/>
            <a:ext cx="3714115" cy="3482975"/>
          </a:xfrm>
          <a:prstGeom prst="round2Diag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646430" y="337820"/>
            <a:ext cx="8133715" cy="11988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ru-RU" altLang="en-US"/>
              <a:t>Дети, побывавшие в сенсорной комнате, считают ее волшебной. Как же еще можно назвать мир, где все переливается и мерцает под звуки красивой музыки?</a:t>
            </a:r>
            <a:endParaRPr lang="ru-RU" altLang="en-US"/>
          </a:p>
          <a:p>
            <a:r>
              <a:rPr lang="ru-RU" altLang="en-US"/>
              <a:t>Конечно же, только сказкой!</a:t>
            </a:r>
            <a:endParaRPr lang="ru-RU" altLang="en-US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46430" y="1931035"/>
            <a:ext cx="3394710" cy="4526280"/>
          </a:xfrm>
          <a:prstGeom prst="round2DiagRect">
            <a:avLst/>
          </a:prstGeom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0135" y="1859915"/>
            <a:ext cx="3712845" cy="4526280"/>
          </a:xfrm>
          <a:prstGeom prst="round2Diag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" y="0"/>
            <a:ext cx="8925560" cy="141732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песочной терапии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3200" y="3165247"/>
            <a:ext cx="3131840" cy="36925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1)Кинетический песок;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Мелкие игрушки «Киндер»;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3)Мелкие игрушки «Животные»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Мелкие игрушки «Люди»;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5)Разнообразные цветные камушки;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6) Мелкие игрушки «Растения»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7)Шишки, морские ракушки;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8)Формочки для песка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Замещающее содержимое 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1440" y="1417320"/>
            <a:ext cx="4010660" cy="536384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l="-298" t="13159" r="12801" b="-2483"/>
          <a:stretch>
            <a:fillRect/>
          </a:stretch>
        </p:blipFill>
        <p:spPr>
          <a:xfrm rot="5400000">
            <a:off x="4619625" y="1081405"/>
            <a:ext cx="2239645" cy="2444115"/>
          </a:xfrm>
          <a:prstGeom prst="sun">
            <a:avLst/>
          </a:prstGeom>
        </p:spPr>
      </p:pic>
      <p:pic>
        <p:nvPicPr>
          <p:cNvPr id="9" name="Замещающее содержимое 8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05675" y="1600200"/>
            <a:ext cx="1838325" cy="226568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740" y="3865245"/>
            <a:ext cx="1826260" cy="2992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veselyie-rebyata-shablon-prevyu-3.png"/>
          <p:cNvPicPr>
            <a:picLocks noChangeAspect="1"/>
          </p:cNvPicPr>
          <p:nvPr/>
        </p:nvPicPr>
        <p:blipFill>
          <a:blip r:embed="rId1" cstate="print"/>
          <a:srcRect l="1455" t="67067" r="54162"/>
          <a:stretch>
            <a:fillRect/>
          </a:stretch>
        </p:blipFill>
        <p:spPr>
          <a:xfrm>
            <a:off x="7595320" y="5994602"/>
            <a:ext cx="1548680" cy="8633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сенсомоторного развития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0291" y="4437112"/>
            <a:ext cx="3528392" cy="1753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«Пальчиковый бассейн» 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Мелкие игрушки, цифры;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Морские ракушки, пуговицы;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Мелкий конструктор;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Баночки с крупами;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игр;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мещающее содержимое 2"/>
          <p:cNvPicPr>
            <a:picLocks noChangeAspect="1"/>
          </p:cNvPicPr>
          <p:nvPr>
            <p:ph sz="half" idx="1"/>
          </p:nvPr>
        </p:nvPicPr>
        <p:blipFill>
          <a:blip r:embed="rId2"/>
          <a:srcRect l="1525" t="-1551" r="-1525" b="1551"/>
          <a:stretch>
            <a:fillRect/>
          </a:stretch>
        </p:blipFill>
        <p:spPr>
          <a:xfrm>
            <a:off x="4418330" y="1413510"/>
            <a:ext cx="4032250" cy="3023870"/>
          </a:xfrm>
          <a:prstGeom prst="cloud">
            <a:avLst/>
          </a:prstGeom>
        </p:spPr>
      </p:pic>
      <p:pic>
        <p:nvPicPr>
          <p:cNvPr id="12" name="Замещающее содержимое 11"/>
          <p:cNvPicPr>
            <a:picLocks noChangeAspect="1"/>
          </p:cNvPicPr>
          <p:nvPr>
            <p:ph sz="half" idx="2"/>
          </p:nvPr>
        </p:nvPicPr>
        <p:blipFill>
          <a:blip r:embed="rId3"/>
          <a:srcRect r="-4460"/>
          <a:stretch>
            <a:fillRect/>
          </a:stretch>
        </p:blipFill>
        <p:spPr>
          <a:xfrm>
            <a:off x="457200" y="1758950"/>
            <a:ext cx="3688715" cy="4526280"/>
          </a:xfrm>
          <a:prstGeom prst="round2Diag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veselyie-rebyata-shablon-prevyu-3.png"/>
          <p:cNvPicPr>
            <a:picLocks noChangeAspect="1"/>
          </p:cNvPicPr>
          <p:nvPr/>
        </p:nvPicPr>
        <p:blipFill>
          <a:blip r:embed="rId1" cstate="print"/>
          <a:srcRect l="1455" t="67067" r="54162"/>
          <a:stretch>
            <a:fillRect/>
          </a:stretch>
        </p:blipFill>
        <p:spPr>
          <a:xfrm>
            <a:off x="6948264" y="5633864"/>
            <a:ext cx="2195736" cy="12241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95120" y="322347"/>
            <a:ext cx="2808312" cy="368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фитбол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мещающее содержимое 2"/>
          <p:cNvPicPr>
            <a:picLocks noChangeAspect="1"/>
          </p:cNvPicPr>
          <p:nvPr>
            <p:ph sz="half" idx="1"/>
          </p:nvPr>
        </p:nvPicPr>
        <p:blipFill>
          <a:blip r:embed="rId2"/>
          <a:srcRect l="29376" r="5091"/>
          <a:stretch>
            <a:fillRect/>
          </a:stretch>
        </p:blipFill>
        <p:spPr>
          <a:xfrm>
            <a:off x="134620" y="3028950"/>
            <a:ext cx="3394710" cy="3487420"/>
          </a:xfrm>
          <a:prstGeom prst="rect">
            <a:avLst/>
          </a:prstGeom>
        </p:spPr>
      </p:pic>
      <p:pic>
        <p:nvPicPr>
          <p:cNvPr id="11" name="Замещающее содержимое 10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4620" y="0"/>
            <a:ext cx="4038600" cy="302895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rcRect r="31087"/>
          <a:stretch>
            <a:fillRect/>
          </a:stretch>
        </p:blipFill>
        <p:spPr>
          <a:xfrm>
            <a:off x="4610100" y="857250"/>
            <a:ext cx="2338070" cy="1994535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675" y="2987675"/>
            <a:ext cx="5521325" cy="3569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veselyie-rebyata-shablon-prevyu-3.png"/>
          <p:cNvPicPr>
            <a:picLocks noChangeAspect="1"/>
          </p:cNvPicPr>
          <p:nvPr/>
        </p:nvPicPr>
        <p:blipFill>
          <a:blip r:embed="rId1" cstate="print"/>
          <a:srcRect l="1455" t="67067" r="54162"/>
          <a:stretch>
            <a:fillRect/>
          </a:stretch>
        </p:blipFill>
        <p:spPr>
          <a:xfrm>
            <a:off x="0" y="5994602"/>
            <a:ext cx="1548680" cy="8633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творчества и воображения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1552" y="3995678"/>
            <a:ext cx="4032448" cy="28613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1)Цветная бумага;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2)Цветной и белый картон;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3)Альбомы для рисования, ватманы;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4)Фломастеры;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5)Карандаши, кисточки;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6)Ножницы, пластилин;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7)Картотека игр для развития воображения;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8)Цветные иллюстрации для занятий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2"/>
          <a:srcRect l="-3205" t="1758" r="3205" b="-1758"/>
          <a:stretch>
            <a:fillRect/>
          </a:stretch>
        </p:blipFill>
        <p:spPr>
          <a:xfrm>
            <a:off x="5017770" y="966470"/>
            <a:ext cx="4038600" cy="3028950"/>
          </a:xfrm>
          <a:prstGeom prst="cloud">
            <a:avLst/>
          </a:prstGeom>
        </p:spPr>
      </p:pic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6530" y="1537970"/>
            <a:ext cx="4392295" cy="517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veselyie-rebyata-shablon-prevyu-3.png"/>
          <p:cNvPicPr>
            <a:picLocks noChangeAspect="1"/>
          </p:cNvPicPr>
          <p:nvPr/>
        </p:nvPicPr>
        <p:blipFill>
          <a:blip r:embed="rId1" cstate="print"/>
          <a:srcRect l="1455" t="67067" r="54162"/>
          <a:stretch>
            <a:fillRect/>
          </a:stretch>
        </p:blipFill>
        <p:spPr>
          <a:xfrm>
            <a:off x="0" y="5994602"/>
            <a:ext cx="1548680" cy="8633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коррекции и развития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03848" y="1628800"/>
            <a:ext cx="331236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1844824"/>
            <a:ext cx="319350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16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Игры на развитие внимания</a:t>
            </a:r>
            <a:endParaRPr lang="ru-RU" sz="1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2"/>
          <a:srcRect t="3339" r="-5107"/>
          <a:stretch>
            <a:fillRect/>
          </a:stretch>
        </p:blipFill>
        <p:spPr>
          <a:xfrm rot="16200000">
            <a:off x="461645" y="1165860"/>
            <a:ext cx="3394710" cy="4526280"/>
          </a:xfrm>
          <a:prstGeom prst="cloudCallout">
            <a:avLst/>
          </a:prstGeom>
        </p:spPr>
      </p:pic>
      <p:pic>
        <p:nvPicPr>
          <p:cNvPr id="12" name="Замещающее содержимое 11"/>
          <p:cNvPicPr>
            <a:picLocks noChangeAspect="1"/>
          </p:cNvPicPr>
          <p:nvPr>
            <p:ph sz="half" idx="2"/>
          </p:nvPr>
        </p:nvPicPr>
        <p:blipFill>
          <a:blip r:embed="rId3"/>
          <a:srcRect l="4673" t="2364" r="8435" b="-3039"/>
          <a:stretch>
            <a:fillRect/>
          </a:stretch>
        </p:blipFill>
        <p:spPr>
          <a:xfrm>
            <a:off x="5239385" y="2277110"/>
            <a:ext cx="3662045" cy="3028950"/>
          </a:xfrm>
          <a:prstGeom prst="flowChartAlternateProcess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rcRect l="5030" t="8082" r="6560" b="9111"/>
          <a:stretch>
            <a:fillRect/>
          </a:stretch>
        </p:blipFill>
        <p:spPr>
          <a:xfrm rot="10800000">
            <a:off x="2816225" y="4614545"/>
            <a:ext cx="2678430" cy="2738755"/>
          </a:xfrm>
          <a:prstGeom prst="flowChartTerminator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13889</Words>
  <Application>WPS Presentation</Application>
  <PresentationFormat>Экран (4:3)</PresentationFormat>
  <Paragraphs>244</Paragraphs>
  <Slides>41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3" baseType="lpstr">
      <vt:lpstr>Arial</vt:lpstr>
      <vt:lpstr>SimSun</vt:lpstr>
      <vt:lpstr>Wingdings</vt:lpstr>
      <vt:lpstr>Times New Roman</vt:lpstr>
      <vt:lpstr>Calibri</vt:lpstr>
      <vt:lpstr>Microsoft YaHei</vt:lpstr>
      <vt:lpstr/>
      <vt:lpstr>Arial Unicode MS</vt:lpstr>
      <vt:lpstr>Segoe Print</vt:lpstr>
      <vt:lpstr>Gabriola</vt:lpstr>
      <vt:lpstr>Meiryo UI</vt:lpstr>
      <vt:lpstr>1_Default Design</vt:lpstr>
      <vt:lpstr>PowerPoint 演示文稿</vt:lpstr>
      <vt:lpstr>PowerPoint 演示文稿</vt:lpstr>
      <vt:lpstr>PowerPoint 演示文稿</vt:lpstr>
      <vt:lpstr>Сектор активного взаимодействия с детьми</vt:lpstr>
      <vt:lpstr>Центр песочной терапии</vt:lpstr>
      <vt:lpstr>Центр сенсомоторного развития </vt:lpstr>
      <vt:lpstr>PowerPoint 演示文稿</vt:lpstr>
      <vt:lpstr>Центр развития творчества и воображения</vt:lpstr>
      <vt:lpstr>Центр коррекции и развития</vt:lpstr>
      <vt:lpstr>Центр коррекции и развития</vt:lpstr>
      <vt:lpstr>Центр коррекции и развития</vt:lpstr>
      <vt:lpstr>Центр коррекции и развития</vt:lpstr>
      <vt:lpstr>PowerPoint 演示文稿</vt:lpstr>
      <vt:lpstr>Центр коррекции и развития</vt:lpstr>
      <vt:lpstr>Центр коррекции и развития</vt:lpstr>
      <vt:lpstr>Центр коррекции и развития</vt:lpstr>
      <vt:lpstr>Центр релаксации</vt:lpstr>
      <vt:lpstr>Центр игровой и сказкотерапии</vt:lpstr>
      <vt:lpstr>Центр игровой и сказкотерапии</vt:lpstr>
      <vt:lpstr>PowerPoint 演示文稿</vt:lpstr>
      <vt:lpstr>Рабочий сектор педагога-психолога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Центр организационно-планирующей деятельности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Анюта</dc:creator>
  <cp:lastModifiedBy>Рузанна Маргарян</cp:lastModifiedBy>
  <cp:revision>58</cp:revision>
  <dcterms:created xsi:type="dcterms:W3CDTF">2018-09-14T21:17:00Z</dcterms:created>
  <dcterms:modified xsi:type="dcterms:W3CDTF">2020-11-14T20:07:47Z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1049-11.2.0.9739</vt:lpwstr>
  </property>
</Properties>
</file>