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SpecialPlsOnTitleSld="0" saveSubsetFonts="1">
  <p:sldMasterIdLst>
    <p:sldMasterId id="2147483664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5424"/>
    <p:restoredTop sz="94894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58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presProps" Target="presProps.xml"  /><Relationship Id="rId31" Type="http://schemas.openxmlformats.org/officeDocument/2006/relationships/viewProps" Target="viewProps.xml"  /><Relationship Id="rId32" Type="http://schemas.openxmlformats.org/officeDocument/2006/relationships/theme" Target="theme/theme1.xml"  /><Relationship Id="rId33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4698E259-68ED-4617-B1BA-3DC0044C3D7E}" type="datetime1">
              <a:rPr lang="ru-RU"/>
              <a:pPr lvl="0">
                <a:defRPr/>
              </a:pPr>
              <a:t>10-11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EF21ABB-0B0C-4A4C-B503-60F1BB464EE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062F-A16B-4CEF-A7A1-F6E153071595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A6F9-08D5-4A46-980B-BF02F5D7A414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E4D5-633A-4D8C-BD1D-102BD9E08033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061-AA37-4E41-9D5D-23C0A567B49A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26F-AB45-47B0-9C32-30DE4C6EA4A0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D4DF-489A-45F1-A751-CD3A3F2DDDAD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C7E6-8B03-4C31-BE76-84B307795EC3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3E62-092A-4EAB-B887-D87B90805489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4AA7-1417-4A2A-8661-9C03E6C2C3F5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60DA-0F7C-483E-9C3B-562FC478B53E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B5D0-260E-4F49-9900-ECEBEBED0DE2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3546-6577-4251-9F31-DB954A5645FE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4941D-B1A8-478E-8705-D0638C090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6.png"  /><Relationship Id="rId4" Type="http://schemas.openxmlformats.org/officeDocument/2006/relationships/hyperlink" Target="Translate.exe" TargetMode="External"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Relationship Id="rId3" Type="http://schemas.openxmlformats.org/officeDocument/2006/relationships/image" Target="../media/image10.png"  /><Relationship Id="rId4" Type="http://schemas.openxmlformats.org/officeDocument/2006/relationships/image" Target="../media/image11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12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13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14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1.jpeg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Relationship Id="rId3" Type="http://schemas.openxmlformats.org/officeDocument/2006/relationships/image" Target="../media/image19.png"  /><Relationship Id="rId4" Type="http://schemas.openxmlformats.org/officeDocument/2006/relationships/image" Target="../media/image20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Relationship Id="rId3" Type="http://schemas.openxmlformats.org/officeDocument/2006/relationships/image" Target="../media/image21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Relationship Id="rId4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jpe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>
          <a:xfrm>
            <a:off x="611560" y="476672"/>
            <a:ext cx="7772400" cy="792088"/>
          </a:xfrm>
        </p:spPr>
        <p:txBody>
          <a:bodyPr>
            <a:normAutofit fontScale="90000"/>
          </a:bodyPr>
          <a:lstStyle/>
          <a:p>
            <a:pPr lvl="0" algn="ctr" defTabSz="914400" rtl="0" eaLnBrk="1" latinLnBrk="0" hangingPunct="1">
              <a:spcBef>
                <a:spcPct val="0"/>
              </a:spcBef>
              <a:buNone/>
              <a:defRPr/>
            </a:pPr>
            <a:r>
              <a:rPr lang="ru-RU" altLang="en-US" sz="1800" b="1">
                <a:solidFill>
                  <a:srgbClr val="803d06"/>
                </a:solidFill>
              </a:rPr>
              <a:t>Муниципальное автономное общеобразовательное учреждение</a:t>
            </a:r>
            <a:endParaRPr lang="ru-RU" sz="1800">
              <a:solidFill>
                <a:srgbClr val="803d06"/>
              </a:solidFill>
            </a:endParaRPr>
          </a:p>
          <a:p>
            <a:pPr lvl="0" defTabSz="914400">
              <a:buClr>
                <a:srgbClr val="803d06"/>
              </a:buClr>
              <a:buNone/>
              <a:defRPr/>
            </a:pPr>
            <a:r>
              <a:rPr lang="ru-RU" altLang="en-US" sz="1777" b="1">
                <a:solidFill>
                  <a:srgbClr val="803d06"/>
                </a:solidFill>
              </a:rPr>
              <a:t>средняя общеобразовательная школа № </a:t>
            </a:r>
            <a:r>
              <a:rPr lang="en-US" altLang="ru-RU" sz="1777" b="1">
                <a:solidFill>
                  <a:srgbClr val="803d06"/>
                </a:solidFill>
              </a:rPr>
              <a:t>25</a:t>
            </a:r>
            <a:r>
              <a:rPr lang="ru-RU" altLang="en-US" sz="1777" b="1">
                <a:solidFill>
                  <a:srgbClr val="803d06"/>
                </a:solidFill>
              </a:rPr>
              <a:t> г</a:t>
            </a:r>
            <a:r>
              <a:rPr lang="en-US" altLang="ru-RU" sz="1777" b="1">
                <a:solidFill>
                  <a:srgbClr val="803d06"/>
                </a:solidFill>
              </a:rPr>
              <a:t>.</a:t>
            </a:r>
            <a:r>
              <a:rPr lang="ru-RU" altLang="en-US" sz="1777" b="1">
                <a:solidFill>
                  <a:srgbClr val="803d06"/>
                </a:solidFill>
              </a:rPr>
              <a:t> Томс</a:t>
            </a:r>
            <a:r>
              <a:rPr lang="ru-RU" altLang="en-US" sz="1800" b="1">
                <a:solidFill>
                  <a:srgbClr val="803d06"/>
                </a:solidFill>
              </a:rPr>
              <a:t>ка</a:t>
            </a:r>
            <a:br>
              <a:rPr lang="ru-RU" sz="1800">
                <a:solidFill>
                  <a:srgbClr val="803d06"/>
                </a:solidFill>
              </a:rPr>
            </a:br>
            <a:endParaRPr lang="ru-RU" sz="1800">
              <a:solidFill>
                <a:srgbClr val="803d0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286256"/>
            <a:ext cx="4752528" cy="17526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Выполнила:      Турганова Нина Васильевна</a:t>
            </a:r>
            <a:endParaRPr lang="ru-RU" sz="16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1440180" algn="l">
              <a:defRPr/>
            </a:pPr>
            <a:r>
              <a:rPr lang="ru-RU" altLang="en-US" sz="1600" b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учитель информатики</a:t>
            </a:r>
            <a:endParaRPr lang="ru-RU" altLang="en-US" sz="1600" b="1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714488"/>
            <a:ext cx="7200801" cy="17316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xmlns:mc="http://schemas.openxmlformats.org/markup-compatibility/2006" xmlns:hp="http://schemas.haansoft.com/office/presentation/8.0" lang="ru-RU" b="1" mc:Ignorable="hp" hp:hslEmbossed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/>
              </a:ln>
              <a:solidFill>
                <a:srgbClr val="753805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lang="ru-RU" sz="3000" b="1" mc:Ignorable="hp" hp:hslEmbossed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f5801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«Технологии обработки числовой информации в рамках школьного курса информатики и ИКТ» </a:t>
            </a:r>
            <a:endParaRPr xmlns:mc="http://schemas.openxmlformats.org/markup-compatibility/2006" xmlns:hp="http://schemas.haansoft.com/office/presentation/8.0" lang="ru-RU" sz="3000" b="1" mc:Ignorable="hp" hp:hslEmbossed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/>
              </a:ln>
              <a:solidFill>
                <a:srgbClr val="f5801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6309320"/>
            <a:ext cx="18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>
                <a:solidFill>
                  <a:srgbClr val="803d06"/>
                </a:solidFill>
                <a:latin typeface="+mj-lt"/>
                <a:ea typeface="+mj-ea"/>
                <a:cs typeface="+mj-cs"/>
              </a:rPr>
              <a:t>Томск - 201</a:t>
            </a:r>
            <a:r>
              <a:rPr lang="en-US" altLang="ru-RU" sz="2000" b="1">
                <a:solidFill>
                  <a:srgbClr val="803d06"/>
                </a:solidFill>
                <a:latin typeface="+mj-lt"/>
                <a:ea typeface="+mj-ea"/>
                <a:cs typeface="+mj-cs"/>
              </a:rPr>
              <a:t>9</a:t>
            </a:r>
            <a:endParaRPr lang="en-US" altLang="ru-RU" sz="2000" b="1">
              <a:solidFill>
                <a:srgbClr val="803d0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057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Примеры заданий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(10класс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Lazarus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061-AA37-4E41-9D5D-23C0A567B49A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6836" r="18506" b="6250"/>
          <a:stretch>
            <a:fillRect/>
          </a:stretch>
        </p:blipFill>
        <p:spPr bwMode="auto">
          <a:xfrm>
            <a:off x="785786" y="785794"/>
            <a:ext cx="794863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357686" y="4857760"/>
            <a:ext cx="2788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 action="ppaction://hlinkfile"/>
              </a:rPr>
              <a:t>Перевод</a:t>
            </a:r>
            <a:endParaRPr lang="ru-RU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332656"/>
            <a:ext cx="5400600" cy="864096"/>
          </a:xfrm>
        </p:spPr>
        <p:txBody>
          <a:bodyPr/>
          <a:lstStyle/>
          <a:p>
            <a:pPr lvl="0">
              <a:defRPr/>
            </a:pPr>
            <a:r>
              <a: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Примеры заданий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B5E3E62-092A-4EAB-B887-D87B90805489}" type="datetime1">
              <a:rPr lang="ru-RU"/>
              <a:pPr lvl="0">
                <a:defRPr/>
              </a:pPr>
              <a:t>18.12.2018</a:t>
            </a:fld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404941D-B1A8-478E-8705-D0638C090ABC}" type="slidenum">
              <a:rPr lang="en-US"/>
              <a:pPr lvl="0">
                <a:defRPr/>
              </a:pPr>
              <a:t>11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0650" t="36350" r="20890" b="32150"/>
          <a:stretch>
            <a:fillRect/>
          </a:stretch>
        </p:blipFill>
        <p:spPr>
          <a:xfrm>
            <a:off x="428596" y="1142984"/>
            <a:ext cx="4104456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7460" t="32150" r="22140" b="27950"/>
          <a:stretch>
            <a:fillRect/>
          </a:stretch>
        </p:blipFill>
        <p:spPr>
          <a:xfrm>
            <a:off x="4643438" y="1142984"/>
            <a:ext cx="4104456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8220" t="29000" r="17940" b="26900"/>
          <a:stretch>
            <a:fillRect/>
          </a:stretch>
        </p:blipFill>
        <p:spPr>
          <a:xfrm>
            <a:off x="428596" y="3929066"/>
            <a:ext cx="8280920" cy="2928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057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Примеры заданий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3E62-092A-4EAB-B887-D87B90805489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394" t="25390" r="42139" b="62891"/>
          <a:stretch>
            <a:fillRect/>
          </a:stretch>
        </p:blipFill>
        <p:spPr bwMode="auto">
          <a:xfrm>
            <a:off x="785786" y="1142984"/>
            <a:ext cx="70723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1142984"/>
            <a:ext cx="28575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endParaRPr lang="ru-RU" sz="2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4394" t="11719" r="37744" b="23828"/>
          <a:stretch>
            <a:fillRect/>
          </a:stretch>
        </p:blipFill>
        <p:spPr bwMode="auto">
          <a:xfrm>
            <a:off x="642910" y="2143116"/>
            <a:ext cx="72866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bloknot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altLang="en-US" b="1" spc="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Системы счисления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3E62-092A-4EAB-B887-D87B90805489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41023"/>
            <a:ext cx="835824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Цель :</a:t>
            </a:r>
            <a:r>
              <a:rPr lang="ru-RU" sz="2800" b="1" i="1" dirty="0" smtClean="0"/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дать понятие о представлении числовой информации с помощью систем счисления. </a:t>
            </a:r>
          </a:p>
          <a:p>
            <a:r>
              <a:rPr lang="ru-RU" sz="2800" b="1" i="1" u="sng" dirty="0" smtClean="0"/>
              <a:t>Решаемые  задачи: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сформировать у учащихся понятие системы счисления позиционной и непозиционной системы счисления, разряда, свернутой и развернутой записи числа;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научить записывать числа в свернутой и развернутой форме записи;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осуществлять перевод чисел в позиционной системе счисления;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представлять числа в памяти компьютера.</a:t>
            </a:r>
          </a:p>
          <a:p>
            <a:pPr marL="342900" indent="-342900"/>
            <a:r>
              <a:rPr lang="ru-RU" sz="2800" b="1" i="1" u="sng" dirty="0" smtClean="0"/>
              <a:t>Актуальность: 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какая информация является числовой;</a:t>
            </a:r>
          </a:p>
          <a:p>
            <a:pPr marL="360363" indent="-360363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 используется для записи количества объектов;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 помощью чего можно записать числовую информацию.</a:t>
            </a: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bloknot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000792" cy="785818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Примеры заданий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3E62-092A-4EAB-B887-D87B90805489}" type="datetime1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0417" y="1214422"/>
            <a:ext cx="8873583" cy="4893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Непозиционные системы счисления:</a:t>
            </a:r>
          </a:p>
          <a:p>
            <a:pPr>
              <a:buClr>
                <a:schemeClr val="accent2">
                  <a:lumMod val="50000"/>
                </a:schemeClr>
              </a:buClr>
              <a:buSzPct val="153000"/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запись чисел римскими цифрами;</a:t>
            </a:r>
          </a:p>
          <a:p>
            <a:pPr>
              <a:buClr>
                <a:schemeClr val="accent2">
                  <a:lumMod val="50000"/>
                </a:schemeClr>
              </a:buClr>
              <a:buSzPct val="144000"/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выполнение арифметических операций в римской </a:t>
            </a:r>
            <a:r>
              <a:rPr lang="ru-RU" sz="2600" dirty="0" err="1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сс</a:t>
            </a: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.</a:t>
            </a:r>
          </a:p>
          <a:p>
            <a:pPr>
              <a:buClr>
                <a:schemeClr val="accent2">
                  <a:lumMod val="50000"/>
                </a:schemeClr>
              </a:buClr>
              <a:buSzPct val="144000"/>
            </a:pPr>
            <a:r>
              <a:rPr lang="ru-RU" sz="2600" b="1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Позиционные системы счисления:</a:t>
            </a:r>
          </a:p>
          <a:p>
            <a:pPr>
              <a:buClr>
                <a:schemeClr val="accent2">
                  <a:lumMod val="50000"/>
                </a:schemeClr>
              </a:buClr>
              <a:buSzPct val="144000"/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определение основание и базиса </a:t>
            </a:r>
            <a:r>
              <a:rPr lang="ru-RU" sz="2600" dirty="0" err="1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сс</a:t>
            </a: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 по её алфавиту;</a:t>
            </a:r>
          </a:p>
          <a:p>
            <a:pPr>
              <a:buClr>
                <a:schemeClr val="accent2">
                  <a:lumMod val="50000"/>
                </a:schemeClr>
              </a:buClr>
              <a:buSzPct val="144000"/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формирование алфавита </a:t>
            </a:r>
            <a:r>
              <a:rPr lang="ru-RU" sz="2600" dirty="0" err="1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сс</a:t>
            </a: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 по её основанию; </a:t>
            </a:r>
          </a:p>
          <a:p>
            <a:pPr>
              <a:buClr>
                <a:schemeClr val="accent2">
                  <a:lumMod val="50000"/>
                </a:schemeClr>
              </a:buClr>
              <a:buSzPct val="144000"/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перевод чисел в десятичную </a:t>
            </a:r>
            <a:r>
              <a:rPr lang="ru-RU" sz="2600" dirty="0" err="1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сс</a:t>
            </a: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;</a:t>
            </a:r>
          </a:p>
          <a:p>
            <a:pPr>
              <a:buClr>
                <a:schemeClr val="accent2">
                  <a:lumMod val="50000"/>
                </a:schemeClr>
              </a:buClr>
              <a:buSzPct val="144000"/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перевод чисел из десятичной </a:t>
            </a:r>
            <a:r>
              <a:rPr lang="ru-RU" sz="2600" dirty="0" err="1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сс</a:t>
            </a: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 в другие;</a:t>
            </a:r>
          </a:p>
          <a:p>
            <a:pPr>
              <a:buClr>
                <a:schemeClr val="accent2">
                  <a:lumMod val="50000"/>
                </a:schemeClr>
              </a:buClr>
              <a:buSzPct val="144000"/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связь между родственными системами счисления;</a:t>
            </a:r>
          </a:p>
          <a:p>
            <a:pPr>
              <a:buClr>
                <a:schemeClr val="accent2">
                  <a:lumMod val="50000"/>
                </a:schemeClr>
              </a:buClr>
              <a:buSzPct val="144000"/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выполнение арифметических операций в позиционных </a:t>
            </a:r>
            <a:r>
              <a:rPr lang="ru-RU" sz="2600" dirty="0" err="1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сс</a:t>
            </a: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;</a:t>
            </a:r>
          </a:p>
          <a:p>
            <a:pPr>
              <a:buClr>
                <a:schemeClr val="accent2">
                  <a:lumMod val="50000"/>
                </a:schemeClr>
              </a:buClr>
              <a:buSzPct val="144000"/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представление целых и вещественных чисел в памяти РС;</a:t>
            </a:r>
          </a:p>
          <a:p>
            <a:pPr>
              <a:buClr>
                <a:schemeClr val="accent2">
                  <a:lumMod val="50000"/>
                </a:schemeClr>
              </a:buClr>
              <a:buSzPct val="144000"/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00">
                    <a:alpha val="100000"/>
                  </a:srgbClr>
                </a:solidFill>
                <a:latin typeface="Times New Roman" pitchFamily="18" charset="0"/>
                <a:ea typeface="-apple-system"/>
                <a:cs typeface="Times New Roman" pitchFamily="18" charset="0"/>
              </a:rPr>
              <a:t>выполнение арифметических операций в компьютере.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1357290" y="357166"/>
            <a:ext cx="5857916" cy="642942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ru-RU" b="1" spc="500" mc:Ignorable="hp" hp:hslEmbossed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Примеры задач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B5E3E62-092A-4EAB-B887-D87B90805489}" type="datetime1">
              <a:rPr lang="ru-RU"/>
              <a:pPr lvl="0">
                <a:defRPr/>
              </a:pPr>
              <a:t>28-05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404941D-B1A8-478E-8705-D0638C090ABC}" type="slidenum">
              <a:rPr lang="en-US"/>
              <a:pPr lvl="0">
                <a:defRPr/>
              </a:pPr>
              <a:t>15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7643866" cy="529877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0" lvl="1" indent="365125" algn="just">
              <a:defRPr/>
            </a:pPr>
            <a:r>
              <a:rPr lang="ru-RU" sz="2600" b="1">
                <a:latin typeface="Times New Roman"/>
                <a:cs typeface="Times New Roman"/>
              </a:rPr>
              <a:t>Количество базисных цифр в двоичной системе счисления сложить с количеством бит в одном байте. </a:t>
            </a:r>
            <a:endParaRPr lang="ru-RU" sz="2600" b="1">
              <a:latin typeface="Times New Roman"/>
              <a:cs typeface="Times New Roman"/>
            </a:endParaRPr>
          </a:p>
          <a:p>
            <a:pPr marL="0" lvl="1" indent="365125" algn="just">
              <a:defRPr/>
            </a:pPr>
            <a:r>
              <a:rPr lang="ru-RU" sz="2600" b="1">
                <a:latin typeface="Times New Roman"/>
                <a:cs typeface="Times New Roman"/>
              </a:rPr>
              <a:t>Результат умножить на десятичное число, которое в двоичной системе счисления записывается: 100</a:t>
            </a:r>
            <a:r>
              <a:rPr lang="ru-RU" sz="2600" b="1" baseline="-25000">
                <a:latin typeface="Times New Roman"/>
                <a:cs typeface="Times New Roman"/>
              </a:rPr>
              <a:t>2</a:t>
            </a:r>
            <a:r>
              <a:rPr lang="ru-RU" sz="2600" b="1">
                <a:latin typeface="Times New Roman"/>
                <a:cs typeface="Times New Roman"/>
              </a:rPr>
              <a:t>. </a:t>
            </a:r>
            <a:endParaRPr lang="ru-RU" sz="2600" b="1">
              <a:latin typeface="Times New Roman"/>
              <a:cs typeface="Times New Roman"/>
            </a:endParaRPr>
          </a:p>
          <a:p>
            <a:pPr marL="0" lvl="1" indent="365125" algn="just">
              <a:defRPr/>
            </a:pPr>
            <a:r>
              <a:rPr lang="ru-RU" sz="2600" b="1">
                <a:latin typeface="Times New Roman"/>
                <a:cs typeface="Times New Roman"/>
              </a:rPr>
              <a:t>К полученному результату прибавить отличную школьную оценку. </a:t>
            </a:r>
            <a:endParaRPr lang="ru-RU" sz="2600" b="1">
              <a:latin typeface="Times New Roman"/>
              <a:cs typeface="Times New Roman"/>
            </a:endParaRPr>
          </a:p>
          <a:p>
            <a:pPr marL="0" lvl="1" indent="365125">
              <a:defRPr/>
            </a:pPr>
            <a:r>
              <a:rPr lang="ru-RU" sz="2600" b="1">
                <a:latin typeface="Times New Roman"/>
                <a:cs typeface="Times New Roman"/>
              </a:rPr>
              <a:t>Ответ перевести в двоичную систему счисления и представить жюри. </a:t>
            </a:r>
            <a:br>
              <a:rPr lang="ru-RU" sz="2600" b="1">
                <a:latin typeface="Times New Roman"/>
                <a:cs typeface="Times New Roman"/>
              </a:rPr>
            </a:br>
            <a:r>
              <a:rPr lang="ru-RU" sz="2600" b="1" i="1">
                <a:solidFill>
                  <a:srgbClr val="7030a0"/>
                </a:solidFill>
                <a:latin typeface="Times New Roman"/>
                <a:cs typeface="Times New Roman"/>
              </a:rPr>
              <a:t>Ответ:</a:t>
            </a:r>
            <a:br>
              <a:rPr lang="ru-RU" sz="2600" b="1">
                <a:solidFill>
                  <a:srgbClr val="7030a0"/>
                </a:solidFill>
                <a:latin typeface="Times New Roman"/>
                <a:cs typeface="Times New Roman"/>
              </a:rPr>
            </a:br>
            <a:r>
              <a:rPr lang="ru-RU" sz="2600" b="1">
                <a:solidFill>
                  <a:srgbClr val="7030a0"/>
                </a:solidFill>
                <a:latin typeface="Times New Roman"/>
                <a:cs typeface="Times New Roman"/>
              </a:rPr>
              <a:t>(2+8)*4+5=45 </a:t>
            </a:r>
            <a:br>
              <a:rPr lang="ru-RU" sz="2600" b="1">
                <a:solidFill>
                  <a:srgbClr val="7030a0"/>
                </a:solidFill>
                <a:latin typeface="Times New Roman"/>
                <a:cs typeface="Times New Roman"/>
              </a:rPr>
            </a:br>
            <a:r>
              <a:rPr lang="ru-RU" sz="2600" b="1">
                <a:solidFill>
                  <a:srgbClr val="7030a0"/>
                </a:solidFill>
                <a:latin typeface="Times New Roman"/>
                <a:cs typeface="Times New Roman"/>
              </a:rPr>
              <a:t>45</a:t>
            </a:r>
            <a:r>
              <a:rPr lang="ru-RU" sz="2600" b="1" baseline="-24000">
                <a:solidFill>
                  <a:srgbClr val="7030a0"/>
                </a:solidFill>
                <a:latin typeface="Times New Roman"/>
                <a:cs typeface="Times New Roman"/>
              </a:rPr>
              <a:t>10</a:t>
            </a:r>
            <a:r>
              <a:rPr lang="ru-RU" sz="2600" b="1">
                <a:solidFill>
                  <a:srgbClr val="7030a0"/>
                </a:solidFill>
                <a:latin typeface="Times New Roman"/>
                <a:cs typeface="Times New Roman"/>
              </a:rPr>
              <a:t> = 101101</a:t>
            </a:r>
            <a:r>
              <a:rPr lang="ru-RU" sz="2600" b="1" baseline="-25000">
                <a:solidFill>
                  <a:srgbClr val="7030a0"/>
                </a:solidFill>
                <a:latin typeface="Times New Roman"/>
                <a:cs typeface="Times New Roman"/>
              </a:rPr>
              <a:t>2</a:t>
            </a: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. </a:t>
            </a:r>
            <a:endParaRPr lang="ru-RU" sz="240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bloknot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5786478" cy="714380"/>
          </a:xfrm>
        </p:spPr>
        <p:txBody>
          <a:bodyPr>
            <a:normAutofit fontScale="90000"/>
          </a:bodyPr>
          <a:lstStyle/>
          <a:p>
            <a:r>
              <a:rPr lang="ru-RU" b="1" spc="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Примеры задач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3E62-092A-4EAB-B887-D87B90805489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1010245"/>
            <a:ext cx="82809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Решение задач на перевод чисел в позиционной системе счисления.</a:t>
            </a:r>
          </a:p>
          <a:p>
            <a:pPr indent="35560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Пример 1. Получить десятичные эквиваленты чисел: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1101,1</a:t>
            </a:r>
            <a:r>
              <a:rPr lang="ru-RU" sz="2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; 357,2</a:t>
            </a:r>
            <a:r>
              <a:rPr lang="ru-RU" sz="2200" b="1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; 1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2200" b="1" baseline="-25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Решение.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1101,1</a:t>
            </a:r>
            <a:r>
              <a:rPr lang="ru-RU" sz="22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1 • 2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+ 1 • 2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+ 0 • 2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+ 1 • 2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+ 1 • 2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= 8 + 4 + 1 +  ½ = 13,5</a:t>
            </a:r>
            <a:r>
              <a:rPr lang="ru-RU" sz="2200" b="1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357,2</a:t>
            </a:r>
            <a:r>
              <a:rPr lang="ru-RU" sz="2200" b="1" baseline="-250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3 • 8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+ 5 • 8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+ 7 • 8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  2 • 8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+ 4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2/8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239,25</a:t>
            </a:r>
            <a:r>
              <a:rPr lang="ru-RU" sz="2200" b="1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5•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2•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200" b="1" baseline="30000" dirty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256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12/16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506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b="1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5560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Ответ. 13,5</a:t>
            </a:r>
            <a:r>
              <a:rPr lang="ru-RU" sz="2200" b="1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 239,25</a:t>
            </a:r>
            <a:r>
              <a:rPr lang="ru-RU" sz="2200" b="1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506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b="1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Пример 2. Перевести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341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двоичную систему счисления методом разностей.</a:t>
            </a:r>
          </a:p>
          <a:p>
            <a:pPr indent="355600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Решение.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indent="35560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Составим таблицу соответствия для двоичной и десятичной систем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bloknot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5929354" cy="785818"/>
          </a:xfrm>
        </p:spPr>
        <p:txBody>
          <a:bodyPr/>
          <a:lstStyle/>
          <a:p>
            <a:r>
              <a:rPr lang="ru-RU" b="1" spc="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Примеры задач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3E62-092A-4EAB-B887-D87B90805489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071546"/>
          <a:ext cx="7994598" cy="4206240"/>
        </p:xfrm>
        <a:graphic>
          <a:graphicData uri="http://schemas.openxmlformats.org/drawingml/2006/table">
            <a:tbl>
              <a:tblPr/>
              <a:tblGrid>
                <a:gridCol w="2329290"/>
                <a:gridCol w="2960962"/>
                <a:gridCol w="2704346"/>
              </a:tblGrid>
              <a:tr h="279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Степень числа 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Десятичное значение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Двоичное значение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9E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100000000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1000000000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10000000000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538067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Используя эту таблицу, представим число как сумму степеней двойки, составляющих это число, и заменим степени их двоичными эквивалентами: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341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= 256 + 64 + 16 + 4 + 1 = 100000000 + 1000000 + 10000 + 100 + 1 = 101010101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2.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Ответ. 101010101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on-dlya-prezentacii-bloknot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48" y="0"/>
            <a:ext cx="8460432" cy="8367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Задания из ЕГЭ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определение 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IP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-адреса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компьютера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061-AA37-4E41-9D5D-23C0A567B49A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050" name="AutoShape 2" descr="https://ege.sdamgia.ru/formula/svg/2f/2f528f01058ce53166317ec5d43105b2.svg"/>
          <p:cNvSpPr>
            <a:spLocks noChangeAspect="1" noChangeArrowheads="1"/>
          </p:cNvSpPr>
          <p:nvPr/>
        </p:nvSpPr>
        <p:spPr bwMode="auto">
          <a:xfrm>
            <a:off x="39688" y="-577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 descr="https://ege.sdamgia.ru/formula/svg/b4/b47c0d3d5e3162c151bbd33519c61538.svg"/>
          <p:cNvSpPr>
            <a:spLocks noChangeAspect="1" noChangeArrowheads="1"/>
          </p:cNvSpPr>
          <p:nvPr/>
        </p:nvSpPr>
        <p:spPr bwMode="auto">
          <a:xfrm>
            <a:off x="-1980728" y="54868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 descr="https://ege.sdamgia.ru/formula/svg/26/26b67ecfd48e6b6b3888a809603cd189.svg"/>
          <p:cNvSpPr>
            <a:spLocks noChangeAspect="1" noChangeArrowheads="1"/>
          </p:cNvSpPr>
          <p:nvPr/>
        </p:nvSpPr>
        <p:spPr bwMode="auto">
          <a:xfrm>
            <a:off x="39688" y="1244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528" y="764704"/>
            <a:ext cx="8352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just"/>
            <a:r>
              <a:rPr lang="ru-RU" sz="2000" dirty="0" smtClean="0"/>
              <a:t>Маска подсети 255.255.248.0 и IP-адрес компьютера в сети 112.154.133.208, то номер компьютера в сети </a:t>
            </a:r>
            <a:r>
              <a:rPr lang="ru-RU" sz="2000" dirty="0" err="1" smtClean="0"/>
              <a:t>равен_____</a:t>
            </a:r>
            <a:endParaRPr lang="ru-RU" sz="2000" dirty="0" smtClean="0"/>
          </a:p>
          <a:p>
            <a:pPr indent="176213" algn="just"/>
            <a:r>
              <a:rPr lang="ru-RU" sz="2000" b="1" dirty="0" smtClean="0"/>
              <a:t>Пояснение.</a:t>
            </a:r>
            <a:endParaRPr lang="ru-RU" sz="2000" dirty="0" smtClean="0"/>
          </a:p>
          <a:p>
            <a:pPr indent="176213" algn="just"/>
            <a:r>
              <a:rPr lang="ru-RU" sz="2000" dirty="0" smtClean="0"/>
              <a:t>1. Так как первые два октета (октет - число маски, содержит 8 бит)оба равны 255, то в двоичном виде они записываются как 16 единиц, а значит, первые два октета определяют адрес сети.</a:t>
            </a:r>
          </a:p>
          <a:p>
            <a:pPr indent="176213" algn="just"/>
            <a:r>
              <a:rPr lang="ru-RU" sz="2000" dirty="0" smtClean="0"/>
              <a:t>2. Запишем число 248 в двоичном виде.</a:t>
            </a:r>
          </a:p>
          <a:p>
            <a:pPr indent="176213" algn="just"/>
            <a:r>
              <a:rPr lang="en-US" sz="2000" dirty="0" smtClean="0"/>
              <a:t>248</a:t>
            </a:r>
            <a:r>
              <a:rPr lang="en-US" sz="2000" baseline="-25000" dirty="0" smtClean="0"/>
              <a:t>10 </a:t>
            </a:r>
            <a:r>
              <a:rPr lang="en-US" sz="2000" dirty="0" smtClean="0"/>
              <a:t>= 128 + 64 + 32 + 16 + +8 = 2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 + 2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+ 2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+ 2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+ 2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= 11111000</a:t>
            </a:r>
            <a:r>
              <a:rPr lang="en-US" sz="2000" baseline="-25000" dirty="0" smtClean="0"/>
              <a:t>2</a:t>
            </a:r>
            <a:endParaRPr lang="ru-RU" sz="2000" dirty="0" smtClean="0"/>
          </a:p>
          <a:p>
            <a:pPr indent="176213" algn="just"/>
            <a:r>
              <a:rPr lang="ru-RU" sz="2000" dirty="0" smtClean="0"/>
              <a:t>3. Запишем последние два октета IP-адреса компьютера в сети:</a:t>
            </a:r>
          </a:p>
          <a:p>
            <a:pPr indent="176213" algn="just"/>
            <a:r>
              <a:rPr lang="ru-RU" sz="2000" dirty="0" smtClean="0"/>
              <a:t>Итого, последние два октета IP-адреса компьютера в сети записываются так: </a:t>
            </a:r>
          </a:p>
          <a:p>
            <a:pPr indent="176213" algn="just"/>
            <a:r>
              <a:rPr lang="en-US" sz="2000" dirty="0" smtClean="0"/>
              <a:t>133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= 128 + 4 + 1 =</a:t>
            </a:r>
            <a:r>
              <a:rPr lang="ru-RU" sz="2000" dirty="0" smtClean="0"/>
              <a:t>10000101 </a:t>
            </a:r>
          </a:p>
          <a:p>
            <a:pPr indent="176213" algn="just"/>
            <a:r>
              <a:rPr lang="ru-RU" sz="2000" dirty="0" smtClean="0"/>
              <a:t>208</a:t>
            </a:r>
            <a:r>
              <a:rPr lang="en-US" sz="2000" baseline="-25000" dirty="0" smtClean="0"/>
              <a:t>10 </a:t>
            </a:r>
            <a:r>
              <a:rPr lang="en-US" sz="2000" dirty="0" smtClean="0"/>
              <a:t>= 128 + 64 + 16 = 2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 + 2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+ 2</a:t>
            </a:r>
            <a:r>
              <a:rPr lang="en-US" sz="2000" baseline="30000" dirty="0" smtClean="0"/>
              <a:t>4  </a:t>
            </a:r>
            <a:r>
              <a:rPr lang="en-US" sz="2000" dirty="0" smtClean="0"/>
              <a:t>=</a:t>
            </a:r>
            <a:r>
              <a:rPr lang="ru-RU" sz="2000" dirty="0" smtClean="0"/>
              <a:t>11010000</a:t>
            </a:r>
            <a:r>
              <a:rPr lang="en-US" sz="2000" baseline="-25000" dirty="0" smtClean="0"/>
              <a:t>2</a:t>
            </a:r>
            <a:endParaRPr lang="ru-RU" sz="2000" dirty="0" smtClean="0"/>
          </a:p>
          <a:p>
            <a:pPr indent="176213" algn="just"/>
            <a:r>
              <a:rPr lang="ru-RU" sz="2000" dirty="0" smtClean="0"/>
              <a:t>4. Сопоставим последние октеты маски и адреса компьютера в сети:</a:t>
            </a:r>
          </a:p>
          <a:p>
            <a:pPr indent="176213" algn="just"/>
            <a:r>
              <a:rPr lang="ru-RU" sz="2000" dirty="0" smtClean="0"/>
              <a:t>11111</a:t>
            </a:r>
            <a:r>
              <a:rPr lang="ru-RU" sz="2000" b="1" dirty="0" smtClean="0"/>
              <a:t>000 00000000</a:t>
            </a:r>
            <a:endParaRPr lang="ru-RU" sz="2000" dirty="0" smtClean="0"/>
          </a:p>
          <a:p>
            <a:pPr indent="176213" algn="just"/>
            <a:r>
              <a:rPr lang="ru-RU" sz="2000" dirty="0" smtClean="0"/>
              <a:t>10000</a:t>
            </a:r>
            <a:r>
              <a:rPr lang="ru-RU" sz="2000" b="1" dirty="0" smtClean="0"/>
              <a:t>101 11010000</a:t>
            </a:r>
            <a:endParaRPr lang="ru-RU" sz="2000" dirty="0" smtClean="0"/>
          </a:p>
          <a:p>
            <a:pPr indent="176213" algn="just"/>
            <a:r>
              <a:rPr lang="ru-RU" sz="2000" dirty="0" smtClean="0"/>
              <a:t>Жирным выделена нужная нам часть. Переведем её в десятичную систему счисления:</a:t>
            </a:r>
          </a:p>
          <a:p>
            <a:pPr indent="176213" algn="just"/>
            <a:r>
              <a:rPr lang="ru-RU" sz="2000" b="1" dirty="0" smtClean="0"/>
              <a:t>101 11010000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= 2</a:t>
            </a:r>
            <a:r>
              <a:rPr lang="en-US" sz="2000" b="1" baseline="30000" dirty="0" smtClean="0"/>
              <a:t>10 </a:t>
            </a:r>
            <a:r>
              <a:rPr lang="en-US" sz="2000" b="1" dirty="0" smtClean="0"/>
              <a:t>+</a:t>
            </a:r>
            <a:r>
              <a:rPr lang="en-US" sz="2000" b="1" baseline="30000" dirty="0" smtClean="0"/>
              <a:t> </a:t>
            </a:r>
            <a:r>
              <a:rPr lang="en-US" sz="2000" b="1" dirty="0" smtClean="0"/>
              <a:t>2</a:t>
            </a:r>
            <a:r>
              <a:rPr lang="en-US" sz="2000" b="1" baseline="30000" dirty="0" smtClean="0"/>
              <a:t>8 </a:t>
            </a:r>
            <a:r>
              <a:rPr lang="en-US" sz="2000" b="1" dirty="0" smtClean="0"/>
              <a:t>+ 2</a:t>
            </a:r>
            <a:r>
              <a:rPr lang="en-US" sz="2000" b="1" baseline="30000" dirty="0" smtClean="0"/>
              <a:t>7</a:t>
            </a:r>
            <a:r>
              <a:rPr lang="en-US" sz="2000" b="1" dirty="0" smtClean="0"/>
              <a:t> + 2</a:t>
            </a:r>
            <a:r>
              <a:rPr lang="en-US" sz="2000" b="1" baseline="30000" dirty="0" smtClean="0"/>
              <a:t>6</a:t>
            </a:r>
            <a:r>
              <a:rPr lang="en-US" sz="2000" b="1" dirty="0" smtClean="0"/>
              <a:t> + 2</a:t>
            </a:r>
            <a:r>
              <a:rPr lang="en-US" sz="2000" b="1" baseline="30000" dirty="0" smtClean="0"/>
              <a:t>4 </a:t>
            </a:r>
            <a:r>
              <a:rPr lang="en-US" sz="2000" b="1" dirty="0" smtClean="0"/>
              <a:t>= 1024 + 256 + 128 + 64 + 16 = 1488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bloknot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786610" cy="714380"/>
          </a:xfrm>
        </p:spPr>
        <p:txBody>
          <a:bodyPr>
            <a:normAutofit fontScale="90000"/>
          </a:bodyPr>
          <a:lstStyle/>
          <a:p>
            <a:r>
              <a:rPr lang="ru-RU" altLang="en-US" b="1" spc="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Электронные таблицы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3E62-092A-4EAB-B887-D87B90805489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928670"/>
            <a:ext cx="83582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Цель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углубить знания учащихся по теме «Использование электронных таблиц для обработки числовых данных», показать практическое применение табличного процессора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при выполнении вычислений  и представление данных графическим способом для анализа полученного результата.</a:t>
            </a:r>
          </a:p>
          <a:p>
            <a:r>
              <a:rPr lang="ru-RU" sz="2800" b="1" i="1" u="sng" dirty="0" smtClean="0"/>
              <a:t>Решаемые  задачи:</a:t>
            </a:r>
          </a:p>
          <a:p>
            <a:pPr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создать условия, демонстрирующие возможность автоматизации вычислений в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 решении различных задач;</a:t>
            </a:r>
          </a:p>
          <a:p>
            <a:pPr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обобщить основные технологические приёмы «Работа с листами книги, ввод и обработка данных в ячейки таблицы, работа с формулами, функциями»;</a:t>
            </a:r>
          </a:p>
          <a:p>
            <a:pPr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способствовать пониманию понятия условной функции и научить использовать её при решении задач в ЭТ;</a:t>
            </a:r>
          </a:p>
          <a:p>
            <a:pPr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сформировать умение разработки оболочки для создания тестов по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57200" y="260648"/>
            <a:ext cx="8231088" cy="868958"/>
          </a:xfrm>
        </p:spPr>
        <p:txBody>
          <a:bodyPr/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ru-RU" altLang="en-US" b="1" spc="500" mc:Ignorable="hp" hp:hslEmbossed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Введение</a:t>
            </a:r>
            <a:endParaRPr lang="ru-RU" altLang="en-US" b="1" spc="500">
              <a:solidFill>
                <a:srgbClr val="753805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B5E3E62-092A-4EAB-B887-D87B90805489}" type="datetime1">
              <a:rPr lang="ru-RU"/>
              <a:pPr lvl="0">
                <a:defRPr/>
              </a:pPr>
              <a:t>10-11</a:t>
            </a:fld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404941D-B1A8-478E-8705-D0638C090ABC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142984"/>
            <a:ext cx="8197080" cy="48463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179388">
              <a:defRPr/>
            </a:pPr>
            <a:r>
              <a:rPr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Тема мое</a:t>
            </a:r>
            <a:r>
              <a:rPr lang="ru-RU" altLang="en-US"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го</a:t>
            </a:r>
            <a:r>
              <a:rPr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altLang="en-US"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проекта</a:t>
            </a:r>
            <a:r>
              <a:rPr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«Технологии обработки числовой информации в рамках школьного курса информатики и ИКТ». </a:t>
            </a:r>
            <a:endParaRPr sz="2200" b="0" i="0" strike="noStrike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indent="179388">
              <a:defRPr/>
            </a:pPr>
            <a:r>
              <a:rPr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Информатика, как наука, достаточно молода, но история чисел  - древняя. </a:t>
            </a:r>
            <a:r>
              <a:rPr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sz="2200" b="0" i="0" strike="noStrike">
              <a:solidFill>
                <a:srgbClr val="000000">
                  <a:alpha val="10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indent="179388">
              <a:lnSpc>
                <a:spcPct val="115000"/>
              </a:lnSpc>
              <a:defRPr/>
            </a:pPr>
            <a:r>
              <a:rPr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Когда мы говорим об обработке числовой информации, то в первую очередь это связано с вычислениями. </a:t>
            </a:r>
            <a:endParaRPr sz="2200" b="0" i="0" strike="noStrike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indent="179388">
              <a:lnSpc>
                <a:spcPct val="115000"/>
              </a:lnSpc>
              <a:defRPr/>
            </a:pPr>
            <a:r>
              <a:rPr lang="ru-RU"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Все вычисления</a:t>
            </a:r>
            <a:r>
              <a:rPr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выполняются на </a:t>
            </a:r>
            <a:r>
              <a:rPr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компьютер</a:t>
            </a:r>
            <a:r>
              <a:rPr lang="ru-RU"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е с помощью электронного калькулятора, электронных таблиц и других приложений по обработке числовой информации. </a:t>
            </a:r>
            <a:r>
              <a:rPr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200" b="0" i="0" strike="noStrike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indent="179388">
              <a:lnSpc>
                <a:spcPct val="115000"/>
              </a:lnSpc>
              <a:defRPr/>
            </a:pPr>
            <a:r>
              <a:rPr lang="ru-RU" sz="220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Вопросы по обработке числовой  информации входят в ОГЭ и ЕГЭ по информатике.</a:t>
            </a:r>
            <a:endParaRPr lang="ru-RU" sz="220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indent="179388">
              <a:lnSpc>
                <a:spcPct val="115000"/>
              </a:lnSpc>
              <a:defRPr/>
            </a:pPr>
            <a:r>
              <a:rPr lang="ru-RU" altLang="en-US" sz="220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Всё э</a:t>
            </a:r>
            <a:r>
              <a:rPr sz="22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то </a:t>
            </a:r>
            <a:r>
              <a:rPr lang="ru-RU" sz="220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определяет </a:t>
            </a:r>
            <a:r>
              <a:rPr lang="ru-RU" sz="2200" b="1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актуальность</a:t>
            </a:r>
            <a:r>
              <a:rPr lang="ru-RU" sz="220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темы обработки числовой информации.</a:t>
            </a:r>
            <a:endParaRPr lang="ru-RU" sz="2200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dlya-prezentacii-bloknot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57" y="0"/>
            <a:ext cx="9121886" cy="68580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F9D5-CE53-410D-84BA-81648D149E3F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4348" y="357166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Вычисления в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MS EXCEL (8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класс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28705" b="6250"/>
          <a:stretch>
            <a:fillRect/>
          </a:stretch>
        </p:blipFill>
        <p:spPr bwMode="auto">
          <a:xfrm>
            <a:off x="2571736" y="1000108"/>
            <a:ext cx="614366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5720" y="1714488"/>
            <a:ext cx="2286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Составить таблицу двузначных чисел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XCEL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-dlya-prezentacii-bloknot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2929" r="34814" b="6250"/>
          <a:stretch>
            <a:fillRect/>
          </a:stretch>
        </p:blipFill>
        <p:spPr bwMode="auto">
          <a:xfrm>
            <a:off x="395536" y="836712"/>
            <a:ext cx="801815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9552" y="1886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Вычисления в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MS EXCEL (8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класс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061-AA37-4E41-9D5D-23C0A567B49A}" type="datetime1">
              <a:rPr lang="ru-RU" smtClean="0"/>
              <a:pPr/>
              <a:t>18.12.2018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B404941D-B1A8-478E-8705-D0638C090ABC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-dlya-prezentacii-bloknot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Вычисления в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MS EXCEL (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класс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061-AA37-4E41-9D5D-23C0A567B49A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r="15771" b="6250"/>
          <a:stretch>
            <a:fillRect/>
          </a:stretch>
        </p:blipFill>
        <p:spPr bwMode="auto">
          <a:xfrm>
            <a:off x="500034" y="1013795"/>
            <a:ext cx="8143900" cy="54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429684" cy="72008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Модель криволинейного движения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/>
              </a:ln>
              <a:solidFill>
                <a:srgbClr val="753805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AC6A6F9-08D5-4A46-980B-BF02F5D7A414}" type="datetime1">
              <a:rPr lang="ru-RU"/>
              <a:pPr lvl="0">
                <a:defRPr/>
              </a:pPr>
              <a:t>18.12.2018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404941D-B1A8-478E-8705-D0638C090ABC}" type="slidenum">
              <a:rPr lang="en-US"/>
              <a:pPr lvl="0">
                <a:defRPr/>
              </a:pPr>
              <a:t>23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540" t="20600" r="19620" b="34607"/>
          <a:stretch>
            <a:fillRect/>
          </a:stretch>
        </p:blipFill>
        <p:spPr>
          <a:xfrm>
            <a:off x="285720" y="1571612"/>
            <a:ext cx="5472608" cy="40719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3906" r="69971" b="14062"/>
          <a:stretch>
            <a:fillRect/>
          </a:stretch>
        </p:blipFill>
        <p:spPr bwMode="auto">
          <a:xfrm>
            <a:off x="5786446" y="857208"/>
            <a:ext cx="292892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8231088" cy="720080"/>
          </a:xfrm>
        </p:spPr>
        <p:txBody>
          <a:bodyPr/>
          <a:lstStyle/>
          <a:p>
            <a:pPr lvl="0">
              <a:defRPr/>
            </a:pPr>
            <a:r>
              <a:rPr lang="ru-RU" altLang="en-US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Интерактивные компьютерные модели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B5E3E62-092A-4EAB-B887-D87B90805489}" type="datetime1">
              <a:rPr lang="ru-RU"/>
              <a:pPr lvl="0">
                <a:defRPr/>
              </a:pPr>
              <a:t>18.12.2018</a:t>
            </a:fld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404941D-B1A8-478E-8705-D0638C090ABC}" type="slidenum">
              <a:rPr lang="en-US"/>
              <a:pPr lvl="0">
                <a:defRPr/>
              </a:pPr>
              <a:t>24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9900" t="19550" r="22980" b="24800"/>
          <a:stretch>
            <a:fillRect/>
          </a:stretch>
        </p:blipFill>
        <p:spPr>
          <a:xfrm>
            <a:off x="285720" y="1000108"/>
            <a:ext cx="4608512" cy="331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7380" t="10100" r="26340" b="35300"/>
          <a:stretch>
            <a:fillRect/>
          </a:stretch>
        </p:blipFill>
        <p:spPr>
          <a:xfrm>
            <a:off x="4079776" y="3473624"/>
            <a:ext cx="4860540" cy="338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072230" cy="64294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Анализ результатов ОГЭ</a:t>
            </a:r>
            <a:endParaRPr lang="ru-RU" alt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/>
              </a:ln>
              <a:solidFill>
                <a:srgbClr val="753805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3E62-092A-4EAB-B887-D87B90805489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9179" b="10156"/>
          <a:stretch>
            <a:fillRect/>
          </a:stretch>
        </p:blipFill>
        <p:spPr bwMode="auto">
          <a:xfrm>
            <a:off x="214282" y="928670"/>
            <a:ext cx="457203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t="20703" r="8984" b="9961"/>
          <a:stretch>
            <a:fillRect/>
          </a:stretch>
        </p:blipFill>
        <p:spPr bwMode="auto">
          <a:xfrm>
            <a:off x="4643438" y="1000108"/>
            <a:ext cx="42148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6984776" cy="113813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Моделирование в </a:t>
            </a:r>
            <a:r>
              <a:rPr lang="en-US" alt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GeoGebra</a:t>
            </a:r>
            <a:endParaRPr lang="en-US" alt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/>
              </a:ln>
              <a:solidFill>
                <a:srgbClr val="753805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0">
              <a:defRPr/>
            </a:pPr>
            <a:r>
              <a:rPr lang="en-US" altLang="ru-RU" sz="3333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ru-RU" altLang="en-US" sz="3333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планиметрия</a:t>
            </a:r>
            <a:r>
              <a:rPr lang="en-US" altLang="ru-RU" sz="3333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B5E3E62-092A-4EAB-B887-D87B90805489}" type="datetime1">
              <a:rPr lang="ru-RU"/>
              <a:pPr lvl="0">
                <a:defRPr/>
              </a:pPr>
              <a:t>18.12.2018</a:t>
            </a:fld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404941D-B1A8-478E-8705-D0638C090ABC}" type="slidenum">
              <a:rPr lang="en-US"/>
              <a:pPr lvl="0">
                <a:defRPr/>
              </a:pPr>
              <a:t>26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460" t="12200" r="13740" b="18500"/>
          <a:stretch>
            <a:fillRect/>
          </a:stretch>
        </p:blipFill>
        <p:spPr>
          <a:xfrm>
            <a:off x="407368" y="1700807"/>
            <a:ext cx="7632848" cy="4752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bloknot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643470" cy="714380"/>
          </a:xfrm>
        </p:spPr>
        <p:txBody>
          <a:bodyPr>
            <a:normAutofit fontScale="90000"/>
          </a:bodyPr>
          <a:lstStyle/>
          <a:p>
            <a:r>
              <a:rPr lang="ru-RU" b="1" spc="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Источники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3E62-092A-4EAB-B887-D87B90805489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1010245"/>
            <a:ext cx="806489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В. Б. Попов 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TURBO PASCAL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школьников», «Финансы и статистика», Москва, 1996 г.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А.А. Чернов «Конспекты уроков информатики в 9 – 11 классах», «Учитель», Волгоград, 2004.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Златопольский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«Я иду на урок информатики. Задачи по программированию, 7 – 11 классы», «Первое сентября», Москва, 2001.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Е.С.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Кутугина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«Арифметические и логические основы построения компьютера». Учебное пособие, Томск 2007.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 редакцией И. Семакина, Е.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Хеннера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«Задачник-практикум» Т. 1. «Лаборатория Базовых Знаний», Москва 1999.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Елена Андреева, Ирина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Фалина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«Системы счисления и компьютерная арифметика». Учебное пособие. «Лаборатория Базовых Знаний»,Москва, 2004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http://xn--80aawbkjgiswr.xn--1-btbl6aqcj8hc.xn--p1ai/view_article.php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400600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lvl="0">
              <a:defRPr/>
            </a:pPr>
            <a:r>
              <a:rPr lang="ru-RU" b="1" spc="5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761162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defRPr/>
            </a:pPr>
            <a:r>
              <a:rPr lang="ru-RU" sz="2600" b="1" dirty="0">
                <a:latin typeface="Times New Roman"/>
                <a:cs typeface="Times New Roman"/>
              </a:rPr>
              <a:t>Разработка и создание банка заданий по теме «Технологии обработки числовой информации в рамках школьного курса информатики и ИКТ» для 8,9,10,11 классов базового уровня и 10 </a:t>
            </a:r>
            <a:r>
              <a:rPr lang="ru-RU" altLang="en-US" sz="2600" b="1" dirty="0">
                <a:latin typeface="Times New Roman"/>
                <a:cs typeface="Times New Roman"/>
              </a:rPr>
              <a:t>и </a:t>
            </a:r>
            <a:r>
              <a:rPr lang="en-US" altLang="ru-RU" sz="2600" b="1" dirty="0">
                <a:latin typeface="Times New Roman"/>
                <a:cs typeface="Times New Roman"/>
              </a:rPr>
              <a:t>11</a:t>
            </a:r>
            <a:r>
              <a:rPr lang="ru-RU" altLang="en-US" sz="2600" b="1" dirty="0">
                <a:latin typeface="Times New Roman"/>
                <a:cs typeface="Times New Roman"/>
              </a:rPr>
              <a:t> </a:t>
            </a:r>
            <a:r>
              <a:rPr lang="ru-RU" sz="2600" b="1" dirty="0">
                <a:latin typeface="Times New Roman"/>
                <a:cs typeface="Times New Roman"/>
              </a:rPr>
              <a:t>класс</a:t>
            </a:r>
            <a:r>
              <a:rPr lang="ru-RU" altLang="en-US" sz="2600" b="1" dirty="0">
                <a:latin typeface="Times New Roman"/>
                <a:cs typeface="Times New Roman"/>
              </a:rPr>
              <a:t>ов</a:t>
            </a:r>
            <a:r>
              <a:rPr lang="ru-RU" sz="2600" b="1" dirty="0">
                <a:latin typeface="Times New Roman"/>
                <a:cs typeface="Times New Roman"/>
              </a:rPr>
              <a:t> профильного уровня</a:t>
            </a:r>
            <a:r>
              <a:rPr lang="ru-RU" sz="3200" b="1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172" name="AutoShape 4" descr="Картинки по запросу андреева е.в. системы счисления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7174" name="AutoShape 6" descr="Картинки по запросу андреева е.в. системы счисления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pic>
        <p:nvPicPr>
          <p:cNvPr id="7176" name="Picture 8" descr="Картинки по запросу андреева е.в. системы счисления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3500438"/>
            <a:ext cx="3658083" cy="2520280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404941D-B1A8-478E-8705-D0638C090ABC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BAC0347-9821-445A-8D96-DA5F1CB1F595}" type="datetime1">
              <a:rPr lang="ru-RU"/>
              <a:pPr lvl="0">
                <a:defRPr/>
              </a:pPr>
              <a:t>18.12.2018</a:t>
            </a:fld>
            <a:endParaRPr lang="ru-RU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4">
            <a:lum bright="20000"/>
          </a:blip>
          <a:srcRect l="6590" t="13090" r="36280" b="20510"/>
          <a:stretch>
            <a:fillRect/>
          </a:stretch>
        </p:blipFill>
        <p:spPr>
          <a:xfrm>
            <a:off x="4500562" y="3500438"/>
            <a:ext cx="3657600" cy="2520000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114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4752528" cy="69728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b="1" spc="50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курса</a:t>
            </a:r>
            <a:endParaRPr lang="ru-RU" b="1" spc="500">
              <a:solidFill>
                <a:srgbClr val="75380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85794"/>
            <a:ext cx="807249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latin typeface="Times New Roman"/>
                <a:cs typeface="Times New Roman"/>
              </a:rPr>
              <a:t>8 (базовый уровень) класс.</a:t>
            </a:r>
          </a:p>
          <a:p>
            <a:pPr marL="365125" indent="-182563" algn="just">
              <a:buFont typeface="Arial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Определение количества </a:t>
            </a:r>
            <a:r>
              <a:rPr lang="ru-RU" sz="2000" dirty="0" smtClean="0">
                <a:latin typeface="Times New Roman"/>
                <a:cs typeface="Times New Roman"/>
              </a:rPr>
              <a:t>информации;</a:t>
            </a:r>
            <a:endParaRPr lang="ru-RU" sz="2000" dirty="0">
              <a:latin typeface="Times New Roman"/>
              <a:cs typeface="Times New Roman"/>
            </a:endParaRPr>
          </a:p>
          <a:p>
            <a:pPr marL="365125" indent="-182563" algn="just">
              <a:buFont typeface="Arial"/>
              <a:buChar char="•"/>
              <a:defRPr/>
            </a:pPr>
            <a:r>
              <a:rPr lang="ru-RU" sz="2000" dirty="0" smtClean="0">
                <a:latin typeface="Times New Roman"/>
                <a:cs typeface="Times New Roman"/>
              </a:rPr>
              <a:t>Формирование </a:t>
            </a:r>
            <a:r>
              <a:rPr lang="ru-RU" sz="2000" dirty="0">
                <a:latin typeface="Times New Roman"/>
                <a:cs typeface="Times New Roman"/>
              </a:rPr>
              <a:t>понятия системы счисления;</a:t>
            </a:r>
          </a:p>
          <a:p>
            <a:pPr marL="365125" indent="-182563" algn="just">
              <a:buFont typeface="Arial"/>
              <a:buChar char="•"/>
              <a:defRPr/>
            </a:pPr>
            <a:r>
              <a:rPr lang="ru-RU" sz="2000" dirty="0">
                <a:latin typeface="Times New Roman"/>
                <a:cs typeface="Times New Roman"/>
              </a:rPr>
              <a:t>Выполнение вычислений в приложении </a:t>
            </a:r>
            <a:r>
              <a:rPr lang="en-US" sz="2000" dirty="0">
                <a:latin typeface="Times New Roman"/>
                <a:cs typeface="Times New Roman"/>
              </a:rPr>
              <a:t>MS </a:t>
            </a:r>
            <a:r>
              <a:rPr lang="ru-RU" sz="2000" dirty="0">
                <a:latin typeface="Times New Roman"/>
                <a:cs typeface="Times New Roman"/>
              </a:rPr>
              <a:t>Е</a:t>
            </a:r>
            <a:r>
              <a:rPr lang="en-US" sz="2000" dirty="0">
                <a:latin typeface="Times New Roman"/>
                <a:cs typeface="Times New Roman"/>
              </a:rPr>
              <a:t>XCEL</a:t>
            </a:r>
            <a:r>
              <a:rPr lang="ru-RU" sz="2000" dirty="0">
                <a:latin typeface="Times New Roman"/>
                <a:cs typeface="Times New Roman"/>
              </a:rPr>
              <a:t>.</a:t>
            </a:r>
          </a:p>
          <a:p>
            <a:pPr marL="365125" indent="-365125" algn="just">
              <a:defRPr/>
            </a:pPr>
            <a:r>
              <a:rPr lang="ru-RU" sz="2000" b="1" dirty="0">
                <a:latin typeface="Times New Roman"/>
                <a:cs typeface="Times New Roman"/>
              </a:rPr>
              <a:t>9 (базовый уровень) класс:</a:t>
            </a:r>
          </a:p>
          <a:p>
            <a:pPr marL="365125" indent="-182563" algn="just">
              <a:defRPr/>
            </a:pPr>
            <a:r>
              <a:rPr lang="ru-RU" sz="2000" dirty="0">
                <a:latin typeface="Times New Roman"/>
                <a:cs typeface="Times New Roman"/>
              </a:rPr>
              <a:t>Формирование навыков обработки числовых данных в приложении </a:t>
            </a:r>
            <a:r>
              <a:rPr lang="en-US" sz="2000" dirty="0" err="1">
                <a:latin typeface="Times New Roman"/>
                <a:cs typeface="Times New Roman"/>
              </a:rPr>
              <a:t>PascalABC</a:t>
            </a:r>
            <a:r>
              <a:rPr lang="ru-RU" altLang="en-US" sz="2000" dirty="0">
                <a:latin typeface="Times New Roman"/>
                <a:cs typeface="Times New Roman"/>
              </a:rPr>
              <a:t> </a:t>
            </a:r>
            <a:r>
              <a:rPr lang="en-US" altLang="ru-RU" sz="2000" dirty="0">
                <a:latin typeface="Times New Roman"/>
                <a:cs typeface="Times New Roman"/>
              </a:rPr>
              <a:t>(</a:t>
            </a:r>
            <a:r>
              <a:rPr lang="ru-RU" altLang="en-US" sz="2000" dirty="0">
                <a:latin typeface="Times New Roman"/>
                <a:cs typeface="Times New Roman"/>
              </a:rPr>
              <a:t>алгоритмизация</a:t>
            </a:r>
            <a:r>
              <a:rPr lang="en-US" altLang="ru-RU" sz="2000" dirty="0" smtClean="0">
                <a:latin typeface="Times New Roman"/>
                <a:cs typeface="Times New Roman"/>
              </a:rPr>
              <a:t>) </a:t>
            </a:r>
            <a:r>
              <a:rPr lang="ru-RU" altLang="ru-RU" sz="2000" dirty="0" smtClean="0">
                <a:latin typeface="Times New Roman"/>
                <a:cs typeface="Times New Roman"/>
              </a:rPr>
              <a:t>и  Кумир</a:t>
            </a:r>
            <a:r>
              <a:rPr lang="ru-RU" sz="2000" dirty="0" smtClean="0">
                <a:latin typeface="Times New Roman"/>
                <a:cs typeface="Times New Roman"/>
              </a:rPr>
              <a:t>;</a:t>
            </a:r>
            <a:endParaRPr lang="ru-RU" sz="2000" dirty="0">
              <a:latin typeface="Times New Roman"/>
              <a:cs typeface="Times New Roman"/>
            </a:endParaRPr>
          </a:p>
          <a:p>
            <a:pPr marL="365125" lvl="1" indent="-182563" algn="just">
              <a:defRPr/>
            </a:pPr>
            <a:r>
              <a:rPr lang="ru-RU" sz="2000" dirty="0">
                <a:latin typeface="Times New Roman"/>
                <a:cs typeface="Times New Roman"/>
              </a:rPr>
              <a:t>Формирование навыков обработки числовых данных в процессе построения и исследования математических и физических моделей;</a:t>
            </a:r>
          </a:p>
          <a:p>
            <a:pPr marL="365125" lvl="1" indent="-182563" algn="just">
              <a:defRPr/>
            </a:pPr>
            <a:r>
              <a:rPr lang="ru-RU" sz="2000" dirty="0">
                <a:latin typeface="Times New Roman"/>
                <a:cs typeface="Times New Roman"/>
              </a:rPr>
              <a:t>Задания (1,5,6,8,9,10,13,14,15,16,19,20.2) по обработке числовой информации при подготовке к ОГЭ.</a:t>
            </a:r>
          </a:p>
          <a:p>
            <a:pPr marL="365125" indent="-365125" algn="just">
              <a:defRPr/>
            </a:pPr>
            <a:r>
              <a:rPr lang="ru-RU" sz="2000" b="1" dirty="0">
                <a:latin typeface="Times New Roman"/>
                <a:cs typeface="Times New Roman"/>
              </a:rPr>
              <a:t>10 (базовый уровень) класс: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</a:p>
          <a:p>
            <a:pPr marL="365125" indent="-182563" algn="just">
              <a:defRPr/>
            </a:pPr>
            <a:r>
              <a:rPr lang="ru-RU" sz="2000" dirty="0">
                <a:latin typeface="Times New Roman"/>
                <a:cs typeface="Times New Roman"/>
              </a:rPr>
              <a:t>Повторение с углублением курсов 8 и 9 классов:</a:t>
            </a:r>
          </a:p>
          <a:p>
            <a:pPr marL="365125" indent="-365125" algn="just">
              <a:defRPr/>
            </a:pPr>
            <a:r>
              <a:rPr lang="ru-RU" sz="2000" b="1" dirty="0">
                <a:latin typeface="Times New Roman"/>
                <a:cs typeface="Times New Roman"/>
              </a:rPr>
              <a:t>10 (профильный уровень) класс.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</a:p>
          <a:p>
            <a:pPr marL="365125" indent="-182563" algn="just">
              <a:defRPr/>
            </a:pPr>
            <a:r>
              <a:rPr lang="ru-RU" sz="2000" dirty="0">
                <a:latin typeface="Times New Roman"/>
                <a:cs typeface="Times New Roman"/>
              </a:rPr>
              <a:t>Повторение с углублением:</a:t>
            </a:r>
          </a:p>
          <a:p>
            <a:pPr algn="just">
              <a:defRPr/>
            </a:pPr>
            <a:r>
              <a:rPr lang="ru-RU" sz="2000" b="1" dirty="0">
                <a:latin typeface="Times New Roman"/>
                <a:cs typeface="Times New Roman"/>
              </a:rPr>
              <a:t>11 (базовый </a:t>
            </a:r>
            <a:r>
              <a:rPr lang="ru-RU" sz="2000" b="1" dirty="0" smtClean="0">
                <a:latin typeface="Times New Roman"/>
                <a:cs typeface="Times New Roman"/>
              </a:rPr>
              <a:t>и профильный уровни) </a:t>
            </a:r>
            <a:r>
              <a:rPr lang="ru-RU" sz="2000" b="1" dirty="0">
                <a:latin typeface="Times New Roman"/>
                <a:cs typeface="Times New Roman"/>
              </a:rPr>
              <a:t>класс</a:t>
            </a:r>
          </a:p>
          <a:p>
            <a:pPr marL="0" lvl="1" algn="just">
              <a:defRPr/>
            </a:pPr>
            <a:r>
              <a:rPr lang="ru-RU" sz="2000" dirty="0">
                <a:latin typeface="Times New Roman"/>
                <a:cs typeface="Times New Roman"/>
              </a:rPr>
              <a:t>Задания </a:t>
            </a:r>
            <a:r>
              <a:rPr lang="ru-RU" sz="2000" dirty="0" smtClean="0">
                <a:latin typeface="Times New Roman"/>
                <a:cs typeface="Times New Roman"/>
              </a:rPr>
              <a:t>(1,6,7,8,9,11,12,13,14,15,16,19,20,21,22,24,27) </a:t>
            </a:r>
            <a:r>
              <a:rPr lang="ru-RU" sz="2000" dirty="0">
                <a:latin typeface="Times New Roman"/>
                <a:cs typeface="Times New Roman"/>
              </a:rPr>
              <a:t>по обработке числовой информации при подготовке к ЕГЭ.</a:t>
            </a:r>
          </a:p>
          <a:p>
            <a:pPr marL="365125" indent="-182563" algn="just">
              <a:defRPr/>
            </a:pP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404941D-B1A8-478E-8705-D0638C090ABC}" type="slidenum">
              <a:rPr lang="en-US"/>
              <a:pPr lvl="0">
                <a:defRPr/>
              </a:pPr>
              <a:t>4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803EA18-8BD5-407D-8B71-11C796B61FB5}" type="datetime1">
              <a:rPr lang="ru-RU"/>
              <a:pPr lvl="0">
                <a:defRPr/>
              </a:pPr>
              <a:t>18.12.2018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17596"/>
          </a:xfrm>
        </p:spPr>
        <p:txBody>
          <a:bodyPr/>
          <a:lstStyle/>
          <a:p>
            <a:r>
              <a:rPr lang="ru-RU" altLang="en-US" b="1" spc="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Алгоритмизация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061-AA37-4E41-9D5D-23C0A567B49A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1357298"/>
            <a:ext cx="85011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Цель </a:t>
            </a:r>
            <a:r>
              <a:rPr lang="ru-RU" sz="2800" i="1" u="sng" dirty="0" smtClean="0"/>
              <a:t>:</a:t>
            </a:r>
            <a:r>
              <a:rPr lang="ru-RU" sz="2800" i="1" dirty="0" smtClean="0"/>
              <a:t> </a:t>
            </a:r>
            <a:r>
              <a:rPr lang="ru-RU" sz="2800" dirty="0" smtClean="0"/>
              <a:t>познакомиться с алгоритмами и их ролью в обработки числовой информации.</a:t>
            </a:r>
          </a:p>
          <a:p>
            <a:r>
              <a:rPr lang="ru-RU" sz="2800" b="1" i="1" u="sng" dirty="0" smtClean="0"/>
              <a:t>Решаемые </a:t>
            </a:r>
            <a:r>
              <a:rPr lang="ru-RU" sz="2800" i="1" u="sng" dirty="0" smtClean="0"/>
              <a:t> </a:t>
            </a:r>
            <a:r>
              <a:rPr lang="ru-RU" sz="2800" b="1" i="1" u="sng" dirty="0" smtClean="0"/>
              <a:t>задачи</a:t>
            </a:r>
            <a:r>
              <a:rPr lang="ru-RU" sz="2800" i="1" u="sng" dirty="0" smtClean="0"/>
              <a:t>:</a:t>
            </a:r>
          </a:p>
          <a:p>
            <a:pPr indent="360363">
              <a:buClr>
                <a:schemeClr val="accent2">
                  <a:lumMod val="50000"/>
                </a:schemeClr>
              </a:buClr>
              <a:buSzPct val="108000"/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познакомиться с понятием «алгоритм»;</a:t>
            </a:r>
          </a:p>
          <a:p>
            <a:pPr indent="360363">
              <a:buClr>
                <a:schemeClr val="accent2">
                  <a:lumMod val="50000"/>
                </a:schemeClr>
              </a:buClr>
              <a:buSzPct val="108000"/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существуют виды алгоритмов;</a:t>
            </a:r>
          </a:p>
          <a:p>
            <a:pPr marL="360363" indent="-360363">
              <a:buClr>
                <a:schemeClr val="accent2">
                  <a:lumMod val="50000"/>
                </a:schemeClr>
              </a:buClr>
              <a:buSzPct val="108000"/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научиться создавать новые и использовать стандартные алгоритмы для обработки числовой информации;</a:t>
            </a:r>
          </a:p>
          <a:p>
            <a:pPr marL="360363" indent="-360363">
              <a:buClr>
                <a:schemeClr val="accent2">
                  <a:lumMod val="50000"/>
                </a:schemeClr>
              </a:buClr>
              <a:buSzPct val="108000"/>
              <a:buFont typeface="Wingdings" pitchFamily="2" charset="2"/>
              <a:buChar char="ü"/>
            </a:pPr>
            <a:r>
              <a:rPr lang="ru-RU" sz="2800" dirty="0" smtClean="0">
                <a:latin typeface="Times New Roman"/>
                <a:cs typeface="Times New Roman"/>
              </a:rPr>
              <a:t>дополнить банк заданий по теме </a:t>
            </a:r>
            <a:r>
              <a:rPr lang="ru-RU" sz="2800" dirty="0" smtClean="0">
                <a:latin typeface="Times New Roman"/>
                <a:cs typeface="Times New Roman"/>
              </a:rPr>
              <a:t>«Алгоритмизация</a:t>
            </a:r>
            <a:r>
              <a:rPr lang="ru-RU" sz="2800" dirty="0" smtClean="0">
                <a:latin typeface="Times New Roman"/>
                <a:cs typeface="Times New Roman"/>
              </a:rPr>
              <a:t>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5328592" cy="85010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altLang="en-US" b="1" spc="5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Алгоритмизация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1857364"/>
            <a:ext cx="796153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179388"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Алгоритм </a:t>
            </a:r>
            <a:r>
              <a:rPr lang="ru-RU" sz="2700" dirty="0">
                <a:solidFill>
                  <a:schemeClr val="tx1"/>
                </a:solidFill>
                <a:latin typeface="Times New Roman"/>
                <a:cs typeface="Times New Roman"/>
              </a:rPr>
              <a:t>и его формальное исполнение. Свойства алгоритма и его исполнители. </a:t>
            </a:r>
            <a:r>
              <a:rPr lang="ru-RU" sz="27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Способы описания </a:t>
            </a:r>
            <a:r>
              <a:rPr lang="ru-RU" sz="2700" dirty="0">
                <a:solidFill>
                  <a:schemeClr val="tx1"/>
                </a:solidFill>
                <a:latin typeface="Times New Roman"/>
                <a:cs typeface="Times New Roman"/>
              </a:rPr>
              <a:t>алгоритмов. Выполнение алгоритмов компьютером. Кодирование основных типов алгоритмических структур на объектно-ориентированных языках и алгоритмическом языке.</a:t>
            </a:r>
            <a:r>
              <a:rPr lang="ru-RU" altLang="en-US" sz="27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700" dirty="0">
                <a:solidFill>
                  <a:schemeClr val="tx1"/>
                </a:solidFill>
                <a:latin typeface="Times New Roman"/>
                <a:cs typeface="Times New Roman"/>
              </a:rPr>
              <a:t> Линейный алгоритм. Алгоритмическая структура «ветвление». </a:t>
            </a:r>
            <a:r>
              <a:rPr lang="ru-RU" sz="27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Алгоритмическая </a:t>
            </a:r>
            <a:r>
              <a:rPr lang="ru-RU" sz="2700" dirty="0">
                <a:solidFill>
                  <a:schemeClr val="tx1"/>
                </a:solidFill>
                <a:latin typeface="Times New Roman"/>
                <a:cs typeface="Times New Roman"/>
              </a:rPr>
              <a:t>структура «</a:t>
            </a:r>
            <a:r>
              <a:rPr lang="ru-RU" sz="27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цикл.  </a:t>
            </a:r>
            <a:r>
              <a:rPr lang="ru-RU" sz="2700" dirty="0">
                <a:solidFill>
                  <a:schemeClr val="tx1"/>
                </a:solidFill>
                <a:latin typeface="Times New Roman"/>
                <a:cs typeface="Times New Roman"/>
              </a:rPr>
              <a:t>Основы объектно-ориентированного визуального программирования</a:t>
            </a:r>
            <a:r>
              <a:rPr lang="ru-RU" sz="27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endParaRPr lang="ru-RU" sz="27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404941D-B1A8-478E-8705-D0638C090ABC}" type="slidenum">
              <a:rPr lang="en-US"/>
              <a:pPr lvl="0">
                <a:defRPr/>
              </a:pPr>
              <a:t>6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02BB40C-2A9F-41A5-BA04-37618EB4E310}" type="datetime1">
              <a:rPr lang="ru-RU"/>
              <a:pPr lvl="0">
                <a:defRPr/>
              </a:pPr>
              <a:t>18.12.2018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85852" y="128586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/>
                <a:cs typeface="Times New Roman"/>
              </a:rPr>
              <a:t>Содержание изучаемой темы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057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87113" cy="76757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altLang="en-US" sz="3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ru-RU" sz="3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лассификации рассматриваемых задач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404941D-B1A8-478E-8705-D0638C090ABC}" type="slidenum">
              <a:rPr lang="en-US"/>
              <a:pPr lvl="0">
                <a:defRPr/>
              </a:pPr>
              <a:t>7</a:t>
            </a:fld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09F7BAB0-0DEE-4680-B00A-45F575B72450}" type="datetime1">
              <a:rPr lang="ru-RU"/>
              <a:pPr lvl="0">
                <a:defRPr/>
              </a:pPr>
              <a:t>18.12.2018</a:t>
            </a:fld>
            <a:endParaRPr lang="ru-RU"/>
          </a:p>
        </p:txBody>
      </p:sp>
      <p:sp>
        <p:nvSpPr>
          <p:cNvPr id="4099" name="Прямоугольник 4098"/>
          <p:cNvSpPr/>
          <p:nvPr/>
        </p:nvSpPr>
        <p:spPr>
          <a:xfrm>
            <a:off x="428596" y="928670"/>
            <a:ext cx="7736532" cy="61324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defRPr/>
            </a:pPr>
            <a:r>
              <a:rPr lang="ru-RU" altLang="en-US" sz="2200" b="1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С</a:t>
            </a:r>
            <a:r>
              <a:rPr sz="2200" b="1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точки зрения информатики</a:t>
            </a:r>
            <a:r>
              <a:rPr lang="en-US" altLang="ru-RU" sz="2200" b="1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:</a:t>
            </a:r>
          </a:p>
          <a:p>
            <a:pPr marL="314160" indent="-314160" algn="l">
              <a:buClr>
                <a:srgbClr val="984807"/>
              </a:buClr>
              <a:buSzPct val="145000"/>
              <a:buFont typeface="Wingdings"/>
              <a:buChar char="ü"/>
              <a:defRPr/>
            </a:pP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линейные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;</a:t>
            </a:r>
          </a:p>
          <a:p>
            <a:pPr marL="314160" indent="-314160" algn="l">
              <a:buClr>
                <a:srgbClr val="984807"/>
              </a:buClr>
              <a:buSzPct val="145000"/>
              <a:buFont typeface="Wingdings"/>
              <a:buChar char="ü"/>
              <a:defRPr/>
            </a:pPr>
            <a:r>
              <a:rPr lang="ru-RU" altLang="en-US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ветвления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(с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краткой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формой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, с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полной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формой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,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сложные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ru-RU" altLang="en-US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ветвления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,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ветв</a:t>
            </a:r>
            <a:r>
              <a:rPr lang="ru-RU" altLang="en-US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ления</a:t>
            </a:r>
            <a:r>
              <a:rPr lang="ru-RU" altLang="en-US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с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выбором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case);</a:t>
            </a:r>
          </a:p>
          <a:p>
            <a:pPr marL="314160" indent="-314160" algn="l">
              <a:buClr>
                <a:srgbClr val="984807"/>
              </a:buClr>
              <a:buSzPct val="145000"/>
              <a:buFont typeface="Wingdings"/>
              <a:buChar char="ü"/>
              <a:defRPr/>
            </a:pP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циклические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( с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предусловием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,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циклические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с </a:t>
            </a:r>
            <a:r>
              <a:rPr lang="en-US" altLang="ru-RU" sz="2200" i="1" strike="noStrike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постусловием</a:t>
            </a:r>
            <a:r>
              <a:rPr lang="ru-RU" altLang="ru-RU" sz="2200" i="1" strike="noStrike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,</a:t>
            </a:r>
            <a:r>
              <a:rPr lang="en-US" altLang="ru-RU" sz="2200" i="1" strike="noStrike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>
                <a:solidFill>
                  <a:srgbClr val="000000"/>
                </a:solidFill>
                <a:latin typeface="Arial"/>
                <a:ea typeface="-apple-system"/>
              </a:rPr>
              <a:t>с</a:t>
            </a:r>
            <a:r>
              <a:rPr lang="ru-RU" altLang="en-US" sz="2200" i="1" strike="noStrike" dirty="0">
                <a:solidFill>
                  <a:srgbClr val="000000"/>
                </a:solidFill>
                <a:latin typeface="Arial"/>
                <a:ea typeface="-apple-system"/>
              </a:rPr>
              <a:t> параметром цикл</a:t>
            </a:r>
            <a:r>
              <a:rPr lang="ru-RU" altLang="en-US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а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).</a:t>
            </a:r>
          </a:p>
          <a:p>
            <a:pPr algn="l">
              <a:lnSpc>
                <a:spcPct val="107000"/>
              </a:lnSpc>
              <a:defRPr/>
            </a:pPr>
            <a:r>
              <a:rPr lang="ru-RU" altLang="en-US" sz="2200" b="1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С</a:t>
            </a:r>
            <a:r>
              <a:rPr sz="2200" b="1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точки зрения </a:t>
            </a:r>
            <a:r>
              <a:rPr lang="ru-RU" altLang="en-US" sz="2200" b="1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математики</a:t>
            </a:r>
            <a:r>
              <a:rPr lang="en-US" altLang="ru-RU" sz="2200" b="1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:</a:t>
            </a:r>
          </a:p>
          <a:p>
            <a:pPr marL="314160" indent="-314160" algn="l">
              <a:lnSpc>
                <a:spcPct val="107000"/>
              </a:lnSpc>
              <a:buClr>
                <a:schemeClr val="accent6">
                  <a:lumMod val="50000"/>
                </a:schemeClr>
              </a:buClr>
              <a:buSzPct val="140000"/>
              <a:buFont typeface="Wingdings"/>
              <a:buChar char="ü"/>
              <a:defRPr/>
            </a:pP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на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движение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; </a:t>
            </a:r>
          </a:p>
          <a:p>
            <a:pPr marL="314160" indent="-314160" algn="l">
              <a:lnSpc>
                <a:spcPct val="107000"/>
              </a:lnSpc>
              <a:buClr>
                <a:schemeClr val="accent6">
                  <a:lumMod val="50000"/>
                </a:schemeClr>
              </a:buClr>
              <a:buSzPct val="140000"/>
              <a:buFont typeface="Wingdings"/>
              <a:buChar char="ü"/>
              <a:defRPr/>
            </a:pP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планиметрические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на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длины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и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площади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;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стереометрические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на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длины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,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площади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и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объемы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; </a:t>
            </a:r>
            <a:endParaRPr lang="ru-RU" altLang="ru-RU" sz="2200" i="1" strike="noStrike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marL="314160" indent="-314160" algn="l">
              <a:lnSpc>
                <a:spcPct val="107000"/>
              </a:lnSpc>
              <a:buClr>
                <a:schemeClr val="accent6">
                  <a:lumMod val="50000"/>
                </a:schemeClr>
              </a:buClr>
              <a:buSzPct val="140000"/>
              <a:buFont typeface="Wingdings"/>
              <a:buChar char="ü"/>
              <a:defRPr/>
            </a:pPr>
            <a:r>
              <a:rPr lang="en-US" altLang="ru-RU" sz="2200" i="1" strike="noStrike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решение</a:t>
            </a:r>
            <a:r>
              <a:rPr lang="en-US" altLang="ru-RU" sz="2200" i="1" strike="noStrike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уравнений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; </a:t>
            </a:r>
          </a:p>
          <a:p>
            <a:pPr marL="314160" indent="-314160" algn="l">
              <a:lnSpc>
                <a:spcPct val="107000"/>
              </a:lnSpc>
              <a:buClr>
                <a:schemeClr val="accent6">
                  <a:lumMod val="50000"/>
                </a:schemeClr>
              </a:buClr>
              <a:buSzPct val="140000"/>
              <a:buFont typeface="Wingdings"/>
              <a:buChar char="ü"/>
              <a:defRPr/>
            </a:pP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на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сравнение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и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упорядочивание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чисел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;  </a:t>
            </a:r>
          </a:p>
          <a:p>
            <a:pPr marL="314160" indent="-314160" algn="l">
              <a:lnSpc>
                <a:spcPct val="107000"/>
              </a:lnSpc>
              <a:buClr>
                <a:schemeClr val="accent6">
                  <a:lumMod val="50000"/>
                </a:schemeClr>
              </a:buClr>
              <a:buSzPct val="140000"/>
              <a:buFont typeface="Wingdings"/>
              <a:buChar char="ü"/>
              <a:defRPr/>
            </a:pPr>
            <a:r>
              <a:rPr lang="en-US" altLang="ru-RU" sz="2200" i="1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</a:t>
            </a:r>
            <a:r>
              <a:rPr lang="en-US" altLang="ru-RU" sz="2200" i="1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ru-RU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целочисленной арифметики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; </a:t>
            </a:r>
            <a:endParaRPr lang="en-US" altLang="ru-RU" sz="2200" i="1" dirty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marL="314160" indent="-314160" algn="l">
              <a:lnSpc>
                <a:spcPct val="107000"/>
              </a:lnSpc>
              <a:buClr>
                <a:schemeClr val="accent6">
                  <a:lumMod val="50000"/>
                </a:schemeClr>
              </a:buClr>
              <a:buSzPct val="140000"/>
              <a:buFont typeface="Wingdings"/>
              <a:buChar char="ü"/>
              <a:defRPr/>
            </a:pP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на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суммирование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; </a:t>
            </a:r>
          </a:p>
          <a:p>
            <a:pPr marL="314160" indent="-314160" algn="l">
              <a:lnSpc>
                <a:spcPct val="107000"/>
              </a:lnSpc>
              <a:buClr>
                <a:schemeClr val="accent6">
                  <a:lumMod val="50000"/>
                </a:schemeClr>
              </a:buClr>
              <a:buSzPct val="140000"/>
              <a:buFont typeface="Wingdings"/>
              <a:buChar char="ü"/>
              <a:defRPr/>
            </a:pP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на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последовательности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; </a:t>
            </a:r>
          </a:p>
          <a:p>
            <a:pPr marL="314160" indent="-314160" algn="l">
              <a:lnSpc>
                <a:spcPct val="107000"/>
              </a:lnSpc>
              <a:buClr>
                <a:schemeClr val="accent6">
                  <a:lumMod val="50000"/>
                </a:schemeClr>
              </a:buClr>
              <a:buSzPct val="140000"/>
              <a:buFont typeface="Wingdings"/>
              <a:buChar char="ü"/>
              <a:defRPr/>
            </a:pP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на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максимумы</a:t>
            </a:r>
            <a:r>
              <a:rPr lang="en-US" altLang="ru-RU" sz="2200" i="1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и </a:t>
            </a:r>
            <a:r>
              <a:rPr lang="en-US" altLang="ru-RU" sz="2200" i="1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минимумы</a:t>
            </a:r>
            <a:endParaRPr lang="en-US" altLang="ru-RU" sz="2200" i="1" strike="noStrike" dirty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bloknot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Примеры заданий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3E62-092A-4EAB-B887-D87B90805489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00108"/>
            <a:ext cx="7643866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Линейные  алгоритмы:</a:t>
            </a: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altLang="en-US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задачи на движение ;</a:t>
            </a: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 на определение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длины</a:t>
            </a:r>
            <a:r>
              <a:rPr lang="ru-RU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,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площади</a:t>
            </a:r>
            <a:r>
              <a:rPr lang="ru-RU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и объема;</a:t>
            </a:r>
          </a:p>
          <a:p>
            <a:pPr marL="360363" indent="-360363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 на определение физических параметров( </a:t>
            </a:r>
            <a:r>
              <a:rPr lang="ru-RU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н-р</a:t>
            </a:r>
            <a:r>
              <a:rPr lang="ru-RU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, количества теплоты);</a:t>
            </a: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altLang="en-US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  с целочисленной арифметикой ;</a:t>
            </a: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altLang="en-US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решение уравнений.</a:t>
            </a: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</a:pPr>
            <a:r>
              <a:rPr lang="ru-RU" sz="2200" b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Разветвляющиеся  алгоритмы:</a:t>
            </a: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на</a:t>
            </a:r>
            <a:r>
              <a:rPr lang="ru-RU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нахождение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максм</a:t>
            </a:r>
            <a:r>
              <a:rPr lang="ru-RU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ального</a:t>
            </a:r>
            <a:r>
              <a:rPr lang="ru-RU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и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миним</a:t>
            </a:r>
            <a:r>
              <a:rPr lang="ru-RU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ального</a:t>
            </a:r>
            <a:r>
              <a:rPr lang="ru-RU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значения;</a:t>
            </a: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на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сравнение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и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упорядочивание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чисел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;</a:t>
            </a:r>
            <a:endParaRPr lang="ru-RU" altLang="ru-RU" sz="2200" i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altLang="en-US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  с целочисленной арифметикой </a:t>
            </a:r>
            <a:r>
              <a:rPr lang="ru-RU" altLang="en-US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( задачи на сравнение цифр многозначного числа);</a:t>
            </a:r>
            <a:endParaRPr lang="ru-RU" altLang="ru-RU" sz="2200" i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</a:pPr>
            <a:r>
              <a:rPr lang="ru-RU" sz="2200" b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Циклические  </a:t>
            </a:r>
            <a:r>
              <a:rPr lang="ru-RU" sz="2200" b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алгоритмы:</a:t>
            </a: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на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ru-RU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обработку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последовательности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; </a:t>
            </a:r>
            <a:endParaRPr lang="ru-RU" altLang="ru-RU" sz="2200" i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на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ru-RU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упорядочивание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последовательност</a:t>
            </a:r>
            <a:r>
              <a:rPr lang="ru-RU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ей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; </a:t>
            </a:r>
            <a:endParaRPr lang="ru-RU" altLang="ru-RU" sz="2200" i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задачи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en-US" altLang="ru-RU" sz="2200" i="1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на</a:t>
            </a:r>
            <a:r>
              <a:rPr lang="en-US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 </a:t>
            </a:r>
            <a:r>
              <a:rPr lang="ru-RU" altLang="ru-RU" sz="2200" i="1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-apple-system"/>
              </a:rPr>
              <a:t>обработку массивов.</a:t>
            </a:r>
            <a:endParaRPr lang="en-US" altLang="ru-RU" sz="2200" i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endParaRPr lang="en-US" altLang="ru-RU" sz="2200" i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Arial" pitchFamily="34" charset="0"/>
              <a:buChar char="•"/>
            </a:pPr>
            <a:endParaRPr lang="ru-RU" sz="2200" b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</a:pPr>
            <a:endParaRPr lang="ru-RU" sz="2200" b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endParaRPr lang="en-US" altLang="ru-RU" sz="2200" i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endParaRPr lang="ru-RU" altLang="ru-RU" sz="2200" i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endParaRPr lang="en-US" altLang="ru-RU" sz="2200" i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</a:pPr>
            <a:endParaRPr lang="ru-RU" sz="2200" b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</a:pPr>
            <a:endParaRPr lang="ru-RU" sz="2200" b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</a:pPr>
            <a:endParaRPr lang="ru-RU" altLang="en-US" sz="2200" i="1" dirty="0" smtClean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  <a:p>
            <a:pPr indent="90488">
              <a:buClr>
                <a:schemeClr val="accent2">
                  <a:lumMod val="50000"/>
                </a:schemeClr>
              </a:buClr>
              <a:buSzPct val="145000"/>
              <a:buFont typeface="Wingdings" pitchFamily="2" charset="2"/>
              <a:buChar char="ü"/>
            </a:pPr>
            <a:endParaRPr lang="ru-RU" altLang="en-US" sz="2200" i="1" dirty="0">
              <a:solidFill>
                <a:srgbClr val="000000">
                  <a:alpha val="100000"/>
                </a:srgbClr>
              </a:solidFill>
              <a:latin typeface="Arial"/>
              <a:ea typeface="-apple-syste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dlya-prezentacii-bloknot-0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057" y="0"/>
            <a:ext cx="9121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5715040" cy="785818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5380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Примеры заданий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3E62-092A-4EAB-B887-D87B90805489}" type="datetime1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941D-B1A8-478E-8705-D0638C090AB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100010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Разработать проект, в котором пользователь вводит трёхзначное число. В этом числе необходимо подсчитать  количества сотен, десятков, единиц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78301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00174"/>
            <a:ext cx="381528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Reanimator Extreme Edition</ep:Company>
  <ep:Words>1239</ep:Words>
  <ep:PresentationFormat>Экран (4:3)</ep:PresentationFormat>
  <ep:Paragraphs>213</ep:Paragraphs>
  <ep:Slides>27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27</vt:i4>
      </vt:variant>
    </vt:vector>
  </ep:HeadingPairs>
  <ep:TitlesOfParts>
    <vt:vector size="28" baseType="lpstr">
      <vt:lpstr>Тема Office</vt:lpstr>
      <vt:lpstr>Муниципальное автономное общеобразовательное учреждение средняя общеобразовательная школа № 25 г. Томска</vt:lpstr>
      <vt:lpstr>Введение</vt:lpstr>
      <vt:lpstr>Цель проекта</vt:lpstr>
      <vt:lpstr>Этапы курса</vt:lpstr>
      <vt:lpstr>Алгоритмизация</vt:lpstr>
      <vt:lpstr>Алгоритмизация</vt:lpstr>
      <vt:lpstr>Классификации рассматриваемых задач</vt:lpstr>
      <vt:lpstr>Примеры заданий</vt:lpstr>
      <vt:lpstr>Примеры заданий</vt:lpstr>
      <vt:lpstr>Примеры заданий (10класс Lazarus)</vt:lpstr>
      <vt:lpstr>Примеры заданий</vt:lpstr>
      <vt:lpstr>Примеры заданий</vt:lpstr>
      <vt:lpstr>Системы счисления</vt:lpstr>
      <vt:lpstr>Примеры заданий</vt:lpstr>
      <vt:lpstr>Примеры задач</vt:lpstr>
      <vt:lpstr>Примеры задач</vt:lpstr>
      <vt:lpstr>Примеры задач</vt:lpstr>
      <vt:lpstr>Задания из ЕГЭ определение IP-адреса компьютера</vt:lpstr>
      <vt:lpstr>Электронные таблицы</vt:lpstr>
      <vt:lpstr>Слайд 20</vt:lpstr>
      <vt:lpstr>Слайд 21</vt:lpstr>
      <vt:lpstr>Вычисления в MS EXCEL (10 класс)</vt:lpstr>
      <vt:lpstr>Модель криволинейного движения</vt:lpstr>
      <vt:lpstr>Интерактивные компьютерные модели</vt:lpstr>
      <vt:lpstr>Анализ результатов ОГЭ</vt:lpstr>
      <vt:lpstr>Моделирование в GeoGebra (планиметрия)</vt:lpstr>
      <vt:lpstr>Источники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2017-12-24T14:27:18.000</dcterms:created>
  <dc:creator>Нина Васильевна</dc:creator>
  <cp:lastModifiedBy>User</cp:lastModifiedBy>
  <dcterms:modified xsi:type="dcterms:W3CDTF">2020-11-09T17:55:14.998</dcterms:modified>
  <cp:revision>204</cp:revision>
  <dc:title>ТОМСКИЙ ГОСУДАРСТВЕННЫЙ УНИВЕРСИТЕТ (ТГУ) Механико-математический факультет Кафедра общей математики</dc:title>
  <cp:version>0906.0100.01</cp:version>
</cp:coreProperties>
</file>