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56" r:id="rId2"/>
    <p:sldId id="257" r:id="rId3"/>
    <p:sldId id="259" r:id="rId4"/>
    <p:sldId id="260" r:id="rId5"/>
    <p:sldId id="261" r:id="rId6"/>
    <p:sldId id="264" r:id="rId7"/>
    <p:sldId id="263" r:id="rId8"/>
    <p:sldId id="265" r:id="rId9"/>
    <p:sldId id="266" r:id="rId10"/>
    <p:sldId id="268" r:id="rId11"/>
    <p:sldId id="280" r:id="rId12"/>
    <p:sldId id="283" r:id="rId13"/>
    <p:sldId id="270" r:id="rId14"/>
    <p:sldId id="282" r:id="rId15"/>
    <p:sldId id="272" r:id="rId16"/>
    <p:sldId id="279" r:id="rId17"/>
    <p:sldId id="284" r:id="rId18"/>
    <p:sldId id="274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0071BA"/>
    <a:srgbClr val="374E60"/>
    <a:srgbClr val="748A98"/>
    <a:srgbClr val="4F9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-360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7A61B-EFF6-4434-BF00-F2D1D60380B0}" type="doc">
      <dgm:prSet loTypeId="urn:microsoft.com/office/officeart/2005/8/layout/vList4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9162DB0-D0BF-469F-8946-429B26884B8B}">
      <dgm:prSet phldrT="[Текст]"/>
      <dgm:spPr/>
      <dgm:t>
        <a:bodyPr/>
        <a:lstStyle/>
        <a:p>
          <a:pPr algn="just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Зеленый цвет символизировал растительный мир.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CCF45BCE-B04D-4F9A-AF16-1F0455395FA2}" type="parTrans" cxnId="{6831661B-20A3-47F1-9E2C-26AF86CF05DF}">
      <dgm:prSet/>
      <dgm:spPr/>
      <dgm:t>
        <a:bodyPr/>
        <a:lstStyle/>
        <a:p>
          <a:endParaRPr lang="ru-RU"/>
        </a:p>
      </dgm:t>
    </dgm:pt>
    <dgm:pt modelId="{45108EAF-5D23-4767-93FD-46FEC00D3C2D}" type="sibTrans" cxnId="{6831661B-20A3-47F1-9E2C-26AF86CF05DF}">
      <dgm:prSet/>
      <dgm:spPr/>
      <dgm:t>
        <a:bodyPr/>
        <a:lstStyle/>
        <a:p>
          <a:endParaRPr lang="ru-RU"/>
        </a:p>
      </dgm:t>
    </dgm:pt>
    <dgm:pt modelId="{DD6A2863-A7E6-4C34-B032-9B1B77917D56}">
      <dgm:prSet phldrT="[Текст]"/>
      <dgm:spPr/>
      <dgm:t>
        <a:bodyPr/>
        <a:lstStyle/>
        <a:p>
          <a:pPr algn="just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Оранжевый назывался цветом солнечного света и тепла.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37E1C88-2FE7-41C4-9CE4-43C9A1CBC59D}" type="parTrans" cxnId="{4B964663-11BC-4413-BB5E-58356530893D}">
      <dgm:prSet/>
      <dgm:spPr/>
      <dgm:t>
        <a:bodyPr/>
        <a:lstStyle/>
        <a:p>
          <a:endParaRPr lang="ru-RU"/>
        </a:p>
      </dgm:t>
    </dgm:pt>
    <dgm:pt modelId="{21EEDFD1-40B7-4D4F-B3B8-9819D1ABEA38}" type="sibTrans" cxnId="{4B964663-11BC-4413-BB5E-58356530893D}">
      <dgm:prSet/>
      <dgm:spPr/>
      <dgm:t>
        <a:bodyPr/>
        <a:lstStyle/>
        <a:p>
          <a:endParaRPr lang="ru-RU"/>
        </a:p>
      </dgm:t>
    </dgm:pt>
    <dgm:pt modelId="{67B30648-281D-4186-8436-51FB80A7E9C0}">
      <dgm:prSet phldrT="[Текст]"/>
      <dgm:spPr/>
      <dgm:t>
        <a:bodyPr/>
        <a:lstStyle/>
        <a:p>
          <a:pPr algn="just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Голубой  цвет - символ воды и неба.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FA12AAF7-AF74-4F74-9C9B-CD40A4EEE0FC}" type="parTrans" cxnId="{80201A08-EC5F-4153-8A62-E1F85A4CFC7A}">
      <dgm:prSet/>
      <dgm:spPr/>
      <dgm:t>
        <a:bodyPr/>
        <a:lstStyle/>
        <a:p>
          <a:endParaRPr lang="ru-RU"/>
        </a:p>
      </dgm:t>
    </dgm:pt>
    <dgm:pt modelId="{D8FE3852-A60D-415E-8B86-EC6EF6D48215}" type="sibTrans" cxnId="{80201A08-EC5F-4153-8A62-E1F85A4CFC7A}">
      <dgm:prSet/>
      <dgm:spPr/>
      <dgm:t>
        <a:bodyPr/>
        <a:lstStyle/>
        <a:p>
          <a:endParaRPr lang="ru-RU"/>
        </a:p>
      </dgm:t>
    </dgm:pt>
    <dgm:pt modelId="{1A1EE02E-7D9B-4476-A46C-21F526212239}">
      <dgm:prSet phldrT="[Текст]"/>
      <dgm:spPr/>
      <dgm:t>
        <a:bodyPr/>
        <a:lstStyle/>
        <a:p>
          <a:pPr algn="just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Черный цвет символизировал землю и вечный покой.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CCF2FD4D-A5B7-47B1-A8B0-383945B69FB7}" type="parTrans" cxnId="{569A0960-1C1A-47A4-BE76-6F5A6F75E72C}">
      <dgm:prSet/>
      <dgm:spPr/>
      <dgm:t>
        <a:bodyPr/>
        <a:lstStyle/>
        <a:p>
          <a:endParaRPr lang="ru-RU"/>
        </a:p>
      </dgm:t>
    </dgm:pt>
    <dgm:pt modelId="{12C4C620-9911-4F0A-A85D-C4FD6C38E1D9}" type="sibTrans" cxnId="{569A0960-1C1A-47A4-BE76-6F5A6F75E72C}">
      <dgm:prSet/>
      <dgm:spPr/>
      <dgm:t>
        <a:bodyPr/>
        <a:lstStyle/>
        <a:p>
          <a:endParaRPr lang="ru-RU"/>
        </a:p>
      </dgm:t>
    </dgm:pt>
    <dgm:pt modelId="{2BC74B32-13D5-4EF8-93A6-CFBE3CD0C9F4}">
      <dgm:prSet phldrT="[Текст]"/>
      <dgm:spPr/>
      <dgm:t>
        <a:bodyPr/>
        <a:lstStyle/>
        <a:p>
          <a:pPr algn="just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Красный цвет- цвет огня, считалось, что он отпугивал нечистую силу. Красный  -  значит красивый. Красна девица, красны молодцы, весна- красна.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5545634E-FD34-43CC-81E1-8BAB3D0937DA}" type="parTrans" cxnId="{C48F3430-B97F-4E59-9B3B-3BD73F0C4411}">
      <dgm:prSet/>
      <dgm:spPr/>
      <dgm:t>
        <a:bodyPr/>
        <a:lstStyle/>
        <a:p>
          <a:endParaRPr lang="ru-RU"/>
        </a:p>
      </dgm:t>
    </dgm:pt>
    <dgm:pt modelId="{66D50DE3-1D9A-44A1-B12C-6835AA5C73A3}" type="sibTrans" cxnId="{C48F3430-B97F-4E59-9B3B-3BD73F0C4411}">
      <dgm:prSet/>
      <dgm:spPr/>
      <dgm:t>
        <a:bodyPr/>
        <a:lstStyle/>
        <a:p>
          <a:endParaRPr lang="ru-RU"/>
        </a:p>
      </dgm:t>
    </dgm:pt>
    <dgm:pt modelId="{50F2EC9F-68E1-4E57-9C1E-0450F0D143AE}" type="pres">
      <dgm:prSet presAssocID="{B0D7A61B-EFF6-4434-BF00-F2D1D60380B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AC9B7F-05D0-437B-8EA9-FA8B244455B5}" type="pres">
      <dgm:prSet presAssocID="{2BC74B32-13D5-4EF8-93A6-CFBE3CD0C9F4}" presName="comp" presStyleCnt="0"/>
      <dgm:spPr/>
      <dgm:t>
        <a:bodyPr/>
        <a:lstStyle/>
        <a:p>
          <a:endParaRPr lang="ru-RU"/>
        </a:p>
      </dgm:t>
    </dgm:pt>
    <dgm:pt modelId="{2753112F-1841-47BC-B45A-5257668984F8}" type="pres">
      <dgm:prSet presAssocID="{2BC74B32-13D5-4EF8-93A6-CFBE3CD0C9F4}" presName="box" presStyleLbl="node1" presStyleIdx="0" presStyleCnt="5" custScaleY="135015"/>
      <dgm:spPr/>
      <dgm:t>
        <a:bodyPr/>
        <a:lstStyle/>
        <a:p>
          <a:endParaRPr lang="ru-RU"/>
        </a:p>
      </dgm:t>
    </dgm:pt>
    <dgm:pt modelId="{F3B273BC-49D8-4783-B535-2A352E714B43}" type="pres">
      <dgm:prSet presAssocID="{2BC74B32-13D5-4EF8-93A6-CFBE3CD0C9F4}" presName="img" presStyleLbl="fgImgPlace1" presStyleIdx="0" presStyleCnt="5" custScaleX="98092" custScaleY="150832" custLinFactNeighborX="-4031" custLinFactNeighborY="-120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61C54F3-10E9-4ED0-BBB7-B70A1C81E63A}" type="pres">
      <dgm:prSet presAssocID="{2BC74B32-13D5-4EF8-93A6-CFBE3CD0C9F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0D0B1-D019-4A0C-86AC-E7085EB25B3F}" type="pres">
      <dgm:prSet presAssocID="{66D50DE3-1D9A-44A1-B12C-6835AA5C73A3}" presName="spacer" presStyleCnt="0"/>
      <dgm:spPr/>
      <dgm:t>
        <a:bodyPr/>
        <a:lstStyle/>
        <a:p>
          <a:endParaRPr lang="ru-RU"/>
        </a:p>
      </dgm:t>
    </dgm:pt>
    <dgm:pt modelId="{A779F791-AF6C-4B4E-9B11-F6624EFC15D4}" type="pres">
      <dgm:prSet presAssocID="{D9162DB0-D0BF-469F-8946-429B26884B8B}" presName="comp" presStyleCnt="0"/>
      <dgm:spPr/>
      <dgm:t>
        <a:bodyPr/>
        <a:lstStyle/>
        <a:p>
          <a:endParaRPr lang="ru-RU"/>
        </a:p>
      </dgm:t>
    </dgm:pt>
    <dgm:pt modelId="{FE7B458F-B252-4F55-8708-B832C4EE3E44}" type="pres">
      <dgm:prSet presAssocID="{D9162DB0-D0BF-469F-8946-429B26884B8B}" presName="box" presStyleLbl="node1" presStyleIdx="1" presStyleCnt="5" custScaleY="127041"/>
      <dgm:spPr/>
      <dgm:t>
        <a:bodyPr/>
        <a:lstStyle/>
        <a:p>
          <a:endParaRPr lang="ru-RU"/>
        </a:p>
      </dgm:t>
    </dgm:pt>
    <dgm:pt modelId="{8FCA1DF6-6810-4651-AAE0-B22429A488A6}" type="pres">
      <dgm:prSet presAssocID="{D9162DB0-D0BF-469F-8946-429B26884B8B}" presName="img" presStyleLbl="fgImgPlace1" presStyleIdx="1" presStyleCnt="5" custScaleX="107847" custScaleY="14951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E2D6CCD-E821-47D7-B3B2-D2976AA56237}" type="pres">
      <dgm:prSet presAssocID="{D9162DB0-D0BF-469F-8946-429B26884B8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71B20-4AB2-4160-82A7-6A2349BCC78B}" type="pres">
      <dgm:prSet presAssocID="{45108EAF-5D23-4767-93FD-46FEC00D3C2D}" presName="spacer" presStyleCnt="0"/>
      <dgm:spPr/>
      <dgm:t>
        <a:bodyPr/>
        <a:lstStyle/>
        <a:p>
          <a:endParaRPr lang="ru-RU"/>
        </a:p>
      </dgm:t>
    </dgm:pt>
    <dgm:pt modelId="{362A4407-8DD0-4379-A671-49806368EFFF}" type="pres">
      <dgm:prSet presAssocID="{DD6A2863-A7E6-4C34-B032-9B1B77917D56}" presName="comp" presStyleCnt="0"/>
      <dgm:spPr/>
      <dgm:t>
        <a:bodyPr/>
        <a:lstStyle/>
        <a:p>
          <a:endParaRPr lang="ru-RU"/>
        </a:p>
      </dgm:t>
    </dgm:pt>
    <dgm:pt modelId="{564CBD70-F081-4AB8-90FF-7ECDC47B540C}" type="pres">
      <dgm:prSet presAssocID="{DD6A2863-A7E6-4C34-B032-9B1B77917D56}" presName="box" presStyleLbl="node1" presStyleIdx="2" presStyleCnt="5"/>
      <dgm:spPr/>
      <dgm:t>
        <a:bodyPr/>
        <a:lstStyle/>
        <a:p>
          <a:endParaRPr lang="ru-RU"/>
        </a:p>
      </dgm:t>
    </dgm:pt>
    <dgm:pt modelId="{2F2C51E3-5C53-48F7-BC82-B06A13C50AD3}" type="pres">
      <dgm:prSet presAssocID="{DD6A2863-A7E6-4C34-B032-9B1B77917D56}" presName="img" presStyleLbl="fgImgPlace1" presStyleIdx="2" presStyleCnt="5" custScaleX="98672" custScaleY="14635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DFBD72A-A137-4E67-8472-D9484EB6DDEC}" type="pres">
      <dgm:prSet presAssocID="{DD6A2863-A7E6-4C34-B032-9B1B77917D5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B109E6-85D2-4689-A18E-6ED302B5ABFD}" type="pres">
      <dgm:prSet presAssocID="{21EEDFD1-40B7-4D4F-B3B8-9819D1ABEA38}" presName="spacer" presStyleCnt="0"/>
      <dgm:spPr/>
      <dgm:t>
        <a:bodyPr/>
        <a:lstStyle/>
        <a:p>
          <a:endParaRPr lang="ru-RU"/>
        </a:p>
      </dgm:t>
    </dgm:pt>
    <dgm:pt modelId="{81343BAE-D950-4077-A423-65EBF00E418E}" type="pres">
      <dgm:prSet presAssocID="{67B30648-281D-4186-8436-51FB80A7E9C0}" presName="comp" presStyleCnt="0"/>
      <dgm:spPr/>
      <dgm:t>
        <a:bodyPr/>
        <a:lstStyle/>
        <a:p>
          <a:endParaRPr lang="ru-RU"/>
        </a:p>
      </dgm:t>
    </dgm:pt>
    <dgm:pt modelId="{AABBBBA1-B731-4E0F-8B95-3662DE86A3EC}" type="pres">
      <dgm:prSet presAssocID="{67B30648-281D-4186-8436-51FB80A7E9C0}" presName="box" presStyleLbl="node1" presStyleIdx="3" presStyleCnt="5"/>
      <dgm:spPr/>
      <dgm:t>
        <a:bodyPr/>
        <a:lstStyle/>
        <a:p>
          <a:endParaRPr lang="ru-RU"/>
        </a:p>
      </dgm:t>
    </dgm:pt>
    <dgm:pt modelId="{3C147FAD-9830-40D9-8941-0B936F3EB595}" type="pres">
      <dgm:prSet presAssocID="{67B30648-281D-4186-8436-51FB80A7E9C0}" presName="img" presStyleLbl="fgImgPlace1" presStyleIdx="3" presStyleCnt="5" custScaleX="99017" custScaleY="13605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10AE0E-A35F-4AC1-81E9-1880B64CAE7B}" type="pres">
      <dgm:prSet presAssocID="{67B30648-281D-4186-8436-51FB80A7E9C0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9F0D3-FAA3-4751-A8C6-504C19430E8F}" type="pres">
      <dgm:prSet presAssocID="{D8FE3852-A60D-415E-8B86-EC6EF6D48215}" presName="spacer" presStyleCnt="0"/>
      <dgm:spPr/>
      <dgm:t>
        <a:bodyPr/>
        <a:lstStyle/>
        <a:p>
          <a:endParaRPr lang="ru-RU"/>
        </a:p>
      </dgm:t>
    </dgm:pt>
    <dgm:pt modelId="{751EE7F2-9A91-4031-8BDE-5D684E25CC21}" type="pres">
      <dgm:prSet presAssocID="{1A1EE02E-7D9B-4476-A46C-21F526212239}" presName="comp" presStyleCnt="0"/>
      <dgm:spPr/>
      <dgm:t>
        <a:bodyPr/>
        <a:lstStyle/>
        <a:p>
          <a:endParaRPr lang="ru-RU"/>
        </a:p>
      </dgm:t>
    </dgm:pt>
    <dgm:pt modelId="{0F161EC2-8ABA-47E4-9C24-73F0DE02E13B}" type="pres">
      <dgm:prSet presAssocID="{1A1EE02E-7D9B-4476-A46C-21F526212239}" presName="box" presStyleLbl="node1" presStyleIdx="4" presStyleCnt="5" custLinFactNeighborX="-395" custLinFactNeighborY="518"/>
      <dgm:spPr/>
      <dgm:t>
        <a:bodyPr/>
        <a:lstStyle/>
        <a:p>
          <a:endParaRPr lang="ru-RU"/>
        </a:p>
      </dgm:t>
    </dgm:pt>
    <dgm:pt modelId="{4B727676-BE7F-402E-9B83-A90875AF09DD}" type="pres">
      <dgm:prSet presAssocID="{1A1EE02E-7D9B-4476-A46C-21F526212239}" presName="img" presStyleLbl="fgImgPlace1" presStyleIdx="4" presStyleCnt="5" custScaleX="108355" custScaleY="15071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336D075-8573-4A75-B9A2-8BF86D0DA045}" type="pres">
      <dgm:prSet presAssocID="{1A1EE02E-7D9B-4476-A46C-21F52621223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E9C6D3-60B2-45F6-B942-F696A1BBBB2C}" type="presOf" srcId="{2BC74B32-13D5-4EF8-93A6-CFBE3CD0C9F4}" destId="{2753112F-1841-47BC-B45A-5257668984F8}" srcOrd="0" destOrd="0" presId="urn:microsoft.com/office/officeart/2005/8/layout/vList4#1"/>
    <dgm:cxn modelId="{28C017A7-FCC9-4F4D-B1DB-9A3DEE0D0750}" type="presOf" srcId="{DD6A2863-A7E6-4C34-B032-9B1B77917D56}" destId="{564CBD70-F081-4AB8-90FF-7ECDC47B540C}" srcOrd="0" destOrd="0" presId="urn:microsoft.com/office/officeart/2005/8/layout/vList4#1"/>
    <dgm:cxn modelId="{D3457A40-696A-4761-81D0-A352A3556FF4}" type="presOf" srcId="{D9162DB0-D0BF-469F-8946-429B26884B8B}" destId="{2E2D6CCD-E821-47D7-B3B2-D2976AA56237}" srcOrd="1" destOrd="0" presId="urn:microsoft.com/office/officeart/2005/8/layout/vList4#1"/>
    <dgm:cxn modelId="{216756C0-A1D5-4BEF-A671-08E9DE02A30C}" type="presOf" srcId="{1A1EE02E-7D9B-4476-A46C-21F526212239}" destId="{0F161EC2-8ABA-47E4-9C24-73F0DE02E13B}" srcOrd="0" destOrd="0" presId="urn:microsoft.com/office/officeart/2005/8/layout/vList4#1"/>
    <dgm:cxn modelId="{C4680191-E817-4791-8916-5CFF34444532}" type="presOf" srcId="{B0D7A61B-EFF6-4434-BF00-F2D1D60380B0}" destId="{50F2EC9F-68E1-4E57-9C1E-0450F0D143AE}" srcOrd="0" destOrd="0" presId="urn:microsoft.com/office/officeart/2005/8/layout/vList4#1"/>
    <dgm:cxn modelId="{6831661B-20A3-47F1-9E2C-26AF86CF05DF}" srcId="{B0D7A61B-EFF6-4434-BF00-F2D1D60380B0}" destId="{D9162DB0-D0BF-469F-8946-429B26884B8B}" srcOrd="1" destOrd="0" parTransId="{CCF45BCE-B04D-4F9A-AF16-1F0455395FA2}" sibTransId="{45108EAF-5D23-4767-93FD-46FEC00D3C2D}"/>
    <dgm:cxn modelId="{C48F3430-B97F-4E59-9B3B-3BD73F0C4411}" srcId="{B0D7A61B-EFF6-4434-BF00-F2D1D60380B0}" destId="{2BC74B32-13D5-4EF8-93A6-CFBE3CD0C9F4}" srcOrd="0" destOrd="0" parTransId="{5545634E-FD34-43CC-81E1-8BAB3D0937DA}" sibTransId="{66D50DE3-1D9A-44A1-B12C-6835AA5C73A3}"/>
    <dgm:cxn modelId="{77E9C80D-7FA9-4458-81B1-DE93854018F6}" type="presOf" srcId="{DD6A2863-A7E6-4C34-B032-9B1B77917D56}" destId="{9DFBD72A-A137-4E67-8472-D9484EB6DDEC}" srcOrd="1" destOrd="0" presId="urn:microsoft.com/office/officeart/2005/8/layout/vList4#1"/>
    <dgm:cxn modelId="{4B964663-11BC-4413-BB5E-58356530893D}" srcId="{B0D7A61B-EFF6-4434-BF00-F2D1D60380B0}" destId="{DD6A2863-A7E6-4C34-B032-9B1B77917D56}" srcOrd="2" destOrd="0" parTransId="{737E1C88-2FE7-41C4-9CE4-43C9A1CBC59D}" sibTransId="{21EEDFD1-40B7-4D4F-B3B8-9819D1ABEA38}"/>
    <dgm:cxn modelId="{47827810-374C-4CBC-B124-7CF0C34DAC59}" type="presOf" srcId="{67B30648-281D-4186-8436-51FB80A7E9C0}" destId="{AABBBBA1-B731-4E0F-8B95-3662DE86A3EC}" srcOrd="0" destOrd="0" presId="urn:microsoft.com/office/officeart/2005/8/layout/vList4#1"/>
    <dgm:cxn modelId="{569A0960-1C1A-47A4-BE76-6F5A6F75E72C}" srcId="{B0D7A61B-EFF6-4434-BF00-F2D1D60380B0}" destId="{1A1EE02E-7D9B-4476-A46C-21F526212239}" srcOrd="4" destOrd="0" parTransId="{CCF2FD4D-A5B7-47B1-A8B0-383945B69FB7}" sibTransId="{12C4C620-9911-4F0A-A85D-C4FD6C38E1D9}"/>
    <dgm:cxn modelId="{80201A08-EC5F-4153-8A62-E1F85A4CFC7A}" srcId="{B0D7A61B-EFF6-4434-BF00-F2D1D60380B0}" destId="{67B30648-281D-4186-8436-51FB80A7E9C0}" srcOrd="3" destOrd="0" parTransId="{FA12AAF7-AF74-4F74-9C9B-CD40A4EEE0FC}" sibTransId="{D8FE3852-A60D-415E-8B86-EC6EF6D48215}"/>
    <dgm:cxn modelId="{38D6B1CA-988E-404F-B1DC-19E449E0F2E6}" type="presOf" srcId="{2BC74B32-13D5-4EF8-93A6-CFBE3CD0C9F4}" destId="{061C54F3-10E9-4ED0-BBB7-B70A1C81E63A}" srcOrd="1" destOrd="0" presId="urn:microsoft.com/office/officeart/2005/8/layout/vList4#1"/>
    <dgm:cxn modelId="{C7725C35-869D-4628-AB76-7ECFF341C598}" type="presOf" srcId="{67B30648-281D-4186-8436-51FB80A7E9C0}" destId="{AF10AE0E-A35F-4AC1-81E9-1880B64CAE7B}" srcOrd="1" destOrd="0" presId="urn:microsoft.com/office/officeart/2005/8/layout/vList4#1"/>
    <dgm:cxn modelId="{05212EB4-2343-418D-AC10-515AACAC0A08}" type="presOf" srcId="{D9162DB0-D0BF-469F-8946-429B26884B8B}" destId="{FE7B458F-B252-4F55-8708-B832C4EE3E44}" srcOrd="0" destOrd="0" presId="urn:microsoft.com/office/officeart/2005/8/layout/vList4#1"/>
    <dgm:cxn modelId="{E2B04788-3486-46B6-BFFF-24ED10796433}" type="presOf" srcId="{1A1EE02E-7D9B-4476-A46C-21F526212239}" destId="{6336D075-8573-4A75-B9A2-8BF86D0DA045}" srcOrd="1" destOrd="0" presId="urn:microsoft.com/office/officeart/2005/8/layout/vList4#1"/>
    <dgm:cxn modelId="{F0E3D6EF-C8B4-409C-B6D8-25958DA0D7D1}" type="presParOf" srcId="{50F2EC9F-68E1-4E57-9C1E-0450F0D143AE}" destId="{C6AC9B7F-05D0-437B-8EA9-FA8B244455B5}" srcOrd="0" destOrd="0" presId="urn:microsoft.com/office/officeart/2005/8/layout/vList4#1"/>
    <dgm:cxn modelId="{4A4167ED-D99A-4BDB-BAEF-6AFD1BDAA3A1}" type="presParOf" srcId="{C6AC9B7F-05D0-437B-8EA9-FA8B244455B5}" destId="{2753112F-1841-47BC-B45A-5257668984F8}" srcOrd="0" destOrd="0" presId="urn:microsoft.com/office/officeart/2005/8/layout/vList4#1"/>
    <dgm:cxn modelId="{AE6E478F-B028-4FED-B1B9-3CAB8499D4F3}" type="presParOf" srcId="{C6AC9B7F-05D0-437B-8EA9-FA8B244455B5}" destId="{F3B273BC-49D8-4783-B535-2A352E714B43}" srcOrd="1" destOrd="0" presId="urn:microsoft.com/office/officeart/2005/8/layout/vList4#1"/>
    <dgm:cxn modelId="{4685BC0B-68AA-4689-81C3-BA7950A6E017}" type="presParOf" srcId="{C6AC9B7F-05D0-437B-8EA9-FA8B244455B5}" destId="{061C54F3-10E9-4ED0-BBB7-B70A1C81E63A}" srcOrd="2" destOrd="0" presId="urn:microsoft.com/office/officeart/2005/8/layout/vList4#1"/>
    <dgm:cxn modelId="{317CAD1F-C75C-4811-B3C2-4598D65A6A37}" type="presParOf" srcId="{50F2EC9F-68E1-4E57-9C1E-0450F0D143AE}" destId="{AAF0D0B1-D019-4A0C-86AC-E7085EB25B3F}" srcOrd="1" destOrd="0" presId="urn:microsoft.com/office/officeart/2005/8/layout/vList4#1"/>
    <dgm:cxn modelId="{168AF7E5-34B3-4ACD-B4BB-C844CC43537E}" type="presParOf" srcId="{50F2EC9F-68E1-4E57-9C1E-0450F0D143AE}" destId="{A779F791-AF6C-4B4E-9B11-F6624EFC15D4}" srcOrd="2" destOrd="0" presId="urn:microsoft.com/office/officeart/2005/8/layout/vList4#1"/>
    <dgm:cxn modelId="{12AF7A57-B35F-445B-A0D4-117B29F64B0B}" type="presParOf" srcId="{A779F791-AF6C-4B4E-9B11-F6624EFC15D4}" destId="{FE7B458F-B252-4F55-8708-B832C4EE3E44}" srcOrd="0" destOrd="0" presId="urn:microsoft.com/office/officeart/2005/8/layout/vList4#1"/>
    <dgm:cxn modelId="{0D1C350E-7759-4592-BB26-C616EF51F3C6}" type="presParOf" srcId="{A779F791-AF6C-4B4E-9B11-F6624EFC15D4}" destId="{8FCA1DF6-6810-4651-AAE0-B22429A488A6}" srcOrd="1" destOrd="0" presId="urn:microsoft.com/office/officeart/2005/8/layout/vList4#1"/>
    <dgm:cxn modelId="{6DC72E04-850B-4324-8014-48950A96E250}" type="presParOf" srcId="{A779F791-AF6C-4B4E-9B11-F6624EFC15D4}" destId="{2E2D6CCD-E821-47D7-B3B2-D2976AA56237}" srcOrd="2" destOrd="0" presId="urn:microsoft.com/office/officeart/2005/8/layout/vList4#1"/>
    <dgm:cxn modelId="{AC869DAE-E366-48A9-8304-5FDAAACCACE0}" type="presParOf" srcId="{50F2EC9F-68E1-4E57-9C1E-0450F0D143AE}" destId="{77D71B20-4AB2-4160-82A7-6A2349BCC78B}" srcOrd="3" destOrd="0" presId="urn:microsoft.com/office/officeart/2005/8/layout/vList4#1"/>
    <dgm:cxn modelId="{BA4A1CA6-2228-4842-AB79-0B295AFBCD01}" type="presParOf" srcId="{50F2EC9F-68E1-4E57-9C1E-0450F0D143AE}" destId="{362A4407-8DD0-4379-A671-49806368EFFF}" srcOrd="4" destOrd="0" presId="urn:microsoft.com/office/officeart/2005/8/layout/vList4#1"/>
    <dgm:cxn modelId="{CD287FDE-F272-42BE-90D4-6B4F4CC5805B}" type="presParOf" srcId="{362A4407-8DD0-4379-A671-49806368EFFF}" destId="{564CBD70-F081-4AB8-90FF-7ECDC47B540C}" srcOrd="0" destOrd="0" presId="urn:microsoft.com/office/officeart/2005/8/layout/vList4#1"/>
    <dgm:cxn modelId="{3F80E4F3-DEE8-42E0-AE49-AD846D0F0022}" type="presParOf" srcId="{362A4407-8DD0-4379-A671-49806368EFFF}" destId="{2F2C51E3-5C53-48F7-BC82-B06A13C50AD3}" srcOrd="1" destOrd="0" presId="urn:microsoft.com/office/officeart/2005/8/layout/vList4#1"/>
    <dgm:cxn modelId="{ED37A8F7-BD62-4C77-89CE-04B662E41E09}" type="presParOf" srcId="{362A4407-8DD0-4379-A671-49806368EFFF}" destId="{9DFBD72A-A137-4E67-8472-D9484EB6DDEC}" srcOrd="2" destOrd="0" presId="urn:microsoft.com/office/officeart/2005/8/layout/vList4#1"/>
    <dgm:cxn modelId="{852FEEEC-038B-4111-9188-6586B8D556D7}" type="presParOf" srcId="{50F2EC9F-68E1-4E57-9C1E-0450F0D143AE}" destId="{41B109E6-85D2-4689-A18E-6ED302B5ABFD}" srcOrd="5" destOrd="0" presId="urn:microsoft.com/office/officeart/2005/8/layout/vList4#1"/>
    <dgm:cxn modelId="{1B7D041E-B012-4988-9B74-25329AA2516E}" type="presParOf" srcId="{50F2EC9F-68E1-4E57-9C1E-0450F0D143AE}" destId="{81343BAE-D950-4077-A423-65EBF00E418E}" srcOrd="6" destOrd="0" presId="urn:microsoft.com/office/officeart/2005/8/layout/vList4#1"/>
    <dgm:cxn modelId="{501FA498-982A-4E32-80D6-BE40D02B87DA}" type="presParOf" srcId="{81343BAE-D950-4077-A423-65EBF00E418E}" destId="{AABBBBA1-B731-4E0F-8B95-3662DE86A3EC}" srcOrd="0" destOrd="0" presId="urn:microsoft.com/office/officeart/2005/8/layout/vList4#1"/>
    <dgm:cxn modelId="{C405C433-72D7-4BAC-9701-D4AB58DEF9F4}" type="presParOf" srcId="{81343BAE-D950-4077-A423-65EBF00E418E}" destId="{3C147FAD-9830-40D9-8941-0B936F3EB595}" srcOrd="1" destOrd="0" presId="urn:microsoft.com/office/officeart/2005/8/layout/vList4#1"/>
    <dgm:cxn modelId="{C672988C-6D49-4A4A-A79B-8989AE284836}" type="presParOf" srcId="{81343BAE-D950-4077-A423-65EBF00E418E}" destId="{AF10AE0E-A35F-4AC1-81E9-1880B64CAE7B}" srcOrd="2" destOrd="0" presId="urn:microsoft.com/office/officeart/2005/8/layout/vList4#1"/>
    <dgm:cxn modelId="{AD59D307-43C8-4C6D-9D7A-0548035948C3}" type="presParOf" srcId="{50F2EC9F-68E1-4E57-9C1E-0450F0D143AE}" destId="{C6A9F0D3-FAA3-4751-A8C6-504C19430E8F}" srcOrd="7" destOrd="0" presId="urn:microsoft.com/office/officeart/2005/8/layout/vList4#1"/>
    <dgm:cxn modelId="{930EDA83-DDF7-47D5-934C-A93A0B98D4DB}" type="presParOf" srcId="{50F2EC9F-68E1-4E57-9C1E-0450F0D143AE}" destId="{751EE7F2-9A91-4031-8BDE-5D684E25CC21}" srcOrd="8" destOrd="0" presId="urn:microsoft.com/office/officeart/2005/8/layout/vList4#1"/>
    <dgm:cxn modelId="{39A6AC38-ACED-4B52-AEB7-25A529B8311B}" type="presParOf" srcId="{751EE7F2-9A91-4031-8BDE-5D684E25CC21}" destId="{0F161EC2-8ABA-47E4-9C24-73F0DE02E13B}" srcOrd="0" destOrd="0" presId="urn:microsoft.com/office/officeart/2005/8/layout/vList4#1"/>
    <dgm:cxn modelId="{6E89547B-2954-4B85-87EA-0BB7633C776B}" type="presParOf" srcId="{751EE7F2-9A91-4031-8BDE-5D684E25CC21}" destId="{4B727676-BE7F-402E-9B83-A90875AF09DD}" srcOrd="1" destOrd="0" presId="urn:microsoft.com/office/officeart/2005/8/layout/vList4#1"/>
    <dgm:cxn modelId="{335816D6-88CA-4948-AB98-4078702081BB}" type="presParOf" srcId="{751EE7F2-9A91-4031-8BDE-5D684E25CC21}" destId="{6336D075-8573-4A75-B9A2-8BF86D0DA04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3112F-1841-47BC-B45A-5257668984F8}">
      <dsp:nvSpPr>
        <dsp:cNvPr id="0" name=""/>
        <dsp:cNvSpPr/>
      </dsp:nvSpPr>
      <dsp:spPr>
        <a:xfrm>
          <a:off x="0" y="0"/>
          <a:ext cx="7786742" cy="12035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Красный цвет- цвет огня, считалось, что он отпугивал нечистую силу. Красный  -  значит красивый. Красна девица, красны молодцы, весна- красна.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46490" y="0"/>
        <a:ext cx="6140251" cy="1203554"/>
      </dsp:txXfrm>
    </dsp:sp>
    <dsp:sp modelId="{F3B273BC-49D8-4783-B535-2A352E714B43}">
      <dsp:nvSpPr>
        <dsp:cNvPr id="0" name=""/>
        <dsp:cNvSpPr/>
      </dsp:nvSpPr>
      <dsp:spPr>
        <a:xfrm>
          <a:off x="41222" y="0"/>
          <a:ext cx="1527634" cy="10756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B458F-B252-4F55-8708-B832C4EE3E44}">
      <dsp:nvSpPr>
        <dsp:cNvPr id="0" name=""/>
        <dsp:cNvSpPr/>
      </dsp:nvSpPr>
      <dsp:spPr>
        <a:xfrm>
          <a:off x="0" y="1292696"/>
          <a:ext cx="7786742" cy="11324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Зеленый цвет символизировал растительный мир.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46490" y="1292696"/>
        <a:ext cx="6140251" cy="1132472"/>
      </dsp:txXfrm>
    </dsp:sp>
    <dsp:sp modelId="{8FCA1DF6-6810-4651-AAE0-B22429A488A6}">
      <dsp:nvSpPr>
        <dsp:cNvPr id="0" name=""/>
        <dsp:cNvSpPr/>
      </dsp:nvSpPr>
      <dsp:spPr>
        <a:xfrm>
          <a:off x="28039" y="1325805"/>
          <a:ext cx="1679553" cy="10662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CBD70-F081-4AB8-90FF-7ECDC47B540C}">
      <dsp:nvSpPr>
        <dsp:cNvPr id="0" name=""/>
        <dsp:cNvSpPr/>
      </dsp:nvSpPr>
      <dsp:spPr>
        <a:xfrm>
          <a:off x="0" y="2590463"/>
          <a:ext cx="7786742" cy="8914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Оранжевый назывался цветом солнечного света и тепла.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46490" y="2590463"/>
        <a:ext cx="6140251" cy="891422"/>
      </dsp:txXfrm>
    </dsp:sp>
    <dsp:sp modelId="{2F2C51E3-5C53-48F7-BC82-B06A13C50AD3}">
      <dsp:nvSpPr>
        <dsp:cNvPr id="0" name=""/>
        <dsp:cNvSpPr/>
      </dsp:nvSpPr>
      <dsp:spPr>
        <a:xfrm>
          <a:off x="99483" y="2514311"/>
          <a:ext cx="1536666" cy="10437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BBBA1-B731-4E0F-8B95-3662DE86A3EC}">
      <dsp:nvSpPr>
        <dsp:cNvPr id="0" name=""/>
        <dsp:cNvSpPr/>
      </dsp:nvSpPr>
      <dsp:spPr>
        <a:xfrm>
          <a:off x="0" y="3686592"/>
          <a:ext cx="7786742" cy="8914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Голубой  цвет - символ воды и неба.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46490" y="3686592"/>
        <a:ext cx="6140251" cy="891422"/>
      </dsp:txXfrm>
    </dsp:sp>
    <dsp:sp modelId="{3C147FAD-9830-40D9-8941-0B936F3EB595}">
      <dsp:nvSpPr>
        <dsp:cNvPr id="0" name=""/>
        <dsp:cNvSpPr/>
      </dsp:nvSpPr>
      <dsp:spPr>
        <a:xfrm>
          <a:off x="96796" y="3647181"/>
          <a:ext cx="1542039" cy="9702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61EC2-8ABA-47E4-9C24-73F0DE02E13B}">
      <dsp:nvSpPr>
        <dsp:cNvPr id="0" name=""/>
        <dsp:cNvSpPr/>
      </dsp:nvSpPr>
      <dsp:spPr>
        <a:xfrm>
          <a:off x="0" y="4802878"/>
          <a:ext cx="7786742" cy="8914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Черный цвет символизировал землю и вечный покой.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46490" y="4802878"/>
        <a:ext cx="6140251" cy="891422"/>
      </dsp:txXfrm>
    </dsp:sp>
    <dsp:sp modelId="{4B727676-BE7F-402E-9B83-A90875AF09DD}">
      <dsp:nvSpPr>
        <dsp:cNvPr id="0" name=""/>
        <dsp:cNvSpPr/>
      </dsp:nvSpPr>
      <dsp:spPr>
        <a:xfrm>
          <a:off x="24084" y="4706569"/>
          <a:ext cx="1687464" cy="10748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C2D71-9068-402E-AD37-EE420D59C8E1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DD75D-09F3-4A9B-8103-0A713C6F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49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ÐÐ°ÑÑÐ¸Ð½ÐºÐ¸ Ð¿Ð¾ Ð·Ð°Ð¿ÑÐ¾ÑÑ paper h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9144000" cy="6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ethnoboho.ru/etno/etnicheskie-motivy-v-vyshivke-i-sxemy-rukodeliya-v-etnicheskom-stil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0047" y="1056904"/>
            <a:ext cx="7004461" cy="1116279"/>
          </a:xfrm>
        </p:spPr>
        <p:txBody>
          <a:bodyPr>
            <a:normAutofit fontScale="925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ПРОЕКТ по предмету учебного курса «Проектная деятельность»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0146" y="2041359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Автор:  Новиков Иван ученик  6 «А» класса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22218" y="4996934"/>
            <a:ext cx="7575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Руководители: </a:t>
            </a:r>
            <a:r>
              <a:rPr lang="ru-RU" dirty="0" err="1" smtClean="0"/>
              <a:t>Булдыженко</a:t>
            </a:r>
            <a:r>
              <a:rPr lang="ru-RU" dirty="0" smtClean="0"/>
              <a:t> Е. А. учитель изобразительного  искусства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5666509"/>
            <a:ext cx="515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Головко Н. Б. учитель литературы и русского языка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627" y="111352"/>
            <a:ext cx="4985072" cy="81462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ПЕРЕДНИК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317" y="881329"/>
            <a:ext cx="3693968" cy="2603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Самой декоративной, богато украшенной частью женского русского костюма был передник, или занавеска, закрывающий женскую фигуру спереди.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Обычно его делали из холста и орнаментировали вышивкой, тканым узором. Цветными отделочными вставками, шелковыми узорными лентами.</a:t>
            </a:r>
          </a:p>
        </p:txBody>
      </p:sp>
      <p:pic>
        <p:nvPicPr>
          <p:cNvPr id="9218" name="Picture 2" descr="C:\Users\Пользователь\Desktop\65836647858f3ed2f76dfb4ecbwu--russkij-stil-fartu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20" y="236870"/>
            <a:ext cx="3152958" cy="34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1157" y="3326806"/>
            <a:ext cx="24273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Пуговица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77" y="3764084"/>
            <a:ext cx="2913926" cy="28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3729" y="3938915"/>
            <a:ext cx="4572000" cy="24606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Самой дорогой и модной вещью в костюме была </a:t>
            </a:r>
            <a:r>
              <a:rPr lang="ru-RU" sz="19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пуговица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Руси изготовили самые крупные пуговицы размером с куриное яйцо. Пуговицы делали из золота, серебра, жемчуга, хрусталя, металлические и плетеные из канители. каждая пуговица имела свое название. Подчас пуговицы стоили дороже самого платья. </a:t>
            </a:r>
            <a:endParaRPr 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5376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Головной убор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96177"/>
            <a:ext cx="4038353" cy="1669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Головной убор, в народных представлениях был связан с небом, его украшали символами солнца, звезд,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дерева, птиц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Нити жемчуга и височные украшения символизировали дождевые струи. Поверх кокошника набрасывали фату из тонкой узорчатой ткани.</a:t>
            </a:r>
          </a:p>
          <a:p>
            <a:endParaRPr lang="ru-RU" dirty="0"/>
          </a:p>
        </p:txBody>
      </p:sp>
      <p:pic>
        <p:nvPicPr>
          <p:cNvPr id="4" name="Содержимое 10" descr="сканирование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0559" y="860100"/>
            <a:ext cx="3055717" cy="268338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60" y="3543482"/>
            <a:ext cx="4495380" cy="304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2476" y="3495079"/>
            <a:ext cx="3755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 замужества женщина надевала кику, поверх надевался платок убрус, волосы были полностью закрыты. На праздники замужние женщины надевали нарядный головной убор – кокошник.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9" y="25637"/>
            <a:ext cx="354676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/>
              </a:rPr>
              <a:t>Древняя славянская культура в узорах и орнаментах</a:t>
            </a:r>
            <a:endParaRPr lang="ru-RU" sz="2400" b="1" dirty="0">
              <a:solidFill>
                <a:srgbClr val="333333"/>
              </a:solidFill>
              <a:latin typeface="Roboto"/>
            </a:endParaRPr>
          </a:p>
          <a:p>
            <a:r>
              <a:rPr lang="ru-RU" sz="1600" dirty="0">
                <a:solidFill>
                  <a:srgbClr val="428BCA"/>
                </a:solidFill>
                <a:latin typeface="arial"/>
                <a:hlinkClick r:id="rId2"/>
              </a:rPr>
              <a:t>Славянские узоры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 вобрали в себя множество сакральных, магических смыслов, обладают особой энергетикой. </a:t>
            </a:r>
            <a:endParaRPr lang="ru-RU" sz="1600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964" y="2210851"/>
            <a:ext cx="354676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/>
              </a:rPr>
              <a:t>На одежду орнамент наносился с особым трепетом, так как она защищала от злых духов того, кто ее носит. Ритуальный узор наносился на уязвимые части: горловину, ворот, подол, рукава</a:t>
            </a:r>
            <a:r>
              <a:rPr lang="ru-RU" sz="1600" dirty="0" smtClean="0">
                <a:solidFill>
                  <a:srgbClr val="000000"/>
                </a:solidFill>
                <a:latin typeface="arial"/>
              </a:rPr>
              <a:t>.</a:t>
            </a:r>
            <a:r>
              <a:rPr lang="ru-RU" sz="1600" dirty="0">
                <a:ea typeface="Calibri"/>
                <a:cs typeface="Times New Roman"/>
              </a:rPr>
              <a:t> Поэтому на сарафан в низу наносился орнамент, чтобы ноги не болели.  На грудь, чтобы внутри не болело. На рукавах рубахи, чтобы руки не болели.  На кокошнике, чтобы  голова не с</a:t>
            </a:r>
            <a:r>
              <a:rPr lang="ru-RU" sz="1600" dirty="0" smtClean="0">
                <a:ea typeface="Calibri"/>
                <a:cs typeface="Times New Roman"/>
              </a:rPr>
              <a:t>традала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1026" name="Picture 2" descr="C:\Users\User\Desktop\Костю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14" y="292563"/>
            <a:ext cx="3176077" cy="63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лавянский костюм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r="10988"/>
          <a:stretch/>
        </p:blipFill>
        <p:spPr bwMode="auto">
          <a:xfrm>
            <a:off x="3906982" y="292562"/>
            <a:ext cx="3245115" cy="63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313" y="363441"/>
            <a:ext cx="929447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вышивках воплощались древние народные символы и обряды.</a:t>
            </a:r>
          </a:p>
        </p:txBody>
      </p:sp>
      <p:pic>
        <p:nvPicPr>
          <p:cNvPr id="6" name="Рисунок 5" descr="vish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76510" y="3381039"/>
            <a:ext cx="4896183" cy="1665369"/>
          </a:xfrm>
          <a:prstGeom prst="rect">
            <a:avLst/>
          </a:prstGeom>
        </p:spPr>
      </p:pic>
      <p:pic>
        <p:nvPicPr>
          <p:cNvPr id="7" name="Рисунок 6" descr="vish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64" y="5663542"/>
            <a:ext cx="5924550" cy="1038225"/>
          </a:xfrm>
          <a:prstGeom prst="rect">
            <a:avLst/>
          </a:prstGeom>
        </p:spPr>
      </p:pic>
      <p:pic>
        <p:nvPicPr>
          <p:cNvPr id="8" name="Рисунок 7" descr="Rushnik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494" y="1773558"/>
            <a:ext cx="3387820" cy="1958610"/>
          </a:xfrm>
          <a:prstGeom prst="rect">
            <a:avLst/>
          </a:prstGeom>
        </p:spPr>
      </p:pic>
      <p:pic>
        <p:nvPicPr>
          <p:cNvPr id="9" name="Рисунок 8" descr="9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282" y="1772131"/>
            <a:ext cx="3767576" cy="2313116"/>
          </a:xfrm>
          <a:prstGeom prst="rect">
            <a:avLst/>
          </a:prstGeom>
        </p:spPr>
      </p:pic>
      <p:pic>
        <p:nvPicPr>
          <p:cNvPr id="10" name="Рисунок 9" descr="k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77687" y="4192738"/>
            <a:ext cx="1686395" cy="2509029"/>
          </a:xfrm>
          <a:prstGeom prst="rect">
            <a:avLst/>
          </a:prstGeom>
        </p:spPr>
      </p:pic>
      <p:pic>
        <p:nvPicPr>
          <p:cNvPr id="11" name="Рисунок 10" descr="rusyzor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289" y="3787585"/>
            <a:ext cx="5057558" cy="17859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4078" y="788173"/>
            <a:ext cx="8506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/>
                <a:cs typeface="Times New Roman"/>
              </a:rPr>
              <a:t>Орнаменты - обереги наносились на все окружающие предметы – это давало магические свойства вещам, которые притягивали силы света и </a:t>
            </a:r>
            <a:r>
              <a:rPr lang="ru-RU" dirty="0" smtClean="0">
                <a:ea typeface="Calibri"/>
                <a:cs typeface="Times New Roman"/>
              </a:rPr>
              <a:t>добра.</a:t>
            </a:r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dirty="0" smtClean="0">
                <a:ea typeface="Calibri"/>
                <a:cs typeface="Times New Roman"/>
              </a:rPr>
              <a:t>Культура наших предков носила </a:t>
            </a:r>
            <a:r>
              <a:rPr lang="ru-RU" dirty="0" err="1">
                <a:ea typeface="Calibri"/>
                <a:cs typeface="Times New Roman"/>
              </a:rPr>
              <a:t>обереговый</a:t>
            </a:r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dirty="0" smtClean="0">
                <a:ea typeface="Calibri"/>
                <a:cs typeface="Times New Roman"/>
              </a:rPr>
              <a:t> характер.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32572" y="83369"/>
            <a:ext cx="576555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Орнамент –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язык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наших предков.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078" y="2667079"/>
            <a:ext cx="85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Символ Солнца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5188" y="2497802"/>
            <a:ext cx="608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Конь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9654" y="320953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Птица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2572" y="5292436"/>
            <a:ext cx="88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Древо жизни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8364" y="6470073"/>
            <a:ext cx="174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Макош</a:t>
            </a:r>
            <a:r>
              <a:rPr lang="ru-RU" dirty="0" smtClean="0">
                <a:solidFill>
                  <a:schemeClr val="bg1"/>
                </a:solidFill>
              </a:rPr>
              <a:t> - Богиня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5548" y="5292436"/>
            <a:ext cx="136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Вода, земля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7858125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291" name="Содержимое 2"/>
          <p:cNvSpPr>
            <a:spLocks noGrp="1"/>
          </p:cNvSpPr>
          <p:nvPr>
            <p:ph sz="quarter" idx="1"/>
          </p:nvPr>
        </p:nvSpPr>
        <p:spPr>
          <a:xfrm>
            <a:off x="642938" y="214313"/>
            <a:ext cx="7889875" cy="5715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 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Цвет – язык народа.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</p:txBody>
      </p:sp>
      <p:graphicFrame>
        <p:nvGraphicFramePr>
          <p:cNvPr id="4" name="Схема 3"/>
          <p:cNvGraphicFramePr/>
          <p:nvPr/>
        </p:nvGraphicFramePr>
        <p:xfrm>
          <a:off x="714348" y="714356"/>
          <a:ext cx="7786742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237156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Владимир\Desktop\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2" y="2199452"/>
            <a:ext cx="7292049" cy="39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2907" y="468162"/>
            <a:ext cx="8009680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1275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1B1F21"/>
                </a:solidFill>
                <a:latin typeface="Times New Roman"/>
                <a:ea typeface="Times New Roman"/>
              </a:rPr>
              <a:t>Верно ли утверждение науки, что орнамент на одежде древних славян действует положительно на здоровье </a:t>
            </a: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человека</a:t>
            </a:r>
          </a:p>
          <a:p>
            <a:pPr marL="342900" lvl="0" indent="-342900" algn="just">
              <a:lnSpc>
                <a:spcPts val="1275"/>
              </a:lnSpc>
              <a:spcAft>
                <a:spcPts val="0"/>
              </a:spcAft>
              <a:buFont typeface="+mj-lt"/>
              <a:buAutoNum type="arabicPeriod"/>
            </a:pPr>
            <a:endParaRPr lang="ru-RU" b="1" dirty="0" smtClean="0">
              <a:solidFill>
                <a:srgbClr val="1B1F21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ts val="1275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Ученые доказали, что одежда </a:t>
            </a: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со </a:t>
            </a: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славянским</a:t>
            </a: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орнаментом </a:t>
            </a: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положительно </a:t>
            </a:r>
            <a:r>
              <a:rPr lang="ru-RU" b="1" dirty="0" smtClean="0">
                <a:solidFill>
                  <a:srgbClr val="1B1F21"/>
                </a:solidFill>
                <a:latin typeface="Times New Roman"/>
                <a:ea typeface="Times New Roman"/>
              </a:rPr>
              <a:t>отражается на здоровье человека</a:t>
            </a:r>
            <a:endParaRPr lang="ru-RU" dirty="0">
              <a:latin typeface="Times New Roman"/>
              <a:ea typeface="Times New Roman"/>
            </a:endParaRPr>
          </a:p>
          <a:p>
            <a:pPr algn="just">
              <a:lnSpc>
                <a:spcPts val="1275"/>
              </a:lnSpc>
            </a:pPr>
            <a:endParaRPr lang="ru-RU" dirty="0" smtClean="0">
              <a:solidFill>
                <a:srgbClr val="1B1F21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275"/>
              </a:lnSpc>
            </a:pPr>
            <a:r>
              <a:rPr lang="ru-RU" dirty="0" smtClean="0">
                <a:solidFill>
                  <a:srgbClr val="1B1F21"/>
                </a:solidFill>
                <a:latin typeface="Times New Roman"/>
                <a:ea typeface="Times New Roman"/>
              </a:rPr>
              <a:t>На </a:t>
            </a:r>
            <a:r>
              <a:rPr lang="ru-RU" dirty="0">
                <a:solidFill>
                  <a:srgbClr val="1B1F21"/>
                </a:solidFill>
                <a:latin typeface="Times New Roman"/>
                <a:ea typeface="Times New Roman"/>
              </a:rPr>
              <a:t>старинной вышивке видно, как весь Космос пронизан космическими струнами, по которым разносятся античастицы – мысли Бога, и именно по плану Бога строятся целые миры.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158" y="6292017"/>
            <a:ext cx="8009679" cy="70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75"/>
              </a:lnSpc>
            </a:pPr>
            <a:r>
              <a:rPr lang="ru-RU" b="1" dirty="0">
                <a:solidFill>
                  <a:srgbClr val="1B1F21"/>
                </a:solidFill>
                <a:latin typeface="Times New Roman"/>
                <a:ea typeface="Times New Roman"/>
              </a:rPr>
              <a:t>2. Найдите символическое значение божественного строения мира в геометрическом орнаменте старинной вышивки. </a:t>
            </a:r>
            <a:endParaRPr lang="ru-RU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104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277" y="645789"/>
            <a:ext cx="5723906" cy="1955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Русский народный костюм - это ещё свидетельство прочной связи с культурой далёких предков. Костюм несёт информацию о людях ушедшей эпохи, об их быте, мировоззрении, эстетике. </a:t>
            </a:r>
            <a:endParaRPr lang="ru-RU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История русского народного костюма, отразилась в произведениях русских художников,  в  русских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сказках , поэзии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5" y="166007"/>
            <a:ext cx="2660072" cy="30759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34545" y="3241965"/>
            <a:ext cx="279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Маковский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Объект 3" descr="https://1.bp.blogspot.com/-mGoBoELHQdg/XpmAaFR3naI/AAAAAAAAkx8/jhg1_Yzi2DoQADoD37KevTipl0g1QHt-wCNcBGAsYHQ/s320/image1.jpe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5" y="2558165"/>
            <a:ext cx="2815195" cy="3385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7387" y="6085519"/>
            <a:ext cx="2247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И.П. Аргунов «Портрет русской красавицы»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98617" y="6062808"/>
            <a:ext cx="2839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И.П. Аргунов «Портрет русской красавицы»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30" y="2421915"/>
            <a:ext cx="2579920" cy="36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46618" y="3625153"/>
            <a:ext cx="3048000" cy="370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 красное солнц. Под светел месяц. Под полетные облака,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Стану я во чистом поле. На ровное место,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Облаками </a:t>
            </a:r>
            <a:r>
              <a:rPr lang="ru-RU" sz="14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облачуся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Небесами </a:t>
            </a:r>
            <a:r>
              <a:rPr lang="ru-RU" sz="14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покроюся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главу свою кладу Красное солнце,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Подпояшусь светлыми зорями, </a:t>
            </a:r>
            <a:r>
              <a:rPr lang="ru-RU" sz="14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Обтычуся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частыми звездами,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Что вострыми стрелами – От всякого злого недуга.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0965" y="166007"/>
            <a:ext cx="4924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Костюм в поэзии и живописи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6"/>
          <a:stretch/>
        </p:blipFill>
        <p:spPr bwMode="auto">
          <a:xfrm>
            <a:off x="663576" y="1074317"/>
            <a:ext cx="2980169" cy="556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4800" y="1462102"/>
            <a:ext cx="4572000" cy="4786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Стремились для нарядности носить,</a:t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Узором украшали интересным,</a:t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Умели шелком, бисером расшить.</a:t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Нет живописней все ж, отметить</a:t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надо,</a:t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Национально русского наряда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!</a:t>
            </a:r>
            <a:endParaRPr lang="ru-RU" sz="1400" dirty="0">
              <a:ea typeface="Calibri"/>
              <a:cs typeface="Times New Roman"/>
            </a:endParaRPr>
          </a:p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Автор неизвестен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2945" y="5805055"/>
            <a:ext cx="217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Автор Новиков Ваня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65872" y="411079"/>
            <a:ext cx="2924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Мой продукт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32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358" y="1063625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Изучая литературу по теме «Русский народный костюм», я сделал выводы: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костюму человека всегда можно было точно определить, семейные, возрастные и социальные  отличия,  догадаться о его достатке и роде занятий — на это указывали форма и материал украшений, качество тканей, мехов, покрой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орнамент, и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цвет костюма, богатство его отделки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3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ru-RU" sz="2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живший среди природы, непрерывно наблюдал за ней, переносил ее линии на ткань, посуду, предметы быта. Каждая черточка была неслучайной и наделялась своим значением. Орнамент помогал древним славянам защищать жилище, себя и свою семью, для этого узоры наносили на оконные, входные проемы, одежду, рушники.</a:t>
            </a:r>
            <a:endParaRPr lang="ru-RU" sz="2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орнамент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это особый способ выражения чувств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человека, его мировоззрения.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Ведущими цветовыми тонами в народной одежде является белый, красный и синий. Красный цвет в народе был самым любимым.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5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Литература.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655" y="1504991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Русский народный костюм: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Государственный исторический музей. - М.: Сов. Россия", 1989. - 310 с. 1.</a:t>
            </a:r>
          </a:p>
          <a:p>
            <a:pPr marL="0" indent="0" fontAlgn="base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2. 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Буткевич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Л.М.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«История орнамента»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М.,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Владос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», 2004.</a:t>
            </a:r>
          </a:p>
          <a:p>
            <a:pPr marL="0" indent="0" fontAlgn="base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3. Гордеева В.И.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«Русская народная одежда»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М., «Изобразительно искусство», 1974.</a:t>
            </a:r>
          </a:p>
          <a:p>
            <a:pPr marL="0" indent="0" fontAlgn="base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4. 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Шпикалова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Т.Я.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«В мире народного творчества»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М., 1998.</a:t>
            </a:r>
          </a:p>
          <a:p>
            <a:pPr marL="0" indent="0" fontAlgn="base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5. 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Костюмы народов мира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Екатеринбург,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Литур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», 2004.</a:t>
            </a:r>
          </a:p>
          <a:p>
            <a:pPr marL="0" indent="0" fontAlgn="base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6. Интернет-ресурсы.</a:t>
            </a:r>
          </a:p>
        </p:txBody>
      </p:sp>
    </p:spTree>
    <p:extLst>
      <p:ext uri="{BB962C8B-B14F-4D97-AF65-F5344CB8AC3E}">
        <p14:creationId xmlns:p14="http://schemas.microsoft.com/office/powerpoint/2010/main" val="33089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6086"/>
            <a:ext cx="8878824" cy="10445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«Нет живописней русского костюма»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2072640" y="5488178"/>
            <a:ext cx="5029200" cy="533400"/>
            <a:chOff x="1296" y="3244"/>
            <a:chExt cx="3168" cy="336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pic>
        <p:nvPicPr>
          <p:cNvPr id="1026" name="Picture 2" descr="C:\Users\Пользователь\Desktop\rus_odezhd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91" y="2101665"/>
            <a:ext cx="3313205" cy="39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2" y="1427699"/>
            <a:ext cx="43100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22" y="2033516"/>
            <a:ext cx="50707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История всегда вызывала огромный интерес общества. Этот интерес объясняется естественной потребностью каждого человека знать историю своего народа.</a:t>
            </a:r>
          </a:p>
          <a:p>
            <a:pPr lvl="0" indent="355600" algn="just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Русский народный костюм – это источник творчества, который является объектом материальной и духовной культуры народа.</a:t>
            </a:r>
          </a:p>
          <a:p>
            <a:pPr lvl="0" indent="355600" algn="just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одежде нашли отражение душа народа и его представление о прекрасном.</a:t>
            </a:r>
          </a:p>
          <a:p>
            <a:pPr lvl="0" indent="355600" algn="just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Национальная одежда - это своеобразная книга, научившись читать которую, можно узнать о традициях, обычаях, и истории своего народа.</a:t>
            </a:r>
          </a:p>
          <a:p>
            <a:pPr lvl="0" indent="355600" algn="just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этой книгой можно совершить увлекательное путешествие из одной губернии в другую и увидеть каким удивительным разнообразием отличалась русская народная одежда. Желание научиться читать эту книгу привело меня к теме проекта.</a:t>
            </a:r>
          </a:p>
          <a:p>
            <a:pPr lvl="0" indent="355600" algn="just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Истории русского национального костюма посвящается моя проектная  работа .</a:t>
            </a:r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Цель проекта: </a:t>
            </a:r>
            <a:br>
              <a:rPr lang="ru-RU" sz="36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изучить историю народного русского </a:t>
            </a:r>
            <a:r>
              <a:rPr lang="ru-RU" sz="3600" b="1" i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костюма.</a:t>
            </a:r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069" y="1956253"/>
            <a:ext cx="5540138" cy="420668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  <a:defRPr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Задачи проекта: </a:t>
            </a:r>
          </a:p>
          <a:p>
            <a:pPr>
              <a:defRPr/>
            </a:pP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изучить историю возникновения русского народного костюма;</a:t>
            </a:r>
          </a:p>
          <a:p>
            <a:pPr>
              <a:defRPr/>
            </a:pP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собрать материал об  особенностях русского народного костюма, цветовой гамме;</a:t>
            </a:r>
          </a:p>
          <a:p>
            <a:pPr>
              <a:defRPr/>
            </a:pP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изучить материал глазами художников, писателей о русском народном костюме; функции русской народной одежды</a:t>
            </a:r>
          </a:p>
          <a:p>
            <a:pPr marL="0" indent="0">
              <a:buNone/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050" name="Picture 2" descr="C:\Users\Пользователь\Desktop\4ace359202e6d2cd49ff36ceb149e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88" y="1862442"/>
            <a:ext cx="3065132" cy="33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Ход работы: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Изучить литературу по данному вопросу.</a:t>
            </a:r>
          </a:p>
          <a:p>
            <a:r>
              <a:rPr lang="ru-RU" dirty="0" smtClean="0"/>
              <a:t>2. Посмотреть информацию в сети Интернет.</a:t>
            </a:r>
          </a:p>
          <a:p>
            <a:r>
              <a:rPr lang="ru-RU" dirty="0" smtClean="0"/>
              <a:t>3. Подобрать фотографии русских народных костюмов.</a:t>
            </a:r>
          </a:p>
          <a:p>
            <a:r>
              <a:rPr lang="ru-RU" dirty="0" smtClean="0"/>
              <a:t>4. Сделать отчетную презентацию.</a:t>
            </a:r>
            <a:endParaRPr lang="ru-RU" dirty="0"/>
          </a:p>
        </p:txBody>
      </p:sp>
      <p:pic>
        <p:nvPicPr>
          <p:cNvPr id="3074" name="Picture 2" descr="C:\Users\Пользователь\Desktop\5UDoaE2YXl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469196"/>
            <a:ext cx="2381249" cy="327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7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1154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Каждый народ выражал своё понимание красоты человека, прежде всего через костюм. Слово «костюм», пришедшее из французского языка, означает «обычай». 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75" y="1006229"/>
            <a:ext cx="7886700" cy="905700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Взгляните  на эти костюмы, их дивное многоцветье.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Будто кто-то собрал краски с цветущих лугов, с синих рек, с огненных закатов и поместил их на одежду.</a:t>
            </a:r>
          </a:p>
          <a:p>
            <a:endParaRPr lang="ru-RU" dirty="0"/>
          </a:p>
        </p:txBody>
      </p:sp>
      <p:pic>
        <p:nvPicPr>
          <p:cNvPr id="4098" name="Picture 2" descr="C:\Users\Пользователь\Desktop\884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48" y="2474931"/>
            <a:ext cx="3308667" cy="220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080" y="1637712"/>
            <a:ext cx="6822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Костюм выполняет не только практическую функцию, но и создаёт облик человека определённой эпохи. По костюму можно было определить общественное и семейное положение. </a:t>
            </a:r>
            <a:endParaRPr lang="ru-RU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3" y="2443404"/>
            <a:ext cx="2876514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315" y="2468709"/>
            <a:ext cx="2852759" cy="430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0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3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Национальный костюм любой страны отражает природные условия местности, отношений к семейным ценностям и основные занятости людей. Различают два типа национального комплекта Руси: северных и южных областей.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Пользователь\Desktop\0023-023-Severorusskij-sarafannyj-komple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547"/>
            <a:ext cx="4607625" cy="51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25" y="1757547"/>
            <a:ext cx="4536376" cy="51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9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615" y="275838"/>
            <a:ext cx="7886700" cy="4533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Мужской костюм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8476" y="900871"/>
            <a:ext cx="6238753" cy="1622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Костюм крестьянина на Руси состоял из портов и рубахи из домотканого холста. Рубахи носили навыпуск и подпоясывали узким поясом  или цветным шнуром.</a:t>
            </a:r>
          </a:p>
          <a:p>
            <a:pPr marL="0" indent="0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 Порты шились неширокие, суженные к низу, до щиколотки, </a:t>
            </a:r>
          </a:p>
          <a:p>
            <a:pPr marL="0" indent="0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завязывались на талии шнурком – гашником. </a:t>
            </a:r>
          </a:p>
          <a:p>
            <a:endParaRPr lang="ru-RU" dirty="0"/>
          </a:p>
        </p:txBody>
      </p:sp>
      <p:pic>
        <p:nvPicPr>
          <p:cNvPr id="8194" name="Picture 2" descr="C:\Users\Пользователь\Desktop\muzhskoy_russkiy_narodnyy_kostyum_31_06141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1" y="1074491"/>
            <a:ext cx="2302752" cy="34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45756" y="2465175"/>
            <a:ext cx="550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Мужская рубаха украшалась вышивкой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84" y="3096990"/>
            <a:ext cx="2284272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056" y="3169212"/>
            <a:ext cx="3756645" cy="354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9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677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82" y="1048725"/>
            <a:ext cx="5818907" cy="11719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Вышивка – один из распространенных видов народного творчества. Искусство создания на тканях узоров с помощью иглы и нитей, известно с давних времен.</a:t>
            </a:r>
          </a:p>
        </p:txBody>
      </p:sp>
      <p:pic>
        <p:nvPicPr>
          <p:cNvPr id="4" name="Содержимое 4" descr="IMG_2673.JPG"/>
          <p:cNvPicPr>
            <a:picLocks noChangeAspect="1"/>
          </p:cNvPicPr>
          <p:nvPr/>
        </p:nvPicPr>
        <p:blipFill>
          <a:blip r:embed="rId2" cstate="print"/>
          <a:srcRect r="24"/>
          <a:stretch>
            <a:fillRect/>
          </a:stretch>
        </p:blipFill>
        <p:spPr>
          <a:xfrm rot="5400000">
            <a:off x="-546639" y="3099831"/>
            <a:ext cx="4061362" cy="29680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2" descr="http://t1.gstatic.com/images?q=tbn:ANd9GcSGc-n-2wUOntApOrMptGDEzAYb9KhwUT2ZqfwPODY8QdN61s4&amp;t=1&amp;usg=__C0mUrryyZvwyVrnk79CPMpCCubc="/>
          <p:cNvPicPr>
            <a:picLocks noChangeAspect="1" noChangeArrowheads="1"/>
          </p:cNvPicPr>
          <p:nvPr/>
        </p:nvPicPr>
        <p:blipFill>
          <a:blip r:embed="rId3" cstate="print"/>
          <a:srcRect r="441"/>
          <a:stretch>
            <a:fillRect/>
          </a:stretch>
        </p:blipFill>
        <p:spPr bwMode="auto">
          <a:xfrm>
            <a:off x="5786414" y="1062524"/>
            <a:ext cx="3357586" cy="50720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66951" y="2939636"/>
            <a:ext cx="32538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Вышивка не только делала костюм красивее и богаче, но и должна была приносить человеку счастье, оберегать его ото всякого зла и беды, сближать с окружающей природой.</a:t>
            </a:r>
          </a:p>
        </p:txBody>
      </p:sp>
    </p:spTree>
    <p:extLst>
      <p:ext uri="{BB962C8B-B14F-4D97-AF65-F5344CB8AC3E}">
        <p14:creationId xmlns:p14="http://schemas.microsoft.com/office/powerpoint/2010/main" val="2230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</TotalTime>
  <Words>1066</Words>
  <Application>Microsoft Office PowerPoint</Application>
  <PresentationFormat>Экран (4:3)</PresentationFormat>
  <Paragraphs>98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Тема: «Нет живописней русского костюма»</vt:lpstr>
      <vt:lpstr>     Цель проекта:   изучить историю народного русского костюма.     </vt:lpstr>
      <vt:lpstr>Ход работы:</vt:lpstr>
      <vt:lpstr>Каждый народ выражал своё понимание красоты человека, прежде всего через костюм. Слово «костюм», пришедшее из французского языка, означает «обычай».  </vt:lpstr>
      <vt:lpstr>Презентация PowerPoint</vt:lpstr>
      <vt:lpstr>Национальный костюм любой страны отражает природные условия местности, отношений к семейным ценностям и основные занятости людей. Различают два типа национального комплекта Руси: северных и южных областей.</vt:lpstr>
      <vt:lpstr>Мужской костюм</vt:lpstr>
      <vt:lpstr>ВЫШИВКА</vt:lpstr>
      <vt:lpstr>ПЕРЕДНИК</vt:lpstr>
      <vt:lpstr>Головной убор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ВЫВОД</vt:lpstr>
      <vt:lpstr>Литература.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59</cp:revision>
  <dcterms:created xsi:type="dcterms:W3CDTF">2019-02-21T15:01:25Z</dcterms:created>
  <dcterms:modified xsi:type="dcterms:W3CDTF">2020-11-23T14:44:26Z</dcterms:modified>
</cp:coreProperties>
</file>