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7" r:id="rId2"/>
    <p:sldId id="283" r:id="rId3"/>
    <p:sldId id="258" r:id="rId4"/>
    <p:sldId id="282" r:id="rId5"/>
    <p:sldId id="259" r:id="rId6"/>
    <p:sldId id="265" r:id="rId7"/>
    <p:sldId id="270" r:id="rId8"/>
    <p:sldId id="266" r:id="rId9"/>
    <p:sldId id="271" r:id="rId10"/>
    <p:sldId id="272" r:id="rId11"/>
    <p:sldId id="267" r:id="rId12"/>
    <p:sldId id="269" r:id="rId13"/>
    <p:sldId id="261" r:id="rId14"/>
    <p:sldId id="262" r:id="rId15"/>
    <p:sldId id="263" r:id="rId16"/>
    <p:sldId id="264" r:id="rId17"/>
    <p:sldId id="280" r:id="rId18"/>
    <p:sldId id="273" r:id="rId19"/>
    <p:sldId id="274" r:id="rId20"/>
    <p:sldId id="281" r:id="rId21"/>
    <p:sldId id="275" r:id="rId22"/>
    <p:sldId id="276" r:id="rId23"/>
    <p:sldId id="277"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204788" y="0"/>
            <a:ext cx="8782050" cy="6753225"/>
            <a:chOff x="129" y="0"/>
            <a:chExt cx="5532" cy="4254"/>
          </a:xfrm>
        </p:grpSpPr>
        <p:sp>
          <p:nvSpPr>
            <p:cNvPr id="5" name="Freeform 3"/>
            <p:cNvSpPr>
              <a:spLocks/>
            </p:cNvSpPr>
            <p:nvPr/>
          </p:nvSpPr>
          <p:spPr bwMode="auto">
            <a:xfrm>
              <a:off x="129" y="411"/>
              <a:ext cx="5532" cy="3843"/>
            </a:xfrm>
            <a:custGeom>
              <a:avLst/>
              <a:gdLst/>
              <a:ahLst/>
              <a:cxnLst>
                <a:cxn ang="0">
                  <a:pos x="674" y="2"/>
                </a:cxn>
                <a:cxn ang="0">
                  <a:pos x="5531" y="0"/>
                </a:cxn>
                <a:cxn ang="0">
                  <a:pos x="5531" y="3832"/>
                </a:cxn>
                <a:cxn ang="0">
                  <a:pos x="0" y="3842"/>
                </a:cxn>
                <a:cxn ang="0">
                  <a:pos x="6" y="580"/>
                </a:cxn>
                <a:cxn ang="0">
                  <a:pos x="14" y="547"/>
                </a:cxn>
                <a:cxn ang="0">
                  <a:pos x="25" y="504"/>
                </a:cxn>
                <a:cxn ang="0">
                  <a:pos x="36" y="473"/>
                </a:cxn>
                <a:cxn ang="0">
                  <a:pos x="51" y="458"/>
                </a:cxn>
                <a:cxn ang="0">
                  <a:pos x="64" y="448"/>
                </a:cxn>
                <a:cxn ang="0">
                  <a:pos x="656" y="5"/>
                </a:cxn>
                <a:cxn ang="0">
                  <a:pos x="674" y="2"/>
                </a:cxn>
              </a:cxnLst>
              <a:rect l="0" t="0" r="r" b="b"/>
              <a:pathLst>
                <a:path w="5532" h="3843">
                  <a:moveTo>
                    <a:pt x="674" y="2"/>
                  </a:moveTo>
                  <a:lnTo>
                    <a:pt x="5531" y="0"/>
                  </a:lnTo>
                  <a:lnTo>
                    <a:pt x="5531" y="3832"/>
                  </a:lnTo>
                  <a:lnTo>
                    <a:pt x="0" y="3842"/>
                  </a:lnTo>
                  <a:lnTo>
                    <a:pt x="6" y="580"/>
                  </a:lnTo>
                  <a:lnTo>
                    <a:pt x="14" y="547"/>
                  </a:lnTo>
                  <a:lnTo>
                    <a:pt x="25" y="504"/>
                  </a:lnTo>
                  <a:lnTo>
                    <a:pt x="36" y="473"/>
                  </a:lnTo>
                  <a:lnTo>
                    <a:pt x="51" y="458"/>
                  </a:lnTo>
                  <a:lnTo>
                    <a:pt x="64" y="448"/>
                  </a:lnTo>
                  <a:lnTo>
                    <a:pt x="656" y="5"/>
                  </a:lnTo>
                  <a:lnTo>
                    <a:pt x="674" y="2"/>
                  </a:lnTo>
                </a:path>
              </a:pathLst>
            </a:custGeom>
            <a:solidFill>
              <a:srgbClr val="FFFF99"/>
            </a:solidFill>
            <a:ln w="9525">
              <a:noFill/>
              <a:round/>
              <a:headEnd type="none" w="sm" len="sm"/>
              <a:tailEnd type="none" w="sm" len="sm"/>
            </a:ln>
            <a:effectLst>
              <a:outerShdw dist="107763" dir="2700000" algn="ctr" rotWithShape="0">
                <a:schemeClr val="bg2"/>
              </a:outerShdw>
            </a:effectLst>
          </p:spPr>
          <p:txBody>
            <a:bodyPr/>
            <a:lstStyle/>
            <a:p>
              <a:pPr>
                <a:defRPr/>
              </a:pPr>
              <a:endParaRPr lang="ru-RU">
                <a:cs typeface="+mn-cs"/>
              </a:endParaRPr>
            </a:p>
          </p:txBody>
        </p:sp>
        <p:grpSp>
          <p:nvGrpSpPr>
            <p:cNvPr id="6" name="Group 4"/>
            <p:cNvGrpSpPr>
              <a:grpSpLocks/>
            </p:cNvGrpSpPr>
            <p:nvPr/>
          </p:nvGrpSpPr>
          <p:grpSpPr bwMode="auto">
            <a:xfrm>
              <a:off x="2079" y="0"/>
              <a:ext cx="1640" cy="623"/>
              <a:chOff x="2079" y="0"/>
              <a:chExt cx="1640" cy="623"/>
            </a:xfrm>
          </p:grpSpPr>
          <p:sp>
            <p:nvSpPr>
              <p:cNvPr id="7" name="Rectangle 5"/>
              <p:cNvSpPr>
                <a:spLocks noChangeArrowheads="1"/>
              </p:cNvSpPr>
              <p:nvPr/>
            </p:nvSpPr>
            <p:spPr bwMode="auto">
              <a:xfrm>
                <a:off x="2079" y="344"/>
                <a:ext cx="1640" cy="72"/>
              </a:xfrm>
              <a:prstGeom prst="rect">
                <a:avLst/>
              </a:prstGeom>
              <a:gradFill rotWithShape="0">
                <a:gsLst>
                  <a:gs pos="0">
                    <a:srgbClr val="FFFFFF"/>
                  </a:gs>
                  <a:gs pos="50000">
                    <a:srgbClr val="5F5F5F"/>
                  </a:gs>
                  <a:gs pos="100000">
                    <a:srgbClr val="FFFFFF"/>
                  </a:gs>
                </a:gsLst>
                <a:lin ang="5400000" scaled="1"/>
              </a:gradFill>
              <a:ln w="9525">
                <a:noFill/>
                <a:miter lim="800000"/>
                <a:headEnd/>
                <a:tailEnd/>
              </a:ln>
              <a:effectLst/>
            </p:spPr>
            <p:txBody>
              <a:bodyPr/>
              <a:lstStyle/>
              <a:p>
                <a:pPr>
                  <a:defRPr/>
                </a:pPr>
                <a:endParaRPr lang="ru-RU">
                  <a:cs typeface="+mn-cs"/>
                </a:endParaRPr>
              </a:p>
            </p:txBody>
          </p:sp>
          <p:sp>
            <p:nvSpPr>
              <p:cNvPr id="8" name="Rectangle 6"/>
              <p:cNvSpPr>
                <a:spLocks noChangeArrowheads="1"/>
              </p:cNvSpPr>
              <p:nvPr/>
            </p:nvSpPr>
            <p:spPr bwMode="auto">
              <a:xfrm>
                <a:off x="2383" y="311"/>
                <a:ext cx="232" cy="33"/>
              </a:xfrm>
              <a:prstGeom prst="rect">
                <a:avLst/>
              </a:prstGeom>
              <a:gradFill rotWithShape="0">
                <a:gsLst>
                  <a:gs pos="0">
                    <a:srgbClr val="FFFFFF"/>
                  </a:gs>
                  <a:gs pos="50000">
                    <a:srgbClr val="1C1C1C"/>
                  </a:gs>
                  <a:gs pos="100000">
                    <a:srgbClr val="FFFFFF"/>
                  </a:gs>
                </a:gsLst>
                <a:lin ang="5400000" scaled="1"/>
              </a:gradFill>
              <a:ln w="9525">
                <a:noFill/>
                <a:miter lim="800000"/>
                <a:headEnd/>
                <a:tailEnd/>
              </a:ln>
              <a:effectLst/>
            </p:spPr>
            <p:txBody>
              <a:bodyPr/>
              <a:lstStyle/>
              <a:p>
                <a:pPr>
                  <a:defRPr/>
                </a:pPr>
                <a:endParaRPr lang="ru-RU">
                  <a:cs typeface="+mn-cs"/>
                </a:endParaRPr>
              </a:p>
            </p:txBody>
          </p:sp>
          <p:sp>
            <p:nvSpPr>
              <p:cNvPr id="9" name="Rectangle 7"/>
              <p:cNvSpPr>
                <a:spLocks noChangeArrowheads="1"/>
              </p:cNvSpPr>
              <p:nvPr/>
            </p:nvSpPr>
            <p:spPr bwMode="auto">
              <a:xfrm>
                <a:off x="3134" y="320"/>
                <a:ext cx="232" cy="32"/>
              </a:xfrm>
              <a:prstGeom prst="rect">
                <a:avLst/>
              </a:prstGeom>
              <a:gradFill rotWithShape="0">
                <a:gsLst>
                  <a:gs pos="0">
                    <a:srgbClr val="FFFFFF"/>
                  </a:gs>
                  <a:gs pos="50000">
                    <a:srgbClr val="1C1C1C"/>
                  </a:gs>
                  <a:gs pos="100000">
                    <a:srgbClr val="FFFFFF"/>
                  </a:gs>
                </a:gsLst>
                <a:lin ang="5400000" scaled="1"/>
              </a:gradFill>
              <a:ln w="9525">
                <a:noFill/>
                <a:miter lim="800000"/>
                <a:headEnd/>
                <a:tailEnd/>
              </a:ln>
              <a:effectLst/>
            </p:spPr>
            <p:txBody>
              <a:bodyPr/>
              <a:lstStyle/>
              <a:p>
                <a:pPr>
                  <a:defRPr/>
                </a:pPr>
                <a:endParaRPr lang="ru-RU">
                  <a:cs typeface="+mn-cs"/>
                </a:endParaRPr>
              </a:p>
            </p:txBody>
          </p:sp>
          <p:sp>
            <p:nvSpPr>
              <p:cNvPr id="10" name="Oval 8"/>
              <p:cNvSpPr>
                <a:spLocks noChangeArrowheads="1"/>
              </p:cNvSpPr>
              <p:nvPr/>
            </p:nvSpPr>
            <p:spPr bwMode="auto">
              <a:xfrm>
                <a:off x="2693" y="0"/>
                <a:ext cx="379" cy="370"/>
              </a:xfrm>
              <a:prstGeom prst="ellipse">
                <a:avLst/>
              </a:prstGeom>
              <a:gradFill rotWithShape="0">
                <a:gsLst>
                  <a:gs pos="0">
                    <a:srgbClr val="FFFFFF"/>
                  </a:gs>
                  <a:gs pos="100000">
                    <a:srgbClr val="1C1C1C"/>
                  </a:gs>
                </a:gsLst>
                <a:lin ang="2700000" scaled="1"/>
              </a:gradFill>
              <a:ln w="9525">
                <a:noFill/>
                <a:round/>
                <a:headEnd/>
                <a:tailEnd/>
              </a:ln>
              <a:effectLst/>
            </p:spPr>
            <p:txBody>
              <a:bodyPr/>
              <a:lstStyle/>
              <a:p>
                <a:pPr>
                  <a:defRPr/>
                </a:pPr>
                <a:endParaRPr lang="ru-RU">
                  <a:cs typeface="+mn-cs"/>
                </a:endParaRPr>
              </a:p>
            </p:txBody>
          </p:sp>
          <p:sp>
            <p:nvSpPr>
              <p:cNvPr id="11" name="Oval 9"/>
              <p:cNvSpPr>
                <a:spLocks noChangeArrowheads="1"/>
              </p:cNvSpPr>
              <p:nvPr/>
            </p:nvSpPr>
            <p:spPr bwMode="auto">
              <a:xfrm>
                <a:off x="2711" y="13"/>
                <a:ext cx="344" cy="347"/>
              </a:xfrm>
              <a:prstGeom prst="ellipse">
                <a:avLst/>
              </a:prstGeom>
              <a:gradFill rotWithShape="0">
                <a:gsLst>
                  <a:gs pos="0">
                    <a:srgbClr val="FFFFFF"/>
                  </a:gs>
                  <a:gs pos="100000">
                    <a:srgbClr val="1C1C1C"/>
                  </a:gs>
                </a:gsLst>
                <a:lin ang="2700000" scaled="1"/>
              </a:gradFill>
              <a:ln w="9525">
                <a:noFill/>
                <a:round/>
                <a:headEnd/>
                <a:tailEnd/>
              </a:ln>
              <a:effectLst/>
            </p:spPr>
            <p:txBody>
              <a:bodyPr/>
              <a:lstStyle/>
              <a:p>
                <a:pPr>
                  <a:defRPr/>
                </a:pPr>
                <a:endParaRPr lang="ru-RU">
                  <a:cs typeface="+mn-cs"/>
                </a:endParaRPr>
              </a:p>
            </p:txBody>
          </p:sp>
          <p:sp>
            <p:nvSpPr>
              <p:cNvPr id="12" name="Freeform 10"/>
              <p:cNvSpPr>
                <a:spLocks/>
              </p:cNvSpPr>
              <p:nvPr/>
            </p:nvSpPr>
            <p:spPr bwMode="auto">
              <a:xfrm>
                <a:off x="2737" y="10"/>
                <a:ext cx="279" cy="82"/>
              </a:xfrm>
              <a:custGeom>
                <a:avLst/>
                <a:gdLst/>
                <a:ahLst/>
                <a:cxnLst>
                  <a:cxn ang="0">
                    <a:pos x="278" y="65"/>
                  </a:cxn>
                  <a:cxn ang="0">
                    <a:pos x="271" y="49"/>
                  </a:cxn>
                  <a:cxn ang="0">
                    <a:pos x="254" y="32"/>
                  </a:cxn>
                  <a:cxn ang="0">
                    <a:pos x="232" y="20"/>
                  </a:cxn>
                  <a:cxn ang="0">
                    <a:pos x="203" y="7"/>
                  </a:cxn>
                  <a:cxn ang="0">
                    <a:pos x="168" y="0"/>
                  </a:cxn>
                  <a:cxn ang="0">
                    <a:pos x="127" y="0"/>
                  </a:cxn>
                  <a:cxn ang="0">
                    <a:pos x="95" y="3"/>
                  </a:cxn>
                  <a:cxn ang="0">
                    <a:pos x="63" y="14"/>
                  </a:cxn>
                  <a:cxn ang="0">
                    <a:pos x="41" y="29"/>
                  </a:cxn>
                  <a:cxn ang="0">
                    <a:pos x="21" y="43"/>
                  </a:cxn>
                  <a:cxn ang="0">
                    <a:pos x="5" y="62"/>
                  </a:cxn>
                  <a:cxn ang="0">
                    <a:pos x="0" y="71"/>
                  </a:cxn>
                  <a:cxn ang="0">
                    <a:pos x="1" y="81"/>
                  </a:cxn>
                  <a:cxn ang="0">
                    <a:pos x="14" y="62"/>
                  </a:cxn>
                  <a:cxn ang="0">
                    <a:pos x="28" y="51"/>
                  </a:cxn>
                  <a:cxn ang="0">
                    <a:pos x="55" y="33"/>
                  </a:cxn>
                  <a:cxn ang="0">
                    <a:pos x="78" y="23"/>
                  </a:cxn>
                  <a:cxn ang="0">
                    <a:pos x="105" y="14"/>
                  </a:cxn>
                  <a:cxn ang="0">
                    <a:pos x="131" y="11"/>
                  </a:cxn>
                  <a:cxn ang="0">
                    <a:pos x="147" y="11"/>
                  </a:cxn>
                  <a:cxn ang="0">
                    <a:pos x="167" y="13"/>
                  </a:cxn>
                  <a:cxn ang="0">
                    <a:pos x="186" y="14"/>
                  </a:cxn>
                  <a:cxn ang="0">
                    <a:pos x="206" y="20"/>
                  </a:cxn>
                  <a:cxn ang="0">
                    <a:pos x="239" y="35"/>
                  </a:cxn>
                  <a:cxn ang="0">
                    <a:pos x="255" y="49"/>
                  </a:cxn>
                  <a:cxn ang="0">
                    <a:pos x="278" y="65"/>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sp>
            <p:nvSpPr>
              <p:cNvPr id="13" name="Oval 11"/>
              <p:cNvSpPr>
                <a:spLocks noChangeArrowheads="1"/>
              </p:cNvSpPr>
              <p:nvPr/>
            </p:nvSpPr>
            <p:spPr bwMode="auto">
              <a:xfrm>
                <a:off x="2738" y="43"/>
                <a:ext cx="289" cy="281"/>
              </a:xfrm>
              <a:prstGeom prst="ellipse">
                <a:avLst/>
              </a:prstGeom>
              <a:gradFill rotWithShape="0">
                <a:gsLst>
                  <a:gs pos="0">
                    <a:srgbClr val="1C1C1C"/>
                  </a:gs>
                  <a:gs pos="50000">
                    <a:srgbClr val="FFFFFF"/>
                  </a:gs>
                  <a:gs pos="100000">
                    <a:srgbClr val="1C1C1C"/>
                  </a:gs>
                </a:gsLst>
                <a:lin ang="18900000" scaled="1"/>
              </a:gradFill>
              <a:ln w="9525">
                <a:noFill/>
                <a:round/>
                <a:headEnd/>
                <a:tailEnd/>
              </a:ln>
              <a:effectLst/>
            </p:spPr>
            <p:txBody>
              <a:bodyPr/>
              <a:lstStyle/>
              <a:p>
                <a:pPr>
                  <a:defRPr/>
                </a:pPr>
                <a:endParaRPr lang="ru-RU">
                  <a:cs typeface="+mn-cs"/>
                </a:endParaRPr>
              </a:p>
            </p:txBody>
          </p:sp>
          <p:sp>
            <p:nvSpPr>
              <p:cNvPr id="14" name="Oval 12" descr="Walnut"/>
              <p:cNvSpPr>
                <a:spLocks noChangeArrowheads="1"/>
              </p:cNvSpPr>
              <p:nvPr/>
            </p:nvSpPr>
            <p:spPr bwMode="auto">
              <a:xfrm>
                <a:off x="2758" y="60"/>
                <a:ext cx="247" cy="238"/>
              </a:xfrm>
              <a:prstGeom prst="ellipse">
                <a:avLst/>
              </a:prstGeom>
              <a:blipFill dpi="0" rotWithShape="0">
                <a:blip r:embed="rId2" cstate="print"/>
                <a:srcRect/>
                <a:tile tx="0" ty="0" sx="100000" sy="100000" flip="none" algn="tl"/>
              </a:blipFill>
              <a:ln w="9525">
                <a:noFill/>
                <a:round/>
                <a:headEnd/>
                <a:tailEnd/>
              </a:ln>
              <a:effectLst/>
            </p:spPr>
            <p:txBody>
              <a:bodyPr/>
              <a:lstStyle/>
              <a:p>
                <a:pPr>
                  <a:defRPr/>
                </a:pPr>
                <a:endParaRPr lang="ru-RU">
                  <a:cs typeface="+mn-cs"/>
                </a:endParaRPr>
              </a:p>
            </p:txBody>
          </p:sp>
          <p:sp>
            <p:nvSpPr>
              <p:cNvPr id="15" name="Freeform 13"/>
              <p:cNvSpPr>
                <a:spLocks/>
              </p:cNvSpPr>
              <p:nvPr/>
            </p:nvSpPr>
            <p:spPr bwMode="auto">
              <a:xfrm>
                <a:off x="2211" y="267"/>
                <a:ext cx="1358" cy="356"/>
              </a:xfrm>
              <a:custGeom>
                <a:avLst/>
                <a:gdLst/>
                <a:ahLst/>
                <a:cxnLst>
                  <a:cxn ang="0">
                    <a:pos x="10" y="345"/>
                  </a:cxn>
                  <a:cxn ang="0">
                    <a:pos x="28" y="351"/>
                  </a:cxn>
                  <a:cxn ang="0">
                    <a:pos x="1357" y="355"/>
                  </a:cxn>
                  <a:cxn ang="0">
                    <a:pos x="1357" y="279"/>
                  </a:cxn>
                  <a:cxn ang="0">
                    <a:pos x="1351" y="248"/>
                  </a:cxn>
                  <a:cxn ang="0">
                    <a:pos x="1338" y="220"/>
                  </a:cxn>
                  <a:cxn ang="0">
                    <a:pos x="1324" y="192"/>
                  </a:cxn>
                  <a:cxn ang="0">
                    <a:pos x="1282" y="147"/>
                  </a:cxn>
                  <a:cxn ang="0">
                    <a:pos x="1214" y="119"/>
                  </a:cxn>
                  <a:cxn ang="0">
                    <a:pos x="1141" y="106"/>
                  </a:cxn>
                  <a:cxn ang="0">
                    <a:pos x="1073" y="96"/>
                  </a:cxn>
                  <a:cxn ang="0">
                    <a:pos x="996" y="87"/>
                  </a:cxn>
                  <a:cxn ang="0">
                    <a:pos x="906" y="81"/>
                  </a:cxn>
                  <a:cxn ang="0">
                    <a:pos x="782" y="69"/>
                  </a:cxn>
                  <a:cxn ang="0">
                    <a:pos x="817" y="22"/>
                  </a:cxn>
                  <a:cxn ang="0">
                    <a:pos x="823" y="2"/>
                  </a:cxn>
                  <a:cxn ang="0">
                    <a:pos x="795" y="28"/>
                  </a:cxn>
                  <a:cxn ang="0">
                    <a:pos x="779" y="41"/>
                  </a:cxn>
                  <a:cxn ang="0">
                    <a:pos x="762" y="57"/>
                  </a:cxn>
                  <a:cxn ang="0">
                    <a:pos x="746" y="62"/>
                  </a:cxn>
                  <a:cxn ang="0">
                    <a:pos x="714" y="71"/>
                  </a:cxn>
                  <a:cxn ang="0">
                    <a:pos x="661" y="72"/>
                  </a:cxn>
                  <a:cxn ang="0">
                    <a:pos x="612" y="70"/>
                  </a:cxn>
                  <a:cxn ang="0">
                    <a:pos x="587" y="57"/>
                  </a:cxn>
                  <a:cxn ang="0">
                    <a:pos x="571" y="46"/>
                  </a:cxn>
                  <a:cxn ang="0">
                    <a:pos x="548" y="28"/>
                  </a:cxn>
                  <a:cxn ang="0">
                    <a:pos x="519" y="0"/>
                  </a:cxn>
                  <a:cxn ang="0">
                    <a:pos x="527" y="24"/>
                  </a:cxn>
                  <a:cxn ang="0">
                    <a:pos x="539" y="64"/>
                  </a:cxn>
                  <a:cxn ang="0">
                    <a:pos x="525" y="72"/>
                  </a:cxn>
                  <a:cxn ang="0">
                    <a:pos x="379" y="80"/>
                  </a:cxn>
                  <a:cxn ang="0">
                    <a:pos x="259" y="96"/>
                  </a:cxn>
                  <a:cxn ang="0">
                    <a:pos x="190" y="106"/>
                  </a:cxn>
                  <a:cxn ang="0">
                    <a:pos x="123" y="119"/>
                  </a:cxn>
                  <a:cxn ang="0">
                    <a:pos x="94" y="129"/>
                  </a:cxn>
                  <a:cxn ang="0">
                    <a:pos x="72" y="144"/>
                  </a:cxn>
                  <a:cxn ang="0">
                    <a:pos x="43" y="171"/>
                  </a:cxn>
                  <a:cxn ang="0">
                    <a:pos x="24" y="202"/>
                  </a:cxn>
                  <a:cxn ang="0">
                    <a:pos x="11" y="239"/>
                  </a:cxn>
                  <a:cxn ang="0">
                    <a:pos x="4" y="267"/>
                  </a:cxn>
                  <a:cxn ang="0">
                    <a:pos x="1" y="299"/>
                  </a:cxn>
                  <a:cxn ang="0">
                    <a:pos x="0" y="320"/>
                  </a:cxn>
                  <a:cxn ang="0">
                    <a:pos x="10" y="34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w="9525">
                <a:noFill/>
                <a:round/>
                <a:headEnd type="none" w="sm" len="sm"/>
                <a:tailEnd type="none" w="sm" len="sm"/>
              </a:ln>
              <a:effectLst/>
            </p:spPr>
            <p:txBody>
              <a:bodyPr/>
              <a:lstStyle/>
              <a:p>
                <a:pPr>
                  <a:defRPr/>
                </a:pPr>
                <a:endParaRPr lang="ru-RU">
                  <a:cs typeface="+mn-cs"/>
                </a:endParaRPr>
              </a:p>
            </p:txBody>
          </p:sp>
          <p:sp>
            <p:nvSpPr>
              <p:cNvPr id="16" name="Freeform 14"/>
              <p:cNvSpPr>
                <a:spLocks/>
              </p:cNvSpPr>
              <p:nvPr/>
            </p:nvSpPr>
            <p:spPr bwMode="auto">
              <a:xfrm>
                <a:off x="2242" y="308"/>
                <a:ext cx="536" cy="184"/>
              </a:xfrm>
              <a:custGeom>
                <a:avLst/>
                <a:gdLst/>
                <a:ahLst/>
                <a:cxnLst>
                  <a:cxn ang="0">
                    <a:pos x="0" y="183"/>
                  </a:cxn>
                  <a:cxn ang="0">
                    <a:pos x="7" y="153"/>
                  </a:cxn>
                  <a:cxn ang="0">
                    <a:pos x="17" y="133"/>
                  </a:cxn>
                  <a:cxn ang="0">
                    <a:pos x="49" y="110"/>
                  </a:cxn>
                  <a:cxn ang="0">
                    <a:pos x="105" y="88"/>
                  </a:cxn>
                  <a:cxn ang="0">
                    <a:pos x="147" y="82"/>
                  </a:cxn>
                  <a:cxn ang="0">
                    <a:pos x="182" y="74"/>
                  </a:cxn>
                  <a:cxn ang="0">
                    <a:pos x="237" y="69"/>
                  </a:cxn>
                  <a:cxn ang="0">
                    <a:pos x="279" y="61"/>
                  </a:cxn>
                  <a:cxn ang="0">
                    <a:pos x="320" y="54"/>
                  </a:cxn>
                  <a:cxn ang="0">
                    <a:pos x="359" y="49"/>
                  </a:cxn>
                  <a:cxn ang="0">
                    <a:pos x="405" y="43"/>
                  </a:cxn>
                  <a:cxn ang="0">
                    <a:pos x="473" y="42"/>
                  </a:cxn>
                  <a:cxn ang="0">
                    <a:pos x="470" y="44"/>
                  </a:cxn>
                  <a:cxn ang="0">
                    <a:pos x="506" y="41"/>
                  </a:cxn>
                  <a:cxn ang="0">
                    <a:pos x="518" y="27"/>
                  </a:cxn>
                  <a:cxn ang="0">
                    <a:pos x="513" y="0"/>
                  </a:cxn>
                  <a:cxn ang="0">
                    <a:pos x="533" y="23"/>
                  </a:cxn>
                  <a:cxn ang="0">
                    <a:pos x="535" y="39"/>
                  </a:cxn>
                  <a:cxn ang="0">
                    <a:pos x="513" y="52"/>
                  </a:cxn>
                  <a:cxn ang="0">
                    <a:pos x="470" y="57"/>
                  </a:cxn>
                  <a:cxn ang="0">
                    <a:pos x="399" y="61"/>
                  </a:cxn>
                  <a:cxn ang="0">
                    <a:pos x="323" y="70"/>
                  </a:cxn>
                  <a:cxn ang="0">
                    <a:pos x="263" y="80"/>
                  </a:cxn>
                  <a:cxn ang="0">
                    <a:pos x="193" y="90"/>
                  </a:cxn>
                  <a:cxn ang="0">
                    <a:pos x="135" y="99"/>
                  </a:cxn>
                  <a:cxn ang="0">
                    <a:pos x="92" y="109"/>
                  </a:cxn>
                  <a:cxn ang="0">
                    <a:pos x="56" y="128"/>
                  </a:cxn>
                  <a:cxn ang="0">
                    <a:pos x="30" y="140"/>
                  </a:cxn>
                  <a:cxn ang="0">
                    <a:pos x="15" y="164"/>
                  </a:cxn>
                  <a:cxn ang="0">
                    <a:pos x="0" y="183"/>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sp>
            <p:nvSpPr>
              <p:cNvPr id="17" name="Freeform 15"/>
              <p:cNvSpPr>
                <a:spLocks/>
              </p:cNvSpPr>
              <p:nvPr/>
            </p:nvSpPr>
            <p:spPr bwMode="auto">
              <a:xfrm>
                <a:off x="2226" y="574"/>
                <a:ext cx="1326" cy="40"/>
              </a:xfrm>
              <a:custGeom>
                <a:avLst/>
                <a:gdLst/>
                <a:ahLst/>
                <a:cxnLst>
                  <a:cxn ang="0">
                    <a:pos x="0" y="10"/>
                  </a:cxn>
                  <a:cxn ang="0">
                    <a:pos x="17" y="30"/>
                  </a:cxn>
                  <a:cxn ang="0">
                    <a:pos x="114" y="37"/>
                  </a:cxn>
                  <a:cxn ang="0">
                    <a:pos x="381" y="36"/>
                  </a:cxn>
                  <a:cxn ang="0">
                    <a:pos x="438" y="37"/>
                  </a:cxn>
                  <a:cxn ang="0">
                    <a:pos x="480" y="38"/>
                  </a:cxn>
                  <a:cxn ang="0">
                    <a:pos x="578" y="38"/>
                  </a:cxn>
                  <a:cxn ang="0">
                    <a:pos x="686" y="36"/>
                  </a:cxn>
                  <a:cxn ang="0">
                    <a:pos x="724" y="36"/>
                  </a:cxn>
                  <a:cxn ang="0">
                    <a:pos x="819" y="38"/>
                  </a:cxn>
                  <a:cxn ang="0">
                    <a:pos x="859" y="39"/>
                  </a:cxn>
                  <a:cxn ang="0">
                    <a:pos x="888" y="38"/>
                  </a:cxn>
                  <a:cxn ang="0">
                    <a:pos x="962" y="36"/>
                  </a:cxn>
                  <a:cxn ang="0">
                    <a:pos x="1004" y="38"/>
                  </a:cxn>
                  <a:cxn ang="0">
                    <a:pos x="1045" y="37"/>
                  </a:cxn>
                  <a:cxn ang="0">
                    <a:pos x="1072" y="36"/>
                  </a:cxn>
                  <a:cxn ang="0">
                    <a:pos x="1119" y="36"/>
                  </a:cxn>
                  <a:cxn ang="0">
                    <a:pos x="1145" y="37"/>
                  </a:cxn>
                  <a:cxn ang="0">
                    <a:pos x="1171" y="38"/>
                  </a:cxn>
                  <a:cxn ang="0">
                    <a:pos x="1233" y="37"/>
                  </a:cxn>
                  <a:cxn ang="0">
                    <a:pos x="1257" y="37"/>
                  </a:cxn>
                  <a:cxn ang="0">
                    <a:pos x="1325" y="32"/>
                  </a:cxn>
                  <a:cxn ang="0">
                    <a:pos x="1291" y="22"/>
                  </a:cxn>
                  <a:cxn ang="0">
                    <a:pos x="1271" y="22"/>
                  </a:cxn>
                  <a:cxn ang="0">
                    <a:pos x="1249" y="23"/>
                  </a:cxn>
                  <a:cxn ang="0">
                    <a:pos x="1081" y="15"/>
                  </a:cxn>
                  <a:cxn ang="0">
                    <a:pos x="1015" y="17"/>
                  </a:cxn>
                  <a:cxn ang="0">
                    <a:pos x="943" y="21"/>
                  </a:cxn>
                  <a:cxn ang="0">
                    <a:pos x="874" y="20"/>
                  </a:cxn>
                  <a:cxn ang="0">
                    <a:pos x="819" y="18"/>
                  </a:cxn>
                  <a:cxn ang="0">
                    <a:pos x="732" y="19"/>
                  </a:cxn>
                  <a:cxn ang="0">
                    <a:pos x="683" y="20"/>
                  </a:cxn>
                  <a:cxn ang="0">
                    <a:pos x="655" y="21"/>
                  </a:cxn>
                  <a:cxn ang="0">
                    <a:pos x="605" y="22"/>
                  </a:cxn>
                  <a:cxn ang="0">
                    <a:pos x="553" y="20"/>
                  </a:cxn>
                  <a:cxn ang="0">
                    <a:pos x="524" y="19"/>
                  </a:cxn>
                  <a:cxn ang="0">
                    <a:pos x="462" y="17"/>
                  </a:cxn>
                  <a:cxn ang="0">
                    <a:pos x="436" y="18"/>
                  </a:cxn>
                  <a:cxn ang="0">
                    <a:pos x="378" y="21"/>
                  </a:cxn>
                  <a:cxn ang="0">
                    <a:pos x="340" y="23"/>
                  </a:cxn>
                  <a:cxn ang="0">
                    <a:pos x="302" y="24"/>
                  </a:cxn>
                  <a:cxn ang="0">
                    <a:pos x="258" y="22"/>
                  </a:cxn>
                  <a:cxn ang="0">
                    <a:pos x="205" y="20"/>
                  </a:cxn>
                  <a:cxn ang="0">
                    <a:pos x="147" y="23"/>
                  </a:cxn>
                  <a:cxn ang="0">
                    <a:pos x="133" y="23"/>
                  </a:cxn>
                  <a:cxn ang="0">
                    <a:pos x="82" y="20"/>
                  </a:cxn>
                  <a:cxn ang="0">
                    <a:pos x="53" y="19"/>
                  </a:cxn>
                  <a:cxn ang="0">
                    <a:pos x="38" y="20"/>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w="9525">
                <a:noFill/>
                <a:round/>
                <a:headEnd type="none" w="sm" len="sm"/>
                <a:tailEnd type="none" w="sm" len="sm"/>
              </a:ln>
              <a:effectLst/>
            </p:spPr>
            <p:txBody>
              <a:bodyPr/>
              <a:lstStyle/>
              <a:p>
                <a:pPr>
                  <a:defRPr/>
                </a:pPr>
                <a:endParaRPr lang="ru-RU">
                  <a:cs typeface="+mn-cs"/>
                </a:endParaRPr>
              </a:p>
            </p:txBody>
          </p:sp>
          <p:sp>
            <p:nvSpPr>
              <p:cNvPr id="18" name="Freeform 16"/>
              <p:cNvSpPr>
                <a:spLocks/>
              </p:cNvSpPr>
              <p:nvPr/>
            </p:nvSpPr>
            <p:spPr bwMode="auto">
              <a:xfrm>
                <a:off x="2241" y="307"/>
                <a:ext cx="1300" cy="224"/>
              </a:xfrm>
              <a:custGeom>
                <a:avLst/>
                <a:gdLst/>
                <a:ahLst/>
                <a:cxnLst>
                  <a:cxn ang="0">
                    <a:pos x="73" y="142"/>
                  </a:cxn>
                  <a:cxn ang="0">
                    <a:pos x="40" y="164"/>
                  </a:cxn>
                  <a:cxn ang="0">
                    <a:pos x="5" y="178"/>
                  </a:cxn>
                  <a:cxn ang="0">
                    <a:pos x="11" y="203"/>
                  </a:cxn>
                  <a:cxn ang="0">
                    <a:pos x="54" y="212"/>
                  </a:cxn>
                  <a:cxn ang="0">
                    <a:pos x="172" y="215"/>
                  </a:cxn>
                  <a:cxn ang="0">
                    <a:pos x="420" y="210"/>
                  </a:cxn>
                  <a:cxn ang="0">
                    <a:pos x="473" y="213"/>
                  </a:cxn>
                  <a:cxn ang="0">
                    <a:pos x="512" y="218"/>
                  </a:cxn>
                  <a:cxn ang="0">
                    <a:pos x="603" y="218"/>
                  </a:cxn>
                  <a:cxn ang="0">
                    <a:pos x="703" y="210"/>
                  </a:cxn>
                  <a:cxn ang="0">
                    <a:pos x="738" y="210"/>
                  </a:cxn>
                  <a:cxn ang="0">
                    <a:pos x="827" y="219"/>
                  </a:cxn>
                  <a:cxn ang="0">
                    <a:pos x="864" y="223"/>
                  </a:cxn>
                  <a:cxn ang="0">
                    <a:pos x="891" y="218"/>
                  </a:cxn>
                  <a:cxn ang="0">
                    <a:pos x="960" y="210"/>
                  </a:cxn>
                  <a:cxn ang="0">
                    <a:pos x="999" y="218"/>
                  </a:cxn>
                  <a:cxn ang="0">
                    <a:pos x="1037" y="213"/>
                  </a:cxn>
                  <a:cxn ang="0">
                    <a:pos x="1062" y="210"/>
                  </a:cxn>
                  <a:cxn ang="0">
                    <a:pos x="1105" y="210"/>
                  </a:cxn>
                  <a:cxn ang="0">
                    <a:pos x="1129" y="215"/>
                  </a:cxn>
                  <a:cxn ang="0">
                    <a:pos x="1154" y="219"/>
                  </a:cxn>
                  <a:cxn ang="0">
                    <a:pos x="1211" y="213"/>
                  </a:cxn>
                  <a:cxn ang="0">
                    <a:pos x="1233" y="215"/>
                  </a:cxn>
                  <a:cxn ang="0">
                    <a:pos x="1299" y="212"/>
                  </a:cxn>
                  <a:cxn ang="0">
                    <a:pos x="1283" y="169"/>
                  </a:cxn>
                  <a:cxn ang="0">
                    <a:pos x="1246" y="140"/>
                  </a:cxn>
                  <a:cxn ang="0">
                    <a:pos x="1226" y="145"/>
                  </a:cxn>
                  <a:cxn ang="0">
                    <a:pos x="1119" y="117"/>
                  </a:cxn>
                  <a:cxn ang="0">
                    <a:pos x="1070" y="103"/>
                  </a:cxn>
                  <a:cxn ang="0">
                    <a:pos x="1008" y="113"/>
                  </a:cxn>
                  <a:cxn ang="0">
                    <a:pos x="942" y="132"/>
                  </a:cxn>
                  <a:cxn ang="0">
                    <a:pos x="878" y="126"/>
                  </a:cxn>
                  <a:cxn ang="0">
                    <a:pos x="827" y="117"/>
                  </a:cxn>
                  <a:cxn ang="0">
                    <a:pos x="761" y="99"/>
                  </a:cxn>
                  <a:cxn ang="0">
                    <a:pos x="721" y="80"/>
                  </a:cxn>
                  <a:cxn ang="0">
                    <a:pos x="695" y="38"/>
                  </a:cxn>
                  <a:cxn ang="0">
                    <a:pos x="687" y="25"/>
                  </a:cxn>
                  <a:cxn ang="0">
                    <a:pos x="614" y="25"/>
                  </a:cxn>
                  <a:cxn ang="0">
                    <a:pos x="537" y="0"/>
                  </a:cxn>
                  <a:cxn ang="0">
                    <a:pos x="575" y="51"/>
                  </a:cxn>
                  <a:cxn ang="0">
                    <a:pos x="560" y="87"/>
                  </a:cxn>
                  <a:cxn ang="0">
                    <a:pos x="503" y="96"/>
                  </a:cxn>
                  <a:cxn ang="0">
                    <a:pos x="451" y="106"/>
                  </a:cxn>
                  <a:cxn ang="0">
                    <a:pos x="389" y="129"/>
                  </a:cxn>
                  <a:cxn ang="0">
                    <a:pos x="331" y="122"/>
                  </a:cxn>
                  <a:cxn ang="0">
                    <a:pos x="288" y="128"/>
                  </a:cxn>
                  <a:cxn ang="0">
                    <a:pos x="233" y="131"/>
                  </a:cxn>
                  <a:cxn ang="0">
                    <a:pos x="197" y="142"/>
                  </a:cxn>
                  <a:cxn ang="0">
                    <a:pos x="158" y="132"/>
                  </a:cxn>
                  <a:cxn ang="0">
                    <a:pos x="118" y="134"/>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w="9525">
                <a:noFill/>
                <a:round/>
                <a:headEnd type="none" w="sm" len="sm"/>
                <a:tailEnd type="none" w="sm" len="sm"/>
              </a:ln>
              <a:effectLst/>
            </p:spPr>
            <p:txBody>
              <a:bodyPr/>
              <a:lstStyle/>
              <a:p>
                <a:pPr>
                  <a:defRPr/>
                </a:pPr>
                <a:endParaRPr lang="ru-RU">
                  <a:cs typeface="+mn-cs"/>
                </a:endParaRPr>
              </a:p>
            </p:txBody>
          </p:sp>
          <p:sp>
            <p:nvSpPr>
              <p:cNvPr id="19" name="Freeform 17"/>
              <p:cNvSpPr>
                <a:spLocks/>
              </p:cNvSpPr>
              <p:nvPr/>
            </p:nvSpPr>
            <p:spPr bwMode="auto">
              <a:xfrm>
                <a:off x="2960" y="310"/>
                <a:ext cx="559" cy="184"/>
              </a:xfrm>
              <a:custGeom>
                <a:avLst/>
                <a:gdLst/>
                <a:ahLst/>
                <a:cxnLst>
                  <a:cxn ang="0">
                    <a:pos x="558" y="183"/>
                  </a:cxn>
                  <a:cxn ang="0">
                    <a:pos x="550" y="153"/>
                  </a:cxn>
                  <a:cxn ang="0">
                    <a:pos x="539" y="133"/>
                  </a:cxn>
                  <a:cxn ang="0">
                    <a:pos x="505" y="111"/>
                  </a:cxn>
                  <a:cxn ang="0">
                    <a:pos x="447" y="88"/>
                  </a:cxn>
                  <a:cxn ang="0">
                    <a:pos x="404" y="81"/>
                  </a:cxn>
                  <a:cxn ang="0">
                    <a:pos x="367" y="74"/>
                  </a:cxn>
                  <a:cxn ang="0">
                    <a:pos x="310" y="69"/>
                  </a:cxn>
                  <a:cxn ang="0">
                    <a:pos x="265" y="60"/>
                  </a:cxn>
                  <a:cxn ang="0">
                    <a:pos x="224" y="54"/>
                  </a:cxn>
                  <a:cxn ang="0">
                    <a:pos x="182" y="49"/>
                  </a:cxn>
                  <a:cxn ang="0">
                    <a:pos x="134" y="43"/>
                  </a:cxn>
                  <a:cxn ang="0">
                    <a:pos x="64" y="42"/>
                  </a:cxn>
                  <a:cxn ang="0">
                    <a:pos x="66" y="44"/>
                  </a:cxn>
                  <a:cxn ang="0">
                    <a:pos x="29" y="41"/>
                  </a:cxn>
                  <a:cxn ang="0">
                    <a:pos x="17" y="27"/>
                  </a:cxn>
                  <a:cxn ang="0">
                    <a:pos x="21" y="0"/>
                  </a:cxn>
                  <a:cxn ang="0">
                    <a:pos x="1" y="24"/>
                  </a:cxn>
                  <a:cxn ang="0">
                    <a:pos x="0" y="40"/>
                  </a:cxn>
                  <a:cxn ang="0">
                    <a:pos x="21" y="52"/>
                  </a:cxn>
                  <a:cxn ang="0">
                    <a:pos x="66" y="57"/>
                  </a:cxn>
                  <a:cxn ang="0">
                    <a:pos x="140" y="60"/>
                  </a:cxn>
                  <a:cxn ang="0">
                    <a:pos x="220" y="70"/>
                  </a:cxn>
                  <a:cxn ang="0">
                    <a:pos x="283" y="80"/>
                  </a:cxn>
                  <a:cxn ang="0">
                    <a:pos x="356" y="90"/>
                  </a:cxn>
                  <a:cxn ang="0">
                    <a:pos x="417" y="100"/>
                  </a:cxn>
                  <a:cxn ang="0">
                    <a:pos x="461" y="109"/>
                  </a:cxn>
                  <a:cxn ang="0">
                    <a:pos x="498" y="128"/>
                  </a:cxn>
                  <a:cxn ang="0">
                    <a:pos x="525" y="140"/>
                  </a:cxn>
                  <a:cxn ang="0">
                    <a:pos x="541" y="164"/>
                  </a:cxn>
                  <a:cxn ang="0">
                    <a:pos x="558" y="183"/>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grpSp>
      </p:grpSp>
      <p:sp>
        <p:nvSpPr>
          <p:cNvPr id="20" name="Freeform 18"/>
          <p:cNvSpPr>
            <a:spLocks/>
          </p:cNvSpPr>
          <p:nvPr/>
        </p:nvSpPr>
        <p:spPr bwMode="auto">
          <a:xfrm>
            <a:off x="273050" y="796925"/>
            <a:ext cx="806450" cy="717550"/>
          </a:xfrm>
          <a:custGeom>
            <a:avLst/>
            <a:gdLst/>
            <a:ahLst/>
            <a:cxnLst>
              <a:cxn ang="0">
                <a:pos x="129" y="376"/>
              </a:cxn>
              <a:cxn ang="0">
                <a:pos x="272" y="427"/>
              </a:cxn>
              <a:cxn ang="0">
                <a:pos x="313" y="451"/>
              </a:cxn>
              <a:cxn ang="0">
                <a:pos x="333" y="449"/>
              </a:cxn>
              <a:cxn ang="0">
                <a:pos x="348" y="376"/>
              </a:cxn>
              <a:cxn ang="0">
                <a:pos x="365" y="332"/>
              </a:cxn>
              <a:cxn ang="0">
                <a:pos x="382" y="262"/>
              </a:cxn>
              <a:cxn ang="0">
                <a:pos x="394" y="221"/>
              </a:cxn>
              <a:cxn ang="0">
                <a:pos x="409" y="181"/>
              </a:cxn>
              <a:cxn ang="0">
                <a:pos x="423" y="133"/>
              </a:cxn>
              <a:cxn ang="0">
                <a:pos x="445" y="98"/>
              </a:cxn>
              <a:cxn ang="0">
                <a:pos x="469" y="48"/>
              </a:cxn>
              <a:cxn ang="0">
                <a:pos x="507" y="0"/>
              </a:cxn>
              <a:cxn ang="0">
                <a:pos x="25" y="335"/>
              </a:cxn>
              <a:cxn ang="0">
                <a:pos x="0" y="358"/>
              </a:cxn>
              <a:cxn ang="0">
                <a:pos x="76" y="360"/>
              </a:cxn>
              <a:cxn ang="0">
                <a:pos x="129" y="376"/>
              </a:cxn>
            </a:cxnLst>
            <a:rect l="0" t="0" r="r" b="b"/>
            <a:pathLst>
              <a:path w="508" h="452">
                <a:moveTo>
                  <a:pt x="129" y="376"/>
                </a:moveTo>
                <a:lnTo>
                  <a:pt x="272" y="427"/>
                </a:lnTo>
                <a:lnTo>
                  <a:pt x="313" y="451"/>
                </a:lnTo>
                <a:lnTo>
                  <a:pt x="333" y="449"/>
                </a:lnTo>
                <a:lnTo>
                  <a:pt x="348" y="376"/>
                </a:lnTo>
                <a:lnTo>
                  <a:pt x="365" y="332"/>
                </a:lnTo>
                <a:lnTo>
                  <a:pt x="382" y="262"/>
                </a:lnTo>
                <a:lnTo>
                  <a:pt x="394" y="221"/>
                </a:lnTo>
                <a:lnTo>
                  <a:pt x="409" y="181"/>
                </a:lnTo>
                <a:lnTo>
                  <a:pt x="423" y="133"/>
                </a:lnTo>
                <a:lnTo>
                  <a:pt x="445" y="98"/>
                </a:lnTo>
                <a:lnTo>
                  <a:pt x="469" y="48"/>
                </a:lnTo>
                <a:lnTo>
                  <a:pt x="507" y="0"/>
                </a:lnTo>
                <a:lnTo>
                  <a:pt x="25" y="335"/>
                </a:lnTo>
                <a:lnTo>
                  <a:pt x="0" y="358"/>
                </a:lnTo>
                <a:lnTo>
                  <a:pt x="76" y="360"/>
                </a:lnTo>
                <a:lnTo>
                  <a:pt x="129" y="376"/>
                </a:lnTo>
              </a:path>
            </a:pathLst>
          </a:custGeom>
          <a:solidFill>
            <a:schemeClr val="bg2">
              <a:alpha val="50000"/>
            </a:schemeClr>
          </a:solidFill>
          <a:ln w="9525">
            <a:noFill/>
            <a:round/>
            <a:headEnd type="none" w="sm" len="sm"/>
            <a:tailEnd type="none" w="sm" len="sm"/>
          </a:ln>
          <a:effectLst/>
        </p:spPr>
        <p:txBody>
          <a:bodyPr/>
          <a:lstStyle/>
          <a:p>
            <a:pPr>
              <a:defRPr/>
            </a:pPr>
            <a:endParaRPr lang="ru-RU">
              <a:cs typeface="+mn-cs"/>
            </a:endParaRPr>
          </a:p>
        </p:txBody>
      </p:sp>
      <p:sp>
        <p:nvSpPr>
          <p:cNvPr id="21" name="Freeform 19"/>
          <p:cNvSpPr>
            <a:spLocks/>
          </p:cNvSpPr>
          <p:nvPr/>
        </p:nvSpPr>
        <p:spPr bwMode="auto">
          <a:xfrm>
            <a:off x="255588" y="654050"/>
            <a:ext cx="984250" cy="766763"/>
          </a:xfrm>
          <a:custGeom>
            <a:avLst/>
            <a:gdLst/>
            <a:ahLst/>
            <a:cxnLst>
              <a:cxn ang="0">
                <a:pos x="0" y="477"/>
              </a:cxn>
              <a:cxn ang="0">
                <a:pos x="13" y="452"/>
              </a:cxn>
              <a:cxn ang="0">
                <a:pos x="56" y="422"/>
              </a:cxn>
              <a:cxn ang="0">
                <a:pos x="619" y="0"/>
              </a:cxn>
              <a:cxn ang="0">
                <a:pos x="425" y="184"/>
              </a:cxn>
              <a:cxn ang="0">
                <a:pos x="329" y="336"/>
              </a:cxn>
              <a:cxn ang="0">
                <a:pos x="268" y="482"/>
              </a:cxn>
              <a:cxn ang="0">
                <a:pos x="197" y="449"/>
              </a:cxn>
              <a:cxn ang="0">
                <a:pos x="119" y="425"/>
              </a:cxn>
              <a:cxn ang="0">
                <a:pos x="70" y="429"/>
              </a:cxn>
              <a:cxn ang="0">
                <a:pos x="28" y="440"/>
              </a:cxn>
              <a:cxn ang="0">
                <a:pos x="0" y="477"/>
              </a:cxn>
            </a:cxnLst>
            <a:rect l="0" t="0" r="r" b="b"/>
            <a:pathLst>
              <a:path w="620" h="483">
                <a:moveTo>
                  <a:pt x="0" y="477"/>
                </a:moveTo>
                <a:lnTo>
                  <a:pt x="13" y="452"/>
                </a:lnTo>
                <a:lnTo>
                  <a:pt x="56" y="422"/>
                </a:lnTo>
                <a:lnTo>
                  <a:pt x="619" y="0"/>
                </a:lnTo>
                <a:lnTo>
                  <a:pt x="425" y="184"/>
                </a:lnTo>
                <a:lnTo>
                  <a:pt x="329" y="336"/>
                </a:lnTo>
                <a:lnTo>
                  <a:pt x="268" y="482"/>
                </a:lnTo>
                <a:lnTo>
                  <a:pt x="197" y="449"/>
                </a:lnTo>
                <a:lnTo>
                  <a:pt x="119" y="425"/>
                </a:lnTo>
                <a:lnTo>
                  <a:pt x="70" y="429"/>
                </a:lnTo>
                <a:lnTo>
                  <a:pt x="28" y="440"/>
                </a:lnTo>
                <a:lnTo>
                  <a:pt x="0" y="477"/>
                </a:lnTo>
              </a:path>
            </a:pathLst>
          </a:custGeom>
          <a:solidFill>
            <a:srgbClr val="FFFFFF">
              <a:alpha val="50000"/>
            </a:srgbClr>
          </a:solidFill>
          <a:ln w="9525">
            <a:noFill/>
            <a:round/>
            <a:headEnd type="none" w="sm" len="sm"/>
            <a:tailEnd type="none" w="sm" len="sm"/>
          </a:ln>
          <a:effectLst/>
        </p:spPr>
        <p:txBody>
          <a:bodyPr/>
          <a:lstStyle/>
          <a:p>
            <a:pPr>
              <a:defRPr/>
            </a:pPr>
            <a:endParaRPr lang="ru-RU">
              <a:cs typeface="+mn-cs"/>
            </a:endParaRPr>
          </a:p>
        </p:txBody>
      </p:sp>
      <p:sp>
        <p:nvSpPr>
          <p:cNvPr id="25623" name="Rectangle 23"/>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ru-RU"/>
              <a:t>Образец заголовка</a:t>
            </a:r>
          </a:p>
        </p:txBody>
      </p:sp>
      <p:sp>
        <p:nvSpPr>
          <p:cNvPr id="25624" name="Rectangle 24"/>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ru-RU"/>
              <a:t>Образец подзаголовка</a:t>
            </a:r>
          </a:p>
        </p:txBody>
      </p:sp>
      <p:sp>
        <p:nvSpPr>
          <p:cNvPr id="22" name="Rectangle 20"/>
          <p:cNvSpPr>
            <a:spLocks noGrp="1" noChangeArrowheads="1"/>
          </p:cNvSpPr>
          <p:nvPr>
            <p:ph type="dt" sz="quarter" idx="10"/>
          </p:nvPr>
        </p:nvSpPr>
        <p:spPr>
          <a:xfrm>
            <a:off x="681038" y="6067425"/>
            <a:ext cx="2300287" cy="393700"/>
          </a:xfrm>
        </p:spPr>
        <p:txBody>
          <a:bodyPr/>
          <a:lstStyle>
            <a:lvl1pPr>
              <a:defRPr/>
            </a:lvl1pPr>
          </a:lstStyle>
          <a:p>
            <a:pPr>
              <a:defRPr/>
            </a:pPr>
            <a:endParaRPr lang="ru-RU"/>
          </a:p>
        </p:txBody>
      </p:sp>
      <p:sp>
        <p:nvSpPr>
          <p:cNvPr id="23" name="Rectangle 21"/>
          <p:cNvSpPr>
            <a:spLocks noGrp="1" noChangeArrowheads="1"/>
          </p:cNvSpPr>
          <p:nvPr>
            <p:ph type="ftr" sz="quarter" idx="11"/>
          </p:nvPr>
        </p:nvSpPr>
        <p:spPr>
          <a:xfrm>
            <a:off x="3108325" y="6067425"/>
            <a:ext cx="3124200" cy="393700"/>
          </a:xfrm>
        </p:spPr>
        <p:txBody>
          <a:bodyPr/>
          <a:lstStyle>
            <a:lvl1pPr>
              <a:defRPr/>
            </a:lvl1pPr>
          </a:lstStyle>
          <a:p>
            <a:pPr>
              <a:defRPr/>
            </a:pPr>
            <a:endParaRPr lang="ru-RU"/>
          </a:p>
        </p:txBody>
      </p:sp>
      <p:sp>
        <p:nvSpPr>
          <p:cNvPr id="24" name="Rectangle 22"/>
          <p:cNvSpPr>
            <a:spLocks noGrp="1" noChangeArrowheads="1"/>
          </p:cNvSpPr>
          <p:nvPr>
            <p:ph type="sldNum" sz="quarter" idx="12"/>
          </p:nvPr>
        </p:nvSpPr>
        <p:spPr>
          <a:xfrm>
            <a:off x="6372225" y="6067425"/>
            <a:ext cx="2311400" cy="393700"/>
          </a:xfrm>
        </p:spPr>
        <p:txBody>
          <a:bodyPr/>
          <a:lstStyle>
            <a:lvl1pPr>
              <a:defRPr/>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8913" y="1216025"/>
            <a:ext cx="2020887" cy="4727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3075" y="1216025"/>
            <a:ext cx="5913438" cy="4727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2441575"/>
            <a:ext cx="3956050"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03750" y="2441575"/>
            <a:ext cx="3956050" cy="350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4"/>
          <p:cNvSpPr>
            <a:spLocks noGrp="1" noChangeArrowheads="1"/>
          </p:cNvSpPr>
          <p:nvPr>
            <p:ph type="dt" sz="half" idx="10"/>
          </p:nvPr>
        </p:nvSpPr>
        <p:spPr>
          <a:ln/>
        </p:spPr>
        <p:txBody>
          <a:bodyPr/>
          <a:lstStyle>
            <a:lvl1pPr>
              <a:defRPr/>
            </a:lvl1pPr>
          </a:lstStyle>
          <a:p>
            <a:pPr>
              <a:defRPr/>
            </a:pPr>
            <a:endParaRPr lang="ru-RU"/>
          </a:p>
        </p:txBody>
      </p:sp>
      <p:sp>
        <p:nvSpPr>
          <p:cNvPr id="8" name="Rectangle 25"/>
          <p:cNvSpPr>
            <a:spLocks noGrp="1" noChangeArrowheads="1"/>
          </p:cNvSpPr>
          <p:nvPr>
            <p:ph type="ftr" sz="quarter" idx="11"/>
          </p:nvPr>
        </p:nvSpPr>
        <p:spPr>
          <a:ln/>
        </p:spPr>
        <p:txBody>
          <a:bodyPr/>
          <a:lstStyle>
            <a:lvl1pPr>
              <a:defRPr/>
            </a:lvl1pPr>
          </a:lstStyle>
          <a:p>
            <a:pPr>
              <a:defRPr/>
            </a:pPr>
            <a:endParaRPr lang="ru-RU"/>
          </a:p>
        </p:txBody>
      </p:sp>
      <p:sp>
        <p:nvSpPr>
          <p:cNvPr id="9"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4"/>
          <p:cNvSpPr>
            <a:spLocks noGrp="1" noChangeArrowheads="1"/>
          </p:cNvSpPr>
          <p:nvPr>
            <p:ph type="dt" sz="half" idx="10"/>
          </p:nvPr>
        </p:nvSpPr>
        <p:spPr>
          <a:ln/>
        </p:spPr>
        <p:txBody>
          <a:bodyPr/>
          <a:lstStyle>
            <a:lvl1pPr>
              <a:defRPr/>
            </a:lvl1pPr>
          </a:lstStyle>
          <a:p>
            <a:pPr>
              <a:defRPr/>
            </a:pPr>
            <a:endParaRPr lang="ru-RU"/>
          </a:p>
        </p:txBody>
      </p:sp>
      <p:sp>
        <p:nvSpPr>
          <p:cNvPr id="4" name="Rectangle 25"/>
          <p:cNvSpPr>
            <a:spLocks noGrp="1" noChangeArrowheads="1"/>
          </p:cNvSpPr>
          <p:nvPr>
            <p:ph type="ftr" sz="quarter" idx="11"/>
          </p:nvPr>
        </p:nvSpPr>
        <p:spPr>
          <a:ln/>
        </p:spPr>
        <p:txBody>
          <a:bodyPr/>
          <a:lstStyle>
            <a:lvl1pPr>
              <a:defRPr/>
            </a:lvl1pPr>
          </a:lstStyle>
          <a:p>
            <a:pPr>
              <a:defRPr/>
            </a:pPr>
            <a:endParaRPr lang="ru-RU"/>
          </a:p>
        </p:txBody>
      </p:sp>
      <p:sp>
        <p:nvSpPr>
          <p:cNvPr id="5"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ru-RU"/>
          </a:p>
        </p:txBody>
      </p:sp>
      <p:sp>
        <p:nvSpPr>
          <p:cNvPr id="3" name="Rectangle 25"/>
          <p:cNvSpPr>
            <a:spLocks noGrp="1" noChangeArrowheads="1"/>
          </p:cNvSpPr>
          <p:nvPr>
            <p:ph type="ftr" sz="quarter" idx="11"/>
          </p:nvPr>
        </p:nvSpPr>
        <p:spPr>
          <a:ln/>
        </p:spPr>
        <p:txBody>
          <a:bodyPr/>
          <a:lstStyle>
            <a:lvl1pPr>
              <a:defRPr/>
            </a:lvl1pPr>
          </a:lstStyle>
          <a:p>
            <a:pPr>
              <a:defRPr/>
            </a:pPr>
            <a:endParaRPr lang="ru-RU"/>
          </a:p>
        </p:txBody>
      </p:sp>
      <p:sp>
        <p:nvSpPr>
          <p:cNvPr id="4"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6050" y="0"/>
            <a:ext cx="8772525" cy="6726238"/>
            <a:chOff x="92" y="0"/>
            <a:chExt cx="5526" cy="4237"/>
          </a:xfrm>
        </p:grpSpPr>
        <p:grpSp>
          <p:nvGrpSpPr>
            <p:cNvPr id="1033" name="Group 3"/>
            <p:cNvGrpSpPr>
              <a:grpSpLocks/>
            </p:cNvGrpSpPr>
            <p:nvPr/>
          </p:nvGrpSpPr>
          <p:grpSpPr bwMode="auto">
            <a:xfrm>
              <a:off x="92" y="409"/>
              <a:ext cx="5526" cy="3828"/>
              <a:chOff x="92" y="409"/>
              <a:chExt cx="5526" cy="3828"/>
            </a:xfrm>
          </p:grpSpPr>
          <p:sp>
            <p:nvSpPr>
              <p:cNvPr id="24580" name="Freeform 4"/>
              <p:cNvSpPr>
                <a:spLocks/>
              </p:cNvSpPr>
              <p:nvPr/>
            </p:nvSpPr>
            <p:spPr bwMode="auto">
              <a:xfrm>
                <a:off x="92" y="409"/>
                <a:ext cx="5526" cy="3828"/>
              </a:xfrm>
              <a:custGeom>
                <a:avLst/>
                <a:gdLst/>
                <a:ahLst/>
                <a:cxnLst>
                  <a:cxn ang="0">
                    <a:pos x="684" y="3"/>
                  </a:cxn>
                  <a:cxn ang="0">
                    <a:pos x="708" y="2"/>
                  </a:cxn>
                  <a:cxn ang="0">
                    <a:pos x="5523" y="0"/>
                  </a:cxn>
                  <a:cxn ang="0">
                    <a:pos x="5525" y="3827"/>
                  </a:cxn>
                  <a:cxn ang="0">
                    <a:pos x="0" y="3827"/>
                  </a:cxn>
                  <a:cxn ang="0">
                    <a:pos x="7" y="577"/>
                  </a:cxn>
                  <a:cxn ang="0">
                    <a:pos x="9" y="544"/>
                  </a:cxn>
                  <a:cxn ang="0">
                    <a:pos x="14" y="516"/>
                  </a:cxn>
                  <a:cxn ang="0">
                    <a:pos x="22" y="490"/>
                  </a:cxn>
                  <a:cxn ang="0">
                    <a:pos x="35" y="470"/>
                  </a:cxn>
                  <a:cxn ang="0">
                    <a:pos x="51" y="456"/>
                  </a:cxn>
                  <a:cxn ang="0">
                    <a:pos x="64" y="446"/>
                  </a:cxn>
                  <a:cxn ang="0">
                    <a:pos x="594" y="52"/>
                  </a:cxn>
                  <a:cxn ang="0">
                    <a:pos x="630" y="26"/>
                  </a:cxn>
                  <a:cxn ang="0">
                    <a:pos x="654" y="9"/>
                  </a:cxn>
                  <a:cxn ang="0">
                    <a:pos x="684" y="3"/>
                  </a:cxn>
                </a:cxnLst>
                <a:rect l="0" t="0" r="r" b="b"/>
                <a:pathLst>
                  <a:path w="5526" h="3828">
                    <a:moveTo>
                      <a:pt x="684" y="3"/>
                    </a:moveTo>
                    <a:lnTo>
                      <a:pt x="708" y="2"/>
                    </a:lnTo>
                    <a:lnTo>
                      <a:pt x="5523" y="0"/>
                    </a:lnTo>
                    <a:lnTo>
                      <a:pt x="5525" y="3827"/>
                    </a:lnTo>
                    <a:lnTo>
                      <a:pt x="0" y="3827"/>
                    </a:lnTo>
                    <a:lnTo>
                      <a:pt x="7" y="577"/>
                    </a:lnTo>
                    <a:lnTo>
                      <a:pt x="9" y="544"/>
                    </a:lnTo>
                    <a:lnTo>
                      <a:pt x="14" y="516"/>
                    </a:lnTo>
                    <a:lnTo>
                      <a:pt x="22" y="490"/>
                    </a:lnTo>
                    <a:lnTo>
                      <a:pt x="35" y="470"/>
                    </a:lnTo>
                    <a:lnTo>
                      <a:pt x="51" y="456"/>
                    </a:lnTo>
                    <a:lnTo>
                      <a:pt x="64" y="446"/>
                    </a:lnTo>
                    <a:lnTo>
                      <a:pt x="594" y="52"/>
                    </a:lnTo>
                    <a:lnTo>
                      <a:pt x="630" y="26"/>
                    </a:lnTo>
                    <a:lnTo>
                      <a:pt x="654" y="9"/>
                    </a:lnTo>
                    <a:lnTo>
                      <a:pt x="684" y="3"/>
                    </a:lnTo>
                  </a:path>
                </a:pathLst>
              </a:custGeom>
              <a:solidFill>
                <a:srgbClr val="FFFF99"/>
              </a:solidFill>
              <a:ln w="9525">
                <a:noFill/>
                <a:round/>
                <a:headEnd type="none" w="sm" len="sm"/>
                <a:tailEnd type="none" w="sm" len="sm"/>
              </a:ln>
              <a:effectLst>
                <a:outerShdw dist="107763" dir="2700000" algn="ctr" rotWithShape="0">
                  <a:schemeClr val="bg2"/>
                </a:outerShdw>
              </a:effectLst>
            </p:spPr>
            <p:txBody>
              <a:bodyPr/>
              <a:lstStyle/>
              <a:p>
                <a:pPr>
                  <a:defRPr/>
                </a:pPr>
                <a:endParaRPr lang="ru-RU">
                  <a:cs typeface="+mn-cs"/>
                </a:endParaRPr>
              </a:p>
            </p:txBody>
          </p:sp>
          <p:grpSp>
            <p:nvGrpSpPr>
              <p:cNvPr id="1049" name="Group 5"/>
              <p:cNvGrpSpPr>
                <a:grpSpLocks/>
              </p:cNvGrpSpPr>
              <p:nvPr/>
            </p:nvGrpSpPr>
            <p:grpSpPr bwMode="auto">
              <a:xfrm>
                <a:off x="119" y="427"/>
                <a:ext cx="620" cy="565"/>
                <a:chOff x="119" y="427"/>
                <a:chExt cx="620" cy="565"/>
              </a:xfrm>
            </p:grpSpPr>
            <p:sp>
              <p:nvSpPr>
                <p:cNvPr id="24582" name="Freeform 6"/>
                <p:cNvSpPr>
                  <a:spLocks/>
                </p:cNvSpPr>
                <p:nvPr/>
              </p:nvSpPr>
              <p:spPr bwMode="auto">
                <a:xfrm>
                  <a:off x="127" y="459"/>
                  <a:ext cx="580" cy="533"/>
                </a:xfrm>
                <a:custGeom>
                  <a:avLst/>
                  <a:gdLst/>
                  <a:ahLst/>
                  <a:cxnLst>
                    <a:cxn ang="0">
                      <a:pos x="154" y="440"/>
                    </a:cxn>
                    <a:cxn ang="0">
                      <a:pos x="323" y="493"/>
                    </a:cxn>
                    <a:cxn ang="0">
                      <a:pos x="372" y="517"/>
                    </a:cxn>
                    <a:cxn ang="0">
                      <a:pos x="411" y="532"/>
                    </a:cxn>
                    <a:cxn ang="0">
                      <a:pos x="411" y="497"/>
                    </a:cxn>
                    <a:cxn ang="0">
                      <a:pos x="415" y="440"/>
                    </a:cxn>
                    <a:cxn ang="0">
                      <a:pos x="425" y="395"/>
                    </a:cxn>
                    <a:cxn ang="0">
                      <a:pos x="441" y="326"/>
                    </a:cxn>
                    <a:cxn ang="0">
                      <a:pos x="457" y="276"/>
                    </a:cxn>
                    <a:cxn ang="0">
                      <a:pos x="474" y="240"/>
                    </a:cxn>
                    <a:cxn ang="0">
                      <a:pos x="488" y="190"/>
                    </a:cxn>
                    <a:cxn ang="0">
                      <a:pos x="504" y="149"/>
                    </a:cxn>
                    <a:cxn ang="0">
                      <a:pos x="525" y="102"/>
                    </a:cxn>
                    <a:cxn ang="0">
                      <a:pos x="579" y="0"/>
                    </a:cxn>
                    <a:cxn ang="0">
                      <a:pos x="28" y="398"/>
                    </a:cxn>
                    <a:cxn ang="0">
                      <a:pos x="0" y="420"/>
                    </a:cxn>
                    <a:cxn ang="0">
                      <a:pos x="90" y="423"/>
                    </a:cxn>
                    <a:cxn ang="0">
                      <a:pos x="154" y="440"/>
                    </a:cxn>
                  </a:cxnLst>
                  <a:rect l="0" t="0" r="r" b="b"/>
                  <a:pathLst>
                    <a:path w="580" h="533">
                      <a:moveTo>
                        <a:pt x="154" y="440"/>
                      </a:moveTo>
                      <a:lnTo>
                        <a:pt x="323" y="493"/>
                      </a:lnTo>
                      <a:lnTo>
                        <a:pt x="372" y="517"/>
                      </a:lnTo>
                      <a:lnTo>
                        <a:pt x="411" y="532"/>
                      </a:lnTo>
                      <a:lnTo>
                        <a:pt x="411" y="497"/>
                      </a:lnTo>
                      <a:lnTo>
                        <a:pt x="415" y="440"/>
                      </a:lnTo>
                      <a:lnTo>
                        <a:pt x="425" y="395"/>
                      </a:lnTo>
                      <a:lnTo>
                        <a:pt x="441" y="326"/>
                      </a:lnTo>
                      <a:lnTo>
                        <a:pt x="457" y="276"/>
                      </a:lnTo>
                      <a:lnTo>
                        <a:pt x="474" y="240"/>
                      </a:lnTo>
                      <a:lnTo>
                        <a:pt x="488" y="190"/>
                      </a:lnTo>
                      <a:lnTo>
                        <a:pt x="504" y="149"/>
                      </a:lnTo>
                      <a:lnTo>
                        <a:pt x="525" y="102"/>
                      </a:lnTo>
                      <a:lnTo>
                        <a:pt x="579" y="0"/>
                      </a:lnTo>
                      <a:lnTo>
                        <a:pt x="28" y="398"/>
                      </a:lnTo>
                      <a:lnTo>
                        <a:pt x="0" y="420"/>
                      </a:lnTo>
                      <a:lnTo>
                        <a:pt x="90" y="423"/>
                      </a:lnTo>
                      <a:lnTo>
                        <a:pt x="154" y="440"/>
                      </a:lnTo>
                    </a:path>
                  </a:pathLst>
                </a:custGeom>
                <a:solidFill>
                  <a:schemeClr val="bg2">
                    <a:alpha val="50000"/>
                  </a:schemeClr>
                </a:solidFill>
                <a:ln w="9525">
                  <a:noFill/>
                  <a:round/>
                  <a:headEnd type="none" w="sm" len="sm"/>
                  <a:tailEnd type="none" w="sm" len="sm"/>
                </a:ln>
                <a:effectLst/>
              </p:spPr>
              <p:txBody>
                <a:bodyPr/>
                <a:lstStyle/>
                <a:p>
                  <a:pPr>
                    <a:defRPr/>
                  </a:pPr>
                  <a:endParaRPr lang="ru-RU">
                    <a:cs typeface="+mn-cs"/>
                  </a:endParaRPr>
                </a:p>
              </p:txBody>
            </p:sp>
            <p:sp>
              <p:nvSpPr>
                <p:cNvPr id="24583" name="Freeform 7"/>
                <p:cNvSpPr>
                  <a:spLocks/>
                </p:cNvSpPr>
                <p:nvPr/>
              </p:nvSpPr>
              <p:spPr bwMode="auto">
                <a:xfrm>
                  <a:off x="119" y="427"/>
                  <a:ext cx="620" cy="473"/>
                </a:xfrm>
                <a:custGeom>
                  <a:avLst/>
                  <a:gdLst/>
                  <a:ahLst/>
                  <a:cxnLst>
                    <a:cxn ang="0">
                      <a:pos x="0" y="472"/>
                    </a:cxn>
                    <a:cxn ang="0">
                      <a:pos x="15" y="445"/>
                    </a:cxn>
                    <a:cxn ang="0">
                      <a:pos x="61" y="411"/>
                    </a:cxn>
                    <a:cxn ang="0">
                      <a:pos x="619" y="0"/>
                    </a:cxn>
                    <a:cxn ang="0">
                      <a:pos x="466" y="153"/>
                    </a:cxn>
                    <a:cxn ang="0">
                      <a:pos x="366" y="315"/>
                    </a:cxn>
                    <a:cxn ang="0">
                      <a:pos x="301" y="467"/>
                    </a:cxn>
                    <a:cxn ang="0">
                      <a:pos x="222" y="435"/>
                    </a:cxn>
                    <a:cxn ang="0">
                      <a:pos x="132" y="413"/>
                    </a:cxn>
                    <a:cxn ang="0">
                      <a:pos x="76" y="420"/>
                    </a:cxn>
                    <a:cxn ang="0">
                      <a:pos x="30" y="432"/>
                    </a:cxn>
                    <a:cxn ang="0">
                      <a:pos x="0" y="472"/>
                    </a:cxn>
                  </a:cxnLst>
                  <a:rect l="0" t="0" r="r" b="b"/>
                  <a:pathLst>
                    <a:path w="620" h="473">
                      <a:moveTo>
                        <a:pt x="0" y="472"/>
                      </a:moveTo>
                      <a:lnTo>
                        <a:pt x="15" y="445"/>
                      </a:lnTo>
                      <a:lnTo>
                        <a:pt x="61" y="411"/>
                      </a:lnTo>
                      <a:lnTo>
                        <a:pt x="619" y="0"/>
                      </a:lnTo>
                      <a:lnTo>
                        <a:pt x="466" y="153"/>
                      </a:lnTo>
                      <a:lnTo>
                        <a:pt x="366" y="315"/>
                      </a:lnTo>
                      <a:lnTo>
                        <a:pt x="301" y="467"/>
                      </a:lnTo>
                      <a:lnTo>
                        <a:pt x="222" y="435"/>
                      </a:lnTo>
                      <a:lnTo>
                        <a:pt x="132" y="413"/>
                      </a:lnTo>
                      <a:lnTo>
                        <a:pt x="76" y="420"/>
                      </a:lnTo>
                      <a:lnTo>
                        <a:pt x="30" y="432"/>
                      </a:lnTo>
                      <a:lnTo>
                        <a:pt x="0" y="472"/>
                      </a:lnTo>
                    </a:path>
                  </a:pathLst>
                </a:custGeom>
                <a:solidFill>
                  <a:srgbClr val="FFFFFF">
                    <a:alpha val="50000"/>
                  </a:srgbClr>
                </a:solidFill>
                <a:ln w="9525">
                  <a:noFill/>
                  <a:round/>
                  <a:headEnd type="none" w="sm" len="sm"/>
                  <a:tailEnd type="none" w="sm" len="sm"/>
                </a:ln>
                <a:effectLst/>
              </p:spPr>
              <p:txBody>
                <a:bodyPr/>
                <a:lstStyle/>
                <a:p>
                  <a:pPr>
                    <a:defRPr/>
                  </a:pPr>
                  <a:endParaRPr lang="ru-RU">
                    <a:cs typeface="+mn-cs"/>
                  </a:endParaRPr>
                </a:p>
              </p:txBody>
            </p:sp>
          </p:grpSp>
        </p:grpSp>
        <p:grpSp>
          <p:nvGrpSpPr>
            <p:cNvPr id="1034" name="Group 8"/>
            <p:cNvGrpSpPr>
              <a:grpSpLocks/>
            </p:cNvGrpSpPr>
            <p:nvPr/>
          </p:nvGrpSpPr>
          <p:grpSpPr bwMode="auto">
            <a:xfrm>
              <a:off x="2050" y="0"/>
              <a:ext cx="1640" cy="623"/>
              <a:chOff x="2050" y="0"/>
              <a:chExt cx="1640" cy="623"/>
            </a:xfrm>
          </p:grpSpPr>
          <p:sp>
            <p:nvSpPr>
              <p:cNvPr id="24585" name="Rectangle 9"/>
              <p:cNvSpPr>
                <a:spLocks noChangeArrowheads="1"/>
              </p:cNvSpPr>
              <p:nvPr/>
            </p:nvSpPr>
            <p:spPr bwMode="auto">
              <a:xfrm>
                <a:off x="2050" y="344"/>
                <a:ext cx="1640" cy="72"/>
              </a:xfrm>
              <a:prstGeom prst="rect">
                <a:avLst/>
              </a:prstGeom>
              <a:gradFill rotWithShape="0">
                <a:gsLst>
                  <a:gs pos="0">
                    <a:srgbClr val="1C1C1C"/>
                  </a:gs>
                  <a:gs pos="100000">
                    <a:srgbClr val="FFFFFF"/>
                  </a:gs>
                </a:gsLst>
                <a:path path="shape">
                  <a:fillToRect l="50000" t="50000" r="50000" b="50000"/>
                </a:path>
              </a:gradFill>
              <a:ln w="9525">
                <a:noFill/>
                <a:miter lim="800000"/>
                <a:headEnd/>
                <a:tailEnd/>
              </a:ln>
              <a:effectLst/>
            </p:spPr>
            <p:txBody>
              <a:bodyPr/>
              <a:lstStyle/>
              <a:p>
                <a:pPr>
                  <a:defRPr/>
                </a:pPr>
                <a:endParaRPr lang="ru-RU">
                  <a:cs typeface="+mn-cs"/>
                </a:endParaRPr>
              </a:p>
            </p:txBody>
          </p:sp>
          <p:sp>
            <p:nvSpPr>
              <p:cNvPr id="24586" name="Rectangle 10"/>
              <p:cNvSpPr>
                <a:spLocks noChangeArrowheads="1"/>
              </p:cNvSpPr>
              <p:nvPr/>
            </p:nvSpPr>
            <p:spPr bwMode="auto">
              <a:xfrm>
                <a:off x="2354" y="311"/>
                <a:ext cx="232" cy="33"/>
              </a:xfrm>
              <a:prstGeom prst="rect">
                <a:avLst/>
              </a:prstGeom>
              <a:gradFill rotWithShape="0">
                <a:gsLst>
                  <a:gs pos="0">
                    <a:srgbClr val="FFFFFF"/>
                  </a:gs>
                  <a:gs pos="50000">
                    <a:srgbClr val="1C1C1C"/>
                  </a:gs>
                  <a:gs pos="100000">
                    <a:srgbClr val="FFFFFF"/>
                  </a:gs>
                </a:gsLst>
                <a:lin ang="5400000" scaled="1"/>
              </a:gradFill>
              <a:ln w="9525">
                <a:noFill/>
                <a:miter lim="800000"/>
                <a:headEnd/>
                <a:tailEnd/>
              </a:ln>
              <a:effectLst/>
            </p:spPr>
            <p:txBody>
              <a:bodyPr/>
              <a:lstStyle/>
              <a:p>
                <a:pPr>
                  <a:defRPr/>
                </a:pPr>
                <a:endParaRPr lang="ru-RU">
                  <a:cs typeface="+mn-cs"/>
                </a:endParaRPr>
              </a:p>
            </p:txBody>
          </p:sp>
          <p:sp>
            <p:nvSpPr>
              <p:cNvPr id="24587" name="Rectangle 11"/>
              <p:cNvSpPr>
                <a:spLocks noChangeArrowheads="1"/>
              </p:cNvSpPr>
              <p:nvPr/>
            </p:nvSpPr>
            <p:spPr bwMode="auto">
              <a:xfrm>
                <a:off x="3113" y="306"/>
                <a:ext cx="232" cy="36"/>
              </a:xfrm>
              <a:prstGeom prst="rect">
                <a:avLst/>
              </a:prstGeom>
              <a:gradFill rotWithShape="0">
                <a:gsLst>
                  <a:gs pos="0">
                    <a:srgbClr val="FFFFFF"/>
                  </a:gs>
                  <a:gs pos="50000">
                    <a:srgbClr val="1C1C1C"/>
                  </a:gs>
                  <a:gs pos="100000">
                    <a:srgbClr val="FFFFFF"/>
                  </a:gs>
                </a:gsLst>
                <a:lin ang="5400000" scaled="1"/>
              </a:gradFill>
              <a:ln w="9525">
                <a:noFill/>
                <a:miter lim="800000"/>
                <a:headEnd/>
                <a:tailEnd/>
              </a:ln>
              <a:effectLst/>
            </p:spPr>
            <p:txBody>
              <a:bodyPr/>
              <a:lstStyle/>
              <a:p>
                <a:pPr>
                  <a:defRPr/>
                </a:pPr>
                <a:endParaRPr lang="ru-RU">
                  <a:cs typeface="+mn-cs"/>
                </a:endParaRPr>
              </a:p>
            </p:txBody>
          </p:sp>
          <p:sp>
            <p:nvSpPr>
              <p:cNvPr id="24588" name="Oval 12"/>
              <p:cNvSpPr>
                <a:spLocks noChangeArrowheads="1"/>
              </p:cNvSpPr>
              <p:nvPr/>
            </p:nvSpPr>
            <p:spPr bwMode="auto">
              <a:xfrm>
                <a:off x="2664" y="0"/>
                <a:ext cx="379" cy="370"/>
              </a:xfrm>
              <a:prstGeom prst="ellipse">
                <a:avLst/>
              </a:prstGeom>
              <a:gradFill rotWithShape="0">
                <a:gsLst>
                  <a:gs pos="0">
                    <a:srgbClr val="1C1C1C"/>
                  </a:gs>
                  <a:gs pos="50000">
                    <a:srgbClr val="FFFFFF"/>
                  </a:gs>
                  <a:gs pos="100000">
                    <a:srgbClr val="1C1C1C"/>
                  </a:gs>
                </a:gsLst>
                <a:lin ang="2700000" scaled="1"/>
              </a:gradFill>
              <a:ln w="9525">
                <a:noFill/>
                <a:round/>
                <a:headEnd/>
                <a:tailEnd/>
              </a:ln>
              <a:effectLst/>
            </p:spPr>
            <p:txBody>
              <a:bodyPr/>
              <a:lstStyle/>
              <a:p>
                <a:pPr>
                  <a:defRPr/>
                </a:pPr>
                <a:endParaRPr lang="ru-RU">
                  <a:cs typeface="+mn-cs"/>
                </a:endParaRPr>
              </a:p>
            </p:txBody>
          </p:sp>
          <p:sp>
            <p:nvSpPr>
              <p:cNvPr id="24589" name="Oval 13"/>
              <p:cNvSpPr>
                <a:spLocks noChangeArrowheads="1"/>
              </p:cNvSpPr>
              <p:nvPr/>
            </p:nvSpPr>
            <p:spPr bwMode="auto">
              <a:xfrm>
                <a:off x="2682" y="13"/>
                <a:ext cx="344" cy="347"/>
              </a:xfrm>
              <a:prstGeom prst="ellipse">
                <a:avLst/>
              </a:prstGeom>
              <a:gradFill rotWithShape="0">
                <a:gsLst>
                  <a:gs pos="0">
                    <a:srgbClr val="FFFFFF"/>
                  </a:gs>
                  <a:gs pos="100000">
                    <a:srgbClr val="1C1C1C"/>
                  </a:gs>
                </a:gsLst>
                <a:lin ang="2700000" scaled="1"/>
              </a:gradFill>
              <a:ln w="9525">
                <a:noFill/>
                <a:round/>
                <a:headEnd/>
                <a:tailEnd/>
              </a:ln>
              <a:effectLst/>
            </p:spPr>
            <p:txBody>
              <a:bodyPr/>
              <a:lstStyle/>
              <a:p>
                <a:pPr>
                  <a:defRPr/>
                </a:pPr>
                <a:endParaRPr lang="ru-RU">
                  <a:cs typeface="+mn-cs"/>
                </a:endParaRPr>
              </a:p>
            </p:txBody>
          </p:sp>
          <p:sp>
            <p:nvSpPr>
              <p:cNvPr id="24590" name="Freeform 14"/>
              <p:cNvSpPr>
                <a:spLocks/>
              </p:cNvSpPr>
              <p:nvPr/>
            </p:nvSpPr>
            <p:spPr bwMode="auto">
              <a:xfrm>
                <a:off x="2708" y="10"/>
                <a:ext cx="279" cy="82"/>
              </a:xfrm>
              <a:custGeom>
                <a:avLst/>
                <a:gdLst/>
                <a:ahLst/>
                <a:cxnLst>
                  <a:cxn ang="0">
                    <a:pos x="278" y="65"/>
                  </a:cxn>
                  <a:cxn ang="0">
                    <a:pos x="271" y="49"/>
                  </a:cxn>
                  <a:cxn ang="0">
                    <a:pos x="254" y="32"/>
                  </a:cxn>
                  <a:cxn ang="0">
                    <a:pos x="232" y="20"/>
                  </a:cxn>
                  <a:cxn ang="0">
                    <a:pos x="203" y="7"/>
                  </a:cxn>
                  <a:cxn ang="0">
                    <a:pos x="168" y="0"/>
                  </a:cxn>
                  <a:cxn ang="0">
                    <a:pos x="127" y="0"/>
                  </a:cxn>
                  <a:cxn ang="0">
                    <a:pos x="95" y="3"/>
                  </a:cxn>
                  <a:cxn ang="0">
                    <a:pos x="63" y="14"/>
                  </a:cxn>
                  <a:cxn ang="0">
                    <a:pos x="41" y="29"/>
                  </a:cxn>
                  <a:cxn ang="0">
                    <a:pos x="21" y="43"/>
                  </a:cxn>
                  <a:cxn ang="0">
                    <a:pos x="5" y="62"/>
                  </a:cxn>
                  <a:cxn ang="0">
                    <a:pos x="0" y="71"/>
                  </a:cxn>
                  <a:cxn ang="0">
                    <a:pos x="1" y="81"/>
                  </a:cxn>
                  <a:cxn ang="0">
                    <a:pos x="14" y="62"/>
                  </a:cxn>
                  <a:cxn ang="0">
                    <a:pos x="28" y="51"/>
                  </a:cxn>
                  <a:cxn ang="0">
                    <a:pos x="55" y="33"/>
                  </a:cxn>
                  <a:cxn ang="0">
                    <a:pos x="78" y="23"/>
                  </a:cxn>
                  <a:cxn ang="0">
                    <a:pos x="105" y="14"/>
                  </a:cxn>
                  <a:cxn ang="0">
                    <a:pos x="131" y="11"/>
                  </a:cxn>
                  <a:cxn ang="0">
                    <a:pos x="147" y="11"/>
                  </a:cxn>
                  <a:cxn ang="0">
                    <a:pos x="167" y="13"/>
                  </a:cxn>
                  <a:cxn ang="0">
                    <a:pos x="186" y="14"/>
                  </a:cxn>
                  <a:cxn ang="0">
                    <a:pos x="206" y="20"/>
                  </a:cxn>
                  <a:cxn ang="0">
                    <a:pos x="239" y="35"/>
                  </a:cxn>
                  <a:cxn ang="0">
                    <a:pos x="255" y="49"/>
                  </a:cxn>
                  <a:cxn ang="0">
                    <a:pos x="278" y="65"/>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sp>
            <p:nvSpPr>
              <p:cNvPr id="24591" name="Oval 15"/>
              <p:cNvSpPr>
                <a:spLocks noChangeArrowheads="1"/>
              </p:cNvSpPr>
              <p:nvPr/>
            </p:nvSpPr>
            <p:spPr bwMode="auto">
              <a:xfrm>
                <a:off x="2709" y="43"/>
                <a:ext cx="289" cy="281"/>
              </a:xfrm>
              <a:prstGeom prst="ellipse">
                <a:avLst/>
              </a:prstGeom>
              <a:gradFill rotWithShape="0">
                <a:gsLst>
                  <a:gs pos="0">
                    <a:srgbClr val="1C1C1C"/>
                  </a:gs>
                  <a:gs pos="50000">
                    <a:srgbClr val="FFFFFF"/>
                  </a:gs>
                  <a:gs pos="100000">
                    <a:srgbClr val="1C1C1C"/>
                  </a:gs>
                </a:gsLst>
                <a:lin ang="18900000" scaled="1"/>
              </a:gradFill>
              <a:ln w="9525">
                <a:noFill/>
                <a:round/>
                <a:headEnd/>
                <a:tailEnd/>
              </a:ln>
              <a:effectLst/>
            </p:spPr>
            <p:txBody>
              <a:bodyPr/>
              <a:lstStyle/>
              <a:p>
                <a:pPr>
                  <a:defRPr/>
                </a:pPr>
                <a:endParaRPr lang="ru-RU">
                  <a:cs typeface="+mn-cs"/>
                </a:endParaRPr>
              </a:p>
            </p:txBody>
          </p:sp>
          <p:sp>
            <p:nvSpPr>
              <p:cNvPr id="24592" name="Oval 16" descr="Walnut"/>
              <p:cNvSpPr>
                <a:spLocks noChangeArrowheads="1"/>
              </p:cNvSpPr>
              <p:nvPr/>
            </p:nvSpPr>
            <p:spPr bwMode="auto">
              <a:xfrm>
                <a:off x="2729" y="60"/>
                <a:ext cx="247" cy="238"/>
              </a:xfrm>
              <a:prstGeom prst="ellipse">
                <a:avLst/>
              </a:prstGeom>
              <a:blipFill dpi="0" rotWithShape="0">
                <a:blip r:embed="rId14" cstate="print"/>
                <a:srcRect/>
                <a:tile tx="0" ty="0" sx="100000" sy="100000" flip="none" algn="tl"/>
              </a:blipFill>
              <a:ln w="9525">
                <a:noFill/>
                <a:round/>
                <a:headEnd/>
                <a:tailEnd/>
              </a:ln>
              <a:effectLst/>
            </p:spPr>
            <p:txBody>
              <a:bodyPr/>
              <a:lstStyle/>
              <a:p>
                <a:pPr>
                  <a:defRPr/>
                </a:pPr>
                <a:endParaRPr lang="ru-RU">
                  <a:cs typeface="+mn-cs"/>
                </a:endParaRPr>
              </a:p>
            </p:txBody>
          </p:sp>
          <p:sp>
            <p:nvSpPr>
              <p:cNvPr id="24593" name="Freeform 17"/>
              <p:cNvSpPr>
                <a:spLocks/>
              </p:cNvSpPr>
              <p:nvPr/>
            </p:nvSpPr>
            <p:spPr bwMode="auto">
              <a:xfrm>
                <a:off x="2182" y="267"/>
                <a:ext cx="1358" cy="356"/>
              </a:xfrm>
              <a:custGeom>
                <a:avLst/>
                <a:gdLst/>
                <a:ahLst/>
                <a:cxnLst>
                  <a:cxn ang="0">
                    <a:pos x="10" y="345"/>
                  </a:cxn>
                  <a:cxn ang="0">
                    <a:pos x="28" y="351"/>
                  </a:cxn>
                  <a:cxn ang="0">
                    <a:pos x="1357" y="355"/>
                  </a:cxn>
                  <a:cxn ang="0">
                    <a:pos x="1357" y="279"/>
                  </a:cxn>
                  <a:cxn ang="0">
                    <a:pos x="1351" y="248"/>
                  </a:cxn>
                  <a:cxn ang="0">
                    <a:pos x="1338" y="220"/>
                  </a:cxn>
                  <a:cxn ang="0">
                    <a:pos x="1324" y="192"/>
                  </a:cxn>
                  <a:cxn ang="0">
                    <a:pos x="1282" y="147"/>
                  </a:cxn>
                  <a:cxn ang="0">
                    <a:pos x="1214" y="119"/>
                  </a:cxn>
                  <a:cxn ang="0">
                    <a:pos x="1141" y="106"/>
                  </a:cxn>
                  <a:cxn ang="0">
                    <a:pos x="1073" y="96"/>
                  </a:cxn>
                  <a:cxn ang="0">
                    <a:pos x="996" y="87"/>
                  </a:cxn>
                  <a:cxn ang="0">
                    <a:pos x="906" y="81"/>
                  </a:cxn>
                  <a:cxn ang="0">
                    <a:pos x="782" y="69"/>
                  </a:cxn>
                  <a:cxn ang="0">
                    <a:pos x="817" y="22"/>
                  </a:cxn>
                  <a:cxn ang="0">
                    <a:pos x="823" y="2"/>
                  </a:cxn>
                  <a:cxn ang="0">
                    <a:pos x="795" y="28"/>
                  </a:cxn>
                  <a:cxn ang="0">
                    <a:pos x="779" y="41"/>
                  </a:cxn>
                  <a:cxn ang="0">
                    <a:pos x="762" y="57"/>
                  </a:cxn>
                  <a:cxn ang="0">
                    <a:pos x="746" y="62"/>
                  </a:cxn>
                  <a:cxn ang="0">
                    <a:pos x="714" y="71"/>
                  </a:cxn>
                  <a:cxn ang="0">
                    <a:pos x="661" y="72"/>
                  </a:cxn>
                  <a:cxn ang="0">
                    <a:pos x="612" y="70"/>
                  </a:cxn>
                  <a:cxn ang="0">
                    <a:pos x="587" y="57"/>
                  </a:cxn>
                  <a:cxn ang="0">
                    <a:pos x="571" y="46"/>
                  </a:cxn>
                  <a:cxn ang="0">
                    <a:pos x="548" y="28"/>
                  </a:cxn>
                  <a:cxn ang="0">
                    <a:pos x="519" y="0"/>
                  </a:cxn>
                  <a:cxn ang="0">
                    <a:pos x="527" y="24"/>
                  </a:cxn>
                  <a:cxn ang="0">
                    <a:pos x="539" y="64"/>
                  </a:cxn>
                  <a:cxn ang="0">
                    <a:pos x="525" y="72"/>
                  </a:cxn>
                  <a:cxn ang="0">
                    <a:pos x="379" y="80"/>
                  </a:cxn>
                  <a:cxn ang="0">
                    <a:pos x="259" y="96"/>
                  </a:cxn>
                  <a:cxn ang="0">
                    <a:pos x="190" y="106"/>
                  </a:cxn>
                  <a:cxn ang="0">
                    <a:pos x="123" y="119"/>
                  </a:cxn>
                  <a:cxn ang="0">
                    <a:pos x="94" y="129"/>
                  </a:cxn>
                  <a:cxn ang="0">
                    <a:pos x="72" y="144"/>
                  </a:cxn>
                  <a:cxn ang="0">
                    <a:pos x="43" y="171"/>
                  </a:cxn>
                  <a:cxn ang="0">
                    <a:pos x="24" y="202"/>
                  </a:cxn>
                  <a:cxn ang="0">
                    <a:pos x="11" y="239"/>
                  </a:cxn>
                  <a:cxn ang="0">
                    <a:pos x="4" y="267"/>
                  </a:cxn>
                  <a:cxn ang="0">
                    <a:pos x="1" y="299"/>
                  </a:cxn>
                  <a:cxn ang="0">
                    <a:pos x="0" y="320"/>
                  </a:cxn>
                  <a:cxn ang="0">
                    <a:pos x="10" y="34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w="9525">
                <a:noFill/>
                <a:round/>
                <a:headEnd type="none" w="sm" len="sm"/>
                <a:tailEnd type="none" w="sm" len="sm"/>
              </a:ln>
              <a:effectLst/>
            </p:spPr>
            <p:txBody>
              <a:bodyPr/>
              <a:lstStyle/>
              <a:p>
                <a:pPr>
                  <a:defRPr/>
                </a:pPr>
                <a:endParaRPr lang="ru-RU">
                  <a:cs typeface="+mn-cs"/>
                </a:endParaRPr>
              </a:p>
            </p:txBody>
          </p:sp>
          <p:sp>
            <p:nvSpPr>
              <p:cNvPr id="24594" name="Freeform 18"/>
              <p:cNvSpPr>
                <a:spLocks/>
              </p:cNvSpPr>
              <p:nvPr/>
            </p:nvSpPr>
            <p:spPr bwMode="auto">
              <a:xfrm>
                <a:off x="2213" y="308"/>
                <a:ext cx="536" cy="184"/>
              </a:xfrm>
              <a:custGeom>
                <a:avLst/>
                <a:gdLst/>
                <a:ahLst/>
                <a:cxnLst>
                  <a:cxn ang="0">
                    <a:pos x="0" y="183"/>
                  </a:cxn>
                  <a:cxn ang="0">
                    <a:pos x="7" y="153"/>
                  </a:cxn>
                  <a:cxn ang="0">
                    <a:pos x="17" y="133"/>
                  </a:cxn>
                  <a:cxn ang="0">
                    <a:pos x="49" y="110"/>
                  </a:cxn>
                  <a:cxn ang="0">
                    <a:pos x="105" y="88"/>
                  </a:cxn>
                  <a:cxn ang="0">
                    <a:pos x="147" y="82"/>
                  </a:cxn>
                  <a:cxn ang="0">
                    <a:pos x="182" y="74"/>
                  </a:cxn>
                  <a:cxn ang="0">
                    <a:pos x="237" y="69"/>
                  </a:cxn>
                  <a:cxn ang="0">
                    <a:pos x="279" y="61"/>
                  </a:cxn>
                  <a:cxn ang="0">
                    <a:pos x="320" y="54"/>
                  </a:cxn>
                  <a:cxn ang="0">
                    <a:pos x="359" y="49"/>
                  </a:cxn>
                  <a:cxn ang="0">
                    <a:pos x="405" y="43"/>
                  </a:cxn>
                  <a:cxn ang="0">
                    <a:pos x="473" y="42"/>
                  </a:cxn>
                  <a:cxn ang="0">
                    <a:pos x="470" y="44"/>
                  </a:cxn>
                  <a:cxn ang="0">
                    <a:pos x="506" y="41"/>
                  </a:cxn>
                  <a:cxn ang="0">
                    <a:pos x="518" y="27"/>
                  </a:cxn>
                  <a:cxn ang="0">
                    <a:pos x="513" y="0"/>
                  </a:cxn>
                  <a:cxn ang="0">
                    <a:pos x="533" y="23"/>
                  </a:cxn>
                  <a:cxn ang="0">
                    <a:pos x="535" y="39"/>
                  </a:cxn>
                  <a:cxn ang="0">
                    <a:pos x="513" y="52"/>
                  </a:cxn>
                  <a:cxn ang="0">
                    <a:pos x="470" y="57"/>
                  </a:cxn>
                  <a:cxn ang="0">
                    <a:pos x="399" y="61"/>
                  </a:cxn>
                  <a:cxn ang="0">
                    <a:pos x="323" y="70"/>
                  </a:cxn>
                  <a:cxn ang="0">
                    <a:pos x="263" y="80"/>
                  </a:cxn>
                  <a:cxn ang="0">
                    <a:pos x="193" y="90"/>
                  </a:cxn>
                  <a:cxn ang="0">
                    <a:pos x="135" y="99"/>
                  </a:cxn>
                  <a:cxn ang="0">
                    <a:pos x="92" y="109"/>
                  </a:cxn>
                  <a:cxn ang="0">
                    <a:pos x="56" y="128"/>
                  </a:cxn>
                  <a:cxn ang="0">
                    <a:pos x="30" y="140"/>
                  </a:cxn>
                  <a:cxn ang="0">
                    <a:pos x="15" y="164"/>
                  </a:cxn>
                  <a:cxn ang="0">
                    <a:pos x="0" y="183"/>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sp>
            <p:nvSpPr>
              <p:cNvPr id="24595" name="Freeform 19"/>
              <p:cNvSpPr>
                <a:spLocks/>
              </p:cNvSpPr>
              <p:nvPr/>
            </p:nvSpPr>
            <p:spPr bwMode="auto">
              <a:xfrm>
                <a:off x="2197" y="574"/>
                <a:ext cx="1326" cy="40"/>
              </a:xfrm>
              <a:custGeom>
                <a:avLst/>
                <a:gdLst/>
                <a:ahLst/>
                <a:cxnLst>
                  <a:cxn ang="0">
                    <a:pos x="0" y="10"/>
                  </a:cxn>
                  <a:cxn ang="0">
                    <a:pos x="17" y="30"/>
                  </a:cxn>
                  <a:cxn ang="0">
                    <a:pos x="114" y="37"/>
                  </a:cxn>
                  <a:cxn ang="0">
                    <a:pos x="381" y="36"/>
                  </a:cxn>
                  <a:cxn ang="0">
                    <a:pos x="438" y="37"/>
                  </a:cxn>
                  <a:cxn ang="0">
                    <a:pos x="480" y="38"/>
                  </a:cxn>
                  <a:cxn ang="0">
                    <a:pos x="578" y="38"/>
                  </a:cxn>
                  <a:cxn ang="0">
                    <a:pos x="686" y="36"/>
                  </a:cxn>
                  <a:cxn ang="0">
                    <a:pos x="724" y="36"/>
                  </a:cxn>
                  <a:cxn ang="0">
                    <a:pos x="819" y="38"/>
                  </a:cxn>
                  <a:cxn ang="0">
                    <a:pos x="859" y="39"/>
                  </a:cxn>
                  <a:cxn ang="0">
                    <a:pos x="888" y="38"/>
                  </a:cxn>
                  <a:cxn ang="0">
                    <a:pos x="962" y="36"/>
                  </a:cxn>
                  <a:cxn ang="0">
                    <a:pos x="1004" y="38"/>
                  </a:cxn>
                  <a:cxn ang="0">
                    <a:pos x="1045" y="37"/>
                  </a:cxn>
                  <a:cxn ang="0">
                    <a:pos x="1072" y="36"/>
                  </a:cxn>
                  <a:cxn ang="0">
                    <a:pos x="1119" y="36"/>
                  </a:cxn>
                  <a:cxn ang="0">
                    <a:pos x="1145" y="37"/>
                  </a:cxn>
                  <a:cxn ang="0">
                    <a:pos x="1171" y="38"/>
                  </a:cxn>
                  <a:cxn ang="0">
                    <a:pos x="1233" y="37"/>
                  </a:cxn>
                  <a:cxn ang="0">
                    <a:pos x="1257" y="37"/>
                  </a:cxn>
                  <a:cxn ang="0">
                    <a:pos x="1325" y="32"/>
                  </a:cxn>
                  <a:cxn ang="0">
                    <a:pos x="1291" y="22"/>
                  </a:cxn>
                  <a:cxn ang="0">
                    <a:pos x="1271" y="22"/>
                  </a:cxn>
                  <a:cxn ang="0">
                    <a:pos x="1249" y="23"/>
                  </a:cxn>
                  <a:cxn ang="0">
                    <a:pos x="1081" y="15"/>
                  </a:cxn>
                  <a:cxn ang="0">
                    <a:pos x="1015" y="17"/>
                  </a:cxn>
                  <a:cxn ang="0">
                    <a:pos x="943" y="21"/>
                  </a:cxn>
                  <a:cxn ang="0">
                    <a:pos x="874" y="20"/>
                  </a:cxn>
                  <a:cxn ang="0">
                    <a:pos x="819" y="18"/>
                  </a:cxn>
                  <a:cxn ang="0">
                    <a:pos x="732" y="19"/>
                  </a:cxn>
                  <a:cxn ang="0">
                    <a:pos x="683" y="20"/>
                  </a:cxn>
                  <a:cxn ang="0">
                    <a:pos x="655" y="21"/>
                  </a:cxn>
                  <a:cxn ang="0">
                    <a:pos x="605" y="22"/>
                  </a:cxn>
                  <a:cxn ang="0">
                    <a:pos x="553" y="20"/>
                  </a:cxn>
                  <a:cxn ang="0">
                    <a:pos x="524" y="19"/>
                  </a:cxn>
                  <a:cxn ang="0">
                    <a:pos x="462" y="17"/>
                  </a:cxn>
                  <a:cxn ang="0">
                    <a:pos x="436" y="18"/>
                  </a:cxn>
                  <a:cxn ang="0">
                    <a:pos x="378" y="21"/>
                  </a:cxn>
                  <a:cxn ang="0">
                    <a:pos x="340" y="23"/>
                  </a:cxn>
                  <a:cxn ang="0">
                    <a:pos x="302" y="24"/>
                  </a:cxn>
                  <a:cxn ang="0">
                    <a:pos x="258" y="22"/>
                  </a:cxn>
                  <a:cxn ang="0">
                    <a:pos x="205" y="20"/>
                  </a:cxn>
                  <a:cxn ang="0">
                    <a:pos x="147" y="23"/>
                  </a:cxn>
                  <a:cxn ang="0">
                    <a:pos x="133" y="23"/>
                  </a:cxn>
                  <a:cxn ang="0">
                    <a:pos x="82" y="20"/>
                  </a:cxn>
                  <a:cxn ang="0">
                    <a:pos x="53" y="19"/>
                  </a:cxn>
                  <a:cxn ang="0">
                    <a:pos x="38" y="20"/>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w="9525">
                <a:noFill/>
                <a:round/>
                <a:headEnd type="none" w="sm" len="sm"/>
                <a:tailEnd type="none" w="sm" len="sm"/>
              </a:ln>
              <a:effectLst/>
            </p:spPr>
            <p:txBody>
              <a:bodyPr/>
              <a:lstStyle/>
              <a:p>
                <a:pPr>
                  <a:defRPr/>
                </a:pPr>
                <a:endParaRPr lang="ru-RU">
                  <a:cs typeface="+mn-cs"/>
                </a:endParaRPr>
              </a:p>
            </p:txBody>
          </p:sp>
          <p:sp>
            <p:nvSpPr>
              <p:cNvPr id="24596" name="Freeform 20"/>
              <p:cNvSpPr>
                <a:spLocks/>
              </p:cNvSpPr>
              <p:nvPr/>
            </p:nvSpPr>
            <p:spPr bwMode="auto">
              <a:xfrm>
                <a:off x="2212" y="307"/>
                <a:ext cx="1300" cy="224"/>
              </a:xfrm>
              <a:custGeom>
                <a:avLst/>
                <a:gdLst/>
                <a:ahLst/>
                <a:cxnLst>
                  <a:cxn ang="0">
                    <a:pos x="73" y="142"/>
                  </a:cxn>
                  <a:cxn ang="0">
                    <a:pos x="40" y="164"/>
                  </a:cxn>
                  <a:cxn ang="0">
                    <a:pos x="5" y="178"/>
                  </a:cxn>
                  <a:cxn ang="0">
                    <a:pos x="11" y="203"/>
                  </a:cxn>
                  <a:cxn ang="0">
                    <a:pos x="54" y="212"/>
                  </a:cxn>
                  <a:cxn ang="0">
                    <a:pos x="172" y="215"/>
                  </a:cxn>
                  <a:cxn ang="0">
                    <a:pos x="420" y="210"/>
                  </a:cxn>
                  <a:cxn ang="0">
                    <a:pos x="473" y="213"/>
                  </a:cxn>
                  <a:cxn ang="0">
                    <a:pos x="512" y="218"/>
                  </a:cxn>
                  <a:cxn ang="0">
                    <a:pos x="603" y="218"/>
                  </a:cxn>
                  <a:cxn ang="0">
                    <a:pos x="703" y="210"/>
                  </a:cxn>
                  <a:cxn ang="0">
                    <a:pos x="738" y="210"/>
                  </a:cxn>
                  <a:cxn ang="0">
                    <a:pos x="827" y="219"/>
                  </a:cxn>
                  <a:cxn ang="0">
                    <a:pos x="864" y="223"/>
                  </a:cxn>
                  <a:cxn ang="0">
                    <a:pos x="891" y="218"/>
                  </a:cxn>
                  <a:cxn ang="0">
                    <a:pos x="960" y="210"/>
                  </a:cxn>
                  <a:cxn ang="0">
                    <a:pos x="999" y="218"/>
                  </a:cxn>
                  <a:cxn ang="0">
                    <a:pos x="1037" y="213"/>
                  </a:cxn>
                  <a:cxn ang="0">
                    <a:pos x="1062" y="210"/>
                  </a:cxn>
                  <a:cxn ang="0">
                    <a:pos x="1105" y="210"/>
                  </a:cxn>
                  <a:cxn ang="0">
                    <a:pos x="1129" y="215"/>
                  </a:cxn>
                  <a:cxn ang="0">
                    <a:pos x="1154" y="219"/>
                  </a:cxn>
                  <a:cxn ang="0">
                    <a:pos x="1211" y="213"/>
                  </a:cxn>
                  <a:cxn ang="0">
                    <a:pos x="1233" y="215"/>
                  </a:cxn>
                  <a:cxn ang="0">
                    <a:pos x="1299" y="212"/>
                  </a:cxn>
                  <a:cxn ang="0">
                    <a:pos x="1283" y="169"/>
                  </a:cxn>
                  <a:cxn ang="0">
                    <a:pos x="1246" y="140"/>
                  </a:cxn>
                  <a:cxn ang="0">
                    <a:pos x="1226" y="145"/>
                  </a:cxn>
                  <a:cxn ang="0">
                    <a:pos x="1119" y="117"/>
                  </a:cxn>
                  <a:cxn ang="0">
                    <a:pos x="1070" y="103"/>
                  </a:cxn>
                  <a:cxn ang="0">
                    <a:pos x="1008" y="113"/>
                  </a:cxn>
                  <a:cxn ang="0">
                    <a:pos x="942" y="132"/>
                  </a:cxn>
                  <a:cxn ang="0">
                    <a:pos x="878" y="126"/>
                  </a:cxn>
                  <a:cxn ang="0">
                    <a:pos x="827" y="117"/>
                  </a:cxn>
                  <a:cxn ang="0">
                    <a:pos x="761" y="99"/>
                  </a:cxn>
                  <a:cxn ang="0">
                    <a:pos x="721" y="80"/>
                  </a:cxn>
                  <a:cxn ang="0">
                    <a:pos x="695" y="38"/>
                  </a:cxn>
                  <a:cxn ang="0">
                    <a:pos x="687" y="25"/>
                  </a:cxn>
                  <a:cxn ang="0">
                    <a:pos x="614" y="25"/>
                  </a:cxn>
                  <a:cxn ang="0">
                    <a:pos x="537" y="0"/>
                  </a:cxn>
                  <a:cxn ang="0">
                    <a:pos x="575" y="51"/>
                  </a:cxn>
                  <a:cxn ang="0">
                    <a:pos x="560" y="87"/>
                  </a:cxn>
                  <a:cxn ang="0">
                    <a:pos x="503" y="96"/>
                  </a:cxn>
                  <a:cxn ang="0">
                    <a:pos x="451" y="106"/>
                  </a:cxn>
                  <a:cxn ang="0">
                    <a:pos x="389" y="129"/>
                  </a:cxn>
                  <a:cxn ang="0">
                    <a:pos x="331" y="122"/>
                  </a:cxn>
                  <a:cxn ang="0">
                    <a:pos x="288" y="128"/>
                  </a:cxn>
                  <a:cxn ang="0">
                    <a:pos x="233" y="131"/>
                  </a:cxn>
                  <a:cxn ang="0">
                    <a:pos x="197" y="142"/>
                  </a:cxn>
                  <a:cxn ang="0">
                    <a:pos x="158" y="132"/>
                  </a:cxn>
                  <a:cxn ang="0">
                    <a:pos x="118" y="134"/>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w="9525">
                <a:noFill/>
                <a:round/>
                <a:headEnd type="none" w="sm" len="sm"/>
                <a:tailEnd type="none" w="sm" len="sm"/>
              </a:ln>
              <a:effectLst/>
            </p:spPr>
            <p:txBody>
              <a:bodyPr/>
              <a:lstStyle/>
              <a:p>
                <a:pPr>
                  <a:defRPr/>
                </a:pPr>
                <a:endParaRPr lang="ru-RU">
                  <a:cs typeface="+mn-cs"/>
                </a:endParaRPr>
              </a:p>
            </p:txBody>
          </p:sp>
          <p:sp>
            <p:nvSpPr>
              <p:cNvPr id="24597" name="Freeform 21"/>
              <p:cNvSpPr>
                <a:spLocks/>
              </p:cNvSpPr>
              <p:nvPr/>
            </p:nvSpPr>
            <p:spPr bwMode="auto">
              <a:xfrm>
                <a:off x="2931" y="310"/>
                <a:ext cx="559" cy="184"/>
              </a:xfrm>
              <a:custGeom>
                <a:avLst/>
                <a:gdLst/>
                <a:ahLst/>
                <a:cxnLst>
                  <a:cxn ang="0">
                    <a:pos x="558" y="183"/>
                  </a:cxn>
                  <a:cxn ang="0">
                    <a:pos x="550" y="153"/>
                  </a:cxn>
                  <a:cxn ang="0">
                    <a:pos x="539" y="133"/>
                  </a:cxn>
                  <a:cxn ang="0">
                    <a:pos x="505" y="111"/>
                  </a:cxn>
                  <a:cxn ang="0">
                    <a:pos x="447" y="88"/>
                  </a:cxn>
                  <a:cxn ang="0">
                    <a:pos x="404" y="81"/>
                  </a:cxn>
                  <a:cxn ang="0">
                    <a:pos x="367" y="74"/>
                  </a:cxn>
                  <a:cxn ang="0">
                    <a:pos x="310" y="69"/>
                  </a:cxn>
                  <a:cxn ang="0">
                    <a:pos x="265" y="60"/>
                  </a:cxn>
                  <a:cxn ang="0">
                    <a:pos x="224" y="54"/>
                  </a:cxn>
                  <a:cxn ang="0">
                    <a:pos x="182" y="49"/>
                  </a:cxn>
                  <a:cxn ang="0">
                    <a:pos x="134" y="43"/>
                  </a:cxn>
                  <a:cxn ang="0">
                    <a:pos x="64" y="42"/>
                  </a:cxn>
                  <a:cxn ang="0">
                    <a:pos x="66" y="44"/>
                  </a:cxn>
                  <a:cxn ang="0">
                    <a:pos x="29" y="41"/>
                  </a:cxn>
                  <a:cxn ang="0">
                    <a:pos x="17" y="27"/>
                  </a:cxn>
                  <a:cxn ang="0">
                    <a:pos x="21" y="0"/>
                  </a:cxn>
                  <a:cxn ang="0">
                    <a:pos x="1" y="24"/>
                  </a:cxn>
                  <a:cxn ang="0">
                    <a:pos x="0" y="40"/>
                  </a:cxn>
                  <a:cxn ang="0">
                    <a:pos x="21" y="52"/>
                  </a:cxn>
                  <a:cxn ang="0">
                    <a:pos x="66" y="57"/>
                  </a:cxn>
                  <a:cxn ang="0">
                    <a:pos x="140" y="60"/>
                  </a:cxn>
                  <a:cxn ang="0">
                    <a:pos x="220" y="70"/>
                  </a:cxn>
                  <a:cxn ang="0">
                    <a:pos x="283" y="80"/>
                  </a:cxn>
                  <a:cxn ang="0">
                    <a:pos x="356" y="90"/>
                  </a:cxn>
                  <a:cxn ang="0">
                    <a:pos x="417" y="100"/>
                  </a:cxn>
                  <a:cxn ang="0">
                    <a:pos x="461" y="109"/>
                  </a:cxn>
                  <a:cxn ang="0">
                    <a:pos x="498" y="128"/>
                  </a:cxn>
                  <a:cxn ang="0">
                    <a:pos x="525" y="140"/>
                  </a:cxn>
                  <a:cxn ang="0">
                    <a:pos x="541" y="164"/>
                  </a:cxn>
                  <a:cxn ang="0">
                    <a:pos x="558" y="183"/>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w="9525">
                <a:noFill/>
                <a:round/>
                <a:headEnd type="none" w="sm" len="sm"/>
                <a:tailEnd type="none" w="sm" len="sm"/>
              </a:ln>
              <a:effectLst/>
            </p:spPr>
            <p:txBody>
              <a:bodyPr/>
              <a:lstStyle/>
              <a:p>
                <a:pPr>
                  <a:defRPr/>
                </a:pPr>
                <a:endParaRPr lang="ru-RU">
                  <a:cs typeface="+mn-cs"/>
                </a:endParaRPr>
              </a:p>
            </p:txBody>
          </p:sp>
        </p:grpSp>
      </p:grpSp>
      <p:sp>
        <p:nvSpPr>
          <p:cNvPr id="1027" name="Rectangle 22"/>
          <p:cNvSpPr>
            <a:spLocks noGrp="1" noChangeArrowheads="1"/>
          </p:cNvSpPr>
          <p:nvPr>
            <p:ph type="title"/>
          </p:nvPr>
        </p:nvSpPr>
        <p:spPr bwMode="auto">
          <a:xfrm>
            <a:off x="473075" y="1216025"/>
            <a:ext cx="8077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23"/>
          <p:cNvSpPr>
            <a:spLocks noGrp="1" noChangeArrowheads="1"/>
          </p:cNvSpPr>
          <p:nvPr>
            <p:ph type="body" idx="1"/>
          </p:nvPr>
        </p:nvSpPr>
        <p:spPr bwMode="auto">
          <a:xfrm>
            <a:off x="495300" y="2441575"/>
            <a:ext cx="8064500" cy="350202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4600" name="Rectangle 24"/>
          <p:cNvSpPr>
            <a:spLocks noGrp="1" noChangeArrowheads="1"/>
          </p:cNvSpPr>
          <p:nvPr>
            <p:ph type="dt" sz="half" idx="2"/>
          </p:nvPr>
        </p:nvSpPr>
        <p:spPr bwMode="auto">
          <a:xfrm>
            <a:off x="508000" y="6067425"/>
            <a:ext cx="2387600" cy="4984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ru-RU"/>
          </a:p>
        </p:txBody>
      </p:sp>
      <p:sp>
        <p:nvSpPr>
          <p:cNvPr id="24601" name="Rectangle 25"/>
          <p:cNvSpPr>
            <a:spLocks noGrp="1" noChangeArrowheads="1"/>
          </p:cNvSpPr>
          <p:nvPr>
            <p:ph type="ftr" sz="quarter" idx="3"/>
          </p:nvPr>
        </p:nvSpPr>
        <p:spPr bwMode="auto">
          <a:xfrm>
            <a:off x="3048000" y="6067425"/>
            <a:ext cx="3225800" cy="4984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endParaRPr lang="ru-RU"/>
          </a:p>
        </p:txBody>
      </p:sp>
      <p:sp>
        <p:nvSpPr>
          <p:cNvPr id="24602" name="Rectangle 26"/>
          <p:cNvSpPr>
            <a:spLocks noGrp="1" noChangeArrowheads="1"/>
          </p:cNvSpPr>
          <p:nvPr>
            <p:ph type="sldNum" sz="quarter" idx="4"/>
          </p:nvPr>
        </p:nvSpPr>
        <p:spPr bwMode="auto">
          <a:xfrm>
            <a:off x="6413500" y="6067425"/>
            <a:ext cx="2133600" cy="5111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cs typeface="+mn-cs"/>
              </a:defRPr>
            </a:lvl1pPr>
          </a:lstStyle>
          <a:p>
            <a:pPr>
              <a:defRPr/>
            </a:pPr>
            <a:endParaRPr lang="ru-RU"/>
          </a:p>
        </p:txBody>
      </p:sp>
      <p:sp>
        <p:nvSpPr>
          <p:cNvPr id="24603" name="Freeform 27"/>
          <p:cNvSpPr>
            <a:spLocks/>
          </p:cNvSpPr>
          <p:nvPr/>
        </p:nvSpPr>
        <p:spPr bwMode="auto">
          <a:xfrm>
            <a:off x="3654425" y="2257425"/>
            <a:ext cx="2047875" cy="90488"/>
          </a:xfrm>
          <a:custGeom>
            <a:avLst/>
            <a:gdLst/>
            <a:ahLst/>
            <a:cxnLst>
              <a:cxn ang="0">
                <a:pos x="10" y="0"/>
              </a:cxn>
              <a:cxn ang="0">
                <a:pos x="0" y="19"/>
              </a:cxn>
              <a:cxn ang="0">
                <a:pos x="2" y="40"/>
              </a:cxn>
              <a:cxn ang="0">
                <a:pos x="28" y="50"/>
              </a:cxn>
              <a:cxn ang="0">
                <a:pos x="148" y="53"/>
              </a:cxn>
              <a:cxn ang="0">
                <a:pos x="297" y="53"/>
              </a:cxn>
              <a:cxn ang="0">
                <a:pos x="468" y="53"/>
              </a:cxn>
              <a:cxn ang="0">
                <a:pos x="667" y="53"/>
              </a:cxn>
              <a:cxn ang="0">
                <a:pos x="830" y="53"/>
              </a:cxn>
              <a:cxn ang="0">
                <a:pos x="993" y="55"/>
              </a:cxn>
              <a:cxn ang="0">
                <a:pos x="1139" y="53"/>
              </a:cxn>
              <a:cxn ang="0">
                <a:pos x="1226" y="56"/>
              </a:cxn>
              <a:cxn ang="0">
                <a:pos x="1279" y="47"/>
              </a:cxn>
              <a:cxn ang="0">
                <a:pos x="1289" y="25"/>
              </a:cxn>
              <a:cxn ang="0">
                <a:pos x="1275" y="14"/>
              </a:cxn>
              <a:cxn ang="0">
                <a:pos x="1274" y="27"/>
              </a:cxn>
              <a:cxn ang="0">
                <a:pos x="1261" y="35"/>
              </a:cxn>
              <a:cxn ang="0">
                <a:pos x="1236" y="38"/>
              </a:cxn>
              <a:cxn ang="0">
                <a:pos x="1196" y="40"/>
              </a:cxn>
              <a:cxn ang="0">
                <a:pos x="1121" y="40"/>
              </a:cxn>
              <a:cxn ang="0">
                <a:pos x="973" y="40"/>
              </a:cxn>
              <a:cxn ang="0">
                <a:pos x="844" y="40"/>
              </a:cxn>
              <a:cxn ang="0">
                <a:pos x="712" y="38"/>
              </a:cxn>
              <a:cxn ang="0">
                <a:pos x="584" y="40"/>
              </a:cxn>
              <a:cxn ang="0">
                <a:pos x="432" y="42"/>
              </a:cxn>
              <a:cxn ang="0">
                <a:pos x="315" y="43"/>
              </a:cxn>
              <a:cxn ang="0">
                <a:pos x="226" y="40"/>
              </a:cxn>
              <a:cxn ang="0">
                <a:pos x="141" y="42"/>
              </a:cxn>
              <a:cxn ang="0">
                <a:pos x="78" y="40"/>
              </a:cxn>
              <a:cxn ang="0">
                <a:pos x="41" y="40"/>
              </a:cxn>
              <a:cxn ang="0">
                <a:pos x="20" y="35"/>
              </a:cxn>
              <a:cxn ang="0">
                <a:pos x="14" y="22"/>
              </a:cxn>
              <a:cxn ang="0">
                <a:pos x="10" y="4"/>
              </a:cxn>
              <a:cxn ang="0">
                <a:pos x="5" y="5"/>
              </a:cxn>
              <a:cxn ang="0">
                <a:pos x="7" y="6"/>
              </a:cxn>
              <a:cxn ang="0">
                <a:pos x="10" y="0"/>
              </a:cxn>
              <a:cxn ang="0">
                <a:pos x="10" y="4"/>
              </a:cxn>
              <a:cxn ang="0">
                <a:pos x="9" y="6"/>
              </a:cxn>
              <a:cxn ang="0">
                <a:pos x="10" y="0"/>
              </a:cxn>
              <a:cxn ang="0">
                <a:pos x="10" y="4"/>
              </a:cxn>
              <a:cxn ang="0">
                <a:pos x="9" y="7"/>
              </a:cxn>
            </a:cxnLst>
            <a:rect l="0" t="0" r="r" b="b"/>
            <a:pathLst>
              <a:path w="1290" h="57">
                <a:moveTo>
                  <a:pt x="10" y="0"/>
                </a:moveTo>
                <a:lnTo>
                  <a:pt x="0" y="19"/>
                </a:lnTo>
                <a:lnTo>
                  <a:pt x="2" y="40"/>
                </a:lnTo>
                <a:lnTo>
                  <a:pt x="28" y="50"/>
                </a:lnTo>
                <a:lnTo>
                  <a:pt x="148" y="53"/>
                </a:lnTo>
                <a:lnTo>
                  <a:pt x="297" y="53"/>
                </a:lnTo>
                <a:lnTo>
                  <a:pt x="468" y="53"/>
                </a:lnTo>
                <a:lnTo>
                  <a:pt x="667" y="53"/>
                </a:lnTo>
                <a:lnTo>
                  <a:pt x="830" y="53"/>
                </a:lnTo>
                <a:lnTo>
                  <a:pt x="993" y="55"/>
                </a:lnTo>
                <a:lnTo>
                  <a:pt x="1139" y="53"/>
                </a:lnTo>
                <a:lnTo>
                  <a:pt x="1226" y="56"/>
                </a:lnTo>
                <a:lnTo>
                  <a:pt x="1279" y="47"/>
                </a:lnTo>
                <a:lnTo>
                  <a:pt x="1289" y="25"/>
                </a:lnTo>
                <a:lnTo>
                  <a:pt x="1275" y="14"/>
                </a:lnTo>
                <a:lnTo>
                  <a:pt x="1274" y="27"/>
                </a:lnTo>
                <a:lnTo>
                  <a:pt x="1261" y="35"/>
                </a:lnTo>
                <a:lnTo>
                  <a:pt x="1236" y="38"/>
                </a:lnTo>
                <a:lnTo>
                  <a:pt x="1196" y="40"/>
                </a:lnTo>
                <a:lnTo>
                  <a:pt x="1121" y="40"/>
                </a:lnTo>
                <a:lnTo>
                  <a:pt x="973" y="40"/>
                </a:lnTo>
                <a:lnTo>
                  <a:pt x="844" y="40"/>
                </a:lnTo>
                <a:lnTo>
                  <a:pt x="712" y="38"/>
                </a:lnTo>
                <a:lnTo>
                  <a:pt x="584" y="40"/>
                </a:lnTo>
                <a:lnTo>
                  <a:pt x="432" y="42"/>
                </a:lnTo>
                <a:lnTo>
                  <a:pt x="315" y="43"/>
                </a:lnTo>
                <a:lnTo>
                  <a:pt x="226" y="40"/>
                </a:lnTo>
                <a:lnTo>
                  <a:pt x="141" y="42"/>
                </a:lnTo>
                <a:lnTo>
                  <a:pt x="78" y="40"/>
                </a:lnTo>
                <a:lnTo>
                  <a:pt x="41" y="40"/>
                </a:lnTo>
                <a:lnTo>
                  <a:pt x="20" y="35"/>
                </a:lnTo>
                <a:lnTo>
                  <a:pt x="14" y="22"/>
                </a:lnTo>
                <a:lnTo>
                  <a:pt x="10" y="4"/>
                </a:lnTo>
                <a:lnTo>
                  <a:pt x="5" y="5"/>
                </a:lnTo>
                <a:lnTo>
                  <a:pt x="7" y="6"/>
                </a:lnTo>
                <a:lnTo>
                  <a:pt x="10" y="0"/>
                </a:lnTo>
                <a:lnTo>
                  <a:pt x="10" y="4"/>
                </a:lnTo>
                <a:lnTo>
                  <a:pt x="9" y="6"/>
                </a:lnTo>
                <a:lnTo>
                  <a:pt x="10" y="0"/>
                </a:lnTo>
                <a:lnTo>
                  <a:pt x="10" y="4"/>
                </a:lnTo>
                <a:lnTo>
                  <a:pt x="9" y="7"/>
                </a:lnTo>
              </a:path>
            </a:pathLst>
          </a:custGeom>
          <a:solidFill>
            <a:srgbClr val="FFFF99"/>
          </a:solidFill>
          <a:ln w="9525">
            <a:noFill/>
            <a:round/>
            <a:headEnd type="none" w="sm" len="sm"/>
            <a:tailEnd type="none" w="sm" len="sm"/>
          </a:ln>
          <a:effectLst/>
        </p:spPr>
        <p:txBody>
          <a:bodyPr/>
          <a:lstStyle/>
          <a:p>
            <a:pPr>
              <a:defRPr/>
            </a:pPr>
            <a:endParaRPr lang="ru-RU">
              <a:cs typeface="+mn-cs"/>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fontAlgn="base">
        <a:spcBef>
          <a:spcPct val="0"/>
        </a:spcBef>
        <a:spcAft>
          <a:spcPct val="0"/>
        </a:spcAft>
        <a:defRPr kumimoji="1" sz="4400">
          <a:solidFill>
            <a:schemeClr val="tx2"/>
          </a:solidFill>
          <a:latin typeface="Times New Roman" pitchFamily="18" charset="0"/>
        </a:defRPr>
      </a:lvl6pPr>
      <a:lvl7pPr marL="914400" algn="ctr" rtl="0" fontAlgn="base">
        <a:spcBef>
          <a:spcPct val="0"/>
        </a:spcBef>
        <a:spcAft>
          <a:spcPct val="0"/>
        </a:spcAft>
        <a:defRPr kumimoji="1" sz="4400">
          <a:solidFill>
            <a:schemeClr val="tx2"/>
          </a:solidFill>
          <a:latin typeface="Times New Roman" pitchFamily="18" charset="0"/>
        </a:defRPr>
      </a:lvl7pPr>
      <a:lvl8pPr marL="1371600" algn="ctr" rtl="0" fontAlgn="base">
        <a:spcBef>
          <a:spcPct val="0"/>
        </a:spcBef>
        <a:spcAft>
          <a:spcPct val="0"/>
        </a:spcAft>
        <a:defRPr kumimoji="1" sz="4400">
          <a:solidFill>
            <a:schemeClr val="tx2"/>
          </a:solidFill>
          <a:latin typeface="Times New Roman" pitchFamily="18" charset="0"/>
        </a:defRPr>
      </a:lvl8pPr>
      <a:lvl9pPr marL="1828800" algn="ctr" rtl="0" fontAlgn="base">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type="body" idx="1"/>
          </p:nvPr>
        </p:nvSpPr>
        <p:spPr>
          <a:xfrm>
            <a:off x="495300" y="2781300"/>
            <a:ext cx="8064500" cy="3671888"/>
          </a:xfrm>
        </p:spPr>
        <p:txBody>
          <a:bodyPr/>
          <a:lstStyle/>
          <a:p>
            <a:pPr algn="just" eaLnBrk="1" hangingPunct="1">
              <a:lnSpc>
                <a:spcPct val="90000"/>
              </a:lnSpc>
              <a:buFontTx/>
              <a:buNone/>
            </a:pPr>
            <a:r>
              <a:rPr lang="ru-RU" sz="2800" smtClean="0"/>
              <a:t>     	</a:t>
            </a:r>
            <a:r>
              <a:rPr lang="ru-RU" sz="2400" b="1" smtClean="0"/>
              <a:t>На своих уроках в старших классах, развивая умения межкультурного общения, широко использую в обучении методику ролевой игры, так как она имитирует модель реальных жизненных ситуаций и проблем, подлежащих решению, а также полифункциональна, поскольку воспитывает способность самостоятельно мыслить и принимать решения, тренирует и закрепляет получаемые знания, формирует культуру межличностного общения</a:t>
            </a:r>
          </a:p>
        </p:txBody>
      </p:sp>
      <p:sp>
        <p:nvSpPr>
          <p:cNvPr id="13314" name="Прямоугольник 2"/>
          <p:cNvSpPr>
            <a:spLocks noChangeArrowheads="1"/>
          </p:cNvSpPr>
          <p:nvPr/>
        </p:nvSpPr>
        <p:spPr bwMode="auto">
          <a:xfrm>
            <a:off x="1000125" y="908050"/>
            <a:ext cx="7715250" cy="1187450"/>
          </a:xfrm>
          <a:prstGeom prst="rect">
            <a:avLst/>
          </a:prstGeom>
          <a:noFill/>
          <a:ln w="9525">
            <a:noFill/>
            <a:miter lim="800000"/>
            <a:headEnd/>
            <a:tailEnd/>
          </a:ln>
        </p:spPr>
        <p:txBody>
          <a:bodyPr>
            <a:spAutoFit/>
          </a:bodyPr>
          <a:lstStyle/>
          <a:p>
            <a:pPr algn="ctr"/>
            <a:r>
              <a:rPr lang="ru-RU" sz="2400" b="1" i="1">
                <a:latin typeface="Arial" charset="0"/>
              </a:rPr>
              <a:t>НОВЫЕ ПОДХОДЫ К ОБУЧЕНИЮ ИНОСТРАННОМУ ЯЗЫКУ КАК СРЕДСТВУ МЕЖКУЛЬТУРНОГО ОБЩЕНИЯ</a:t>
            </a:r>
            <a:r>
              <a:rPr lang="ru-RU"/>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1"/>
          </p:nvPr>
        </p:nvSpPr>
        <p:spPr>
          <a:xfrm>
            <a:off x="495300" y="1628775"/>
            <a:ext cx="8064500" cy="4752975"/>
          </a:xfrm>
        </p:spPr>
        <p:txBody>
          <a:bodyPr/>
          <a:lstStyle/>
          <a:p>
            <a:pPr algn="just" eaLnBrk="1" hangingPunct="1">
              <a:buFontTx/>
              <a:buNone/>
            </a:pPr>
            <a:r>
              <a:rPr lang="ru-RU" smtClean="0"/>
              <a:t>   		</a:t>
            </a:r>
            <a:r>
              <a:rPr lang="ru-RU" b="1" smtClean="0"/>
              <a:t>Чтобы создать благоприятную эмоциональную атмосферу, в начале выступления можно применить приемы эмоционального воздействия, например, шутку или можно сказать: «</a:t>
            </a:r>
            <a:r>
              <a:rPr lang="en-US" b="1" smtClean="0"/>
              <a:t>It is my privilege today to be talking to professional experts in this field</a:t>
            </a:r>
            <a:r>
              <a:rPr lang="ru-RU" b="1" smtClean="0"/>
              <a:t>» и т.д.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274638"/>
            <a:ext cx="8229600" cy="6323012"/>
          </a:xfrm>
        </p:spPr>
        <p:txBody>
          <a:bodyPr/>
          <a:lstStyle/>
          <a:p>
            <a:pPr algn="l" eaLnBrk="1" hangingPunct="1"/>
            <a:r>
              <a:rPr lang="ru-RU" sz="2400" b="1" smtClean="0">
                <a:solidFill>
                  <a:srgbClr val="000000"/>
                </a:solidFill>
              </a:rPr>
              <a:t/>
            </a:r>
            <a:br>
              <a:rPr lang="ru-RU" sz="2400" b="1" smtClean="0">
                <a:solidFill>
                  <a:srgbClr val="000000"/>
                </a:solidFill>
              </a:rPr>
            </a:br>
            <a:r>
              <a:rPr lang="ru-RU" sz="2400" b="1" smtClean="0">
                <a:solidFill>
                  <a:srgbClr val="000000"/>
                </a:solidFill>
              </a:rPr>
              <a:t/>
            </a:r>
            <a:br>
              <a:rPr lang="ru-RU" sz="2400" b="1" smtClean="0">
                <a:solidFill>
                  <a:srgbClr val="000000"/>
                </a:solidFill>
              </a:rPr>
            </a:br>
            <a:r>
              <a:rPr lang="ru-RU" sz="2400" b="1" smtClean="0">
                <a:solidFill>
                  <a:srgbClr val="000000"/>
                </a:solidFill>
              </a:rPr>
              <a:t/>
            </a:r>
            <a:br>
              <a:rPr lang="ru-RU" sz="2400" b="1" smtClean="0">
                <a:solidFill>
                  <a:srgbClr val="000000"/>
                </a:solidFill>
              </a:rPr>
            </a:br>
            <a:r>
              <a:rPr lang="en-US" sz="2400" b="1" smtClean="0">
                <a:solidFill>
                  <a:srgbClr val="000000"/>
                </a:solidFill>
              </a:rPr>
              <a:t>It is my privilege today to be talking to professional experts in this field</a:t>
            </a:r>
            <a:br>
              <a:rPr lang="en-US" sz="2400" b="1" smtClean="0">
                <a:solidFill>
                  <a:srgbClr val="000000"/>
                </a:solidFill>
              </a:rPr>
            </a:br>
            <a:r>
              <a:rPr lang="en-US" sz="2400" b="1" smtClean="0">
                <a:solidFill>
                  <a:srgbClr val="000000"/>
                </a:solidFill>
              </a:rPr>
              <a:t>As many of you know .../ First of all I would like to .../ In the introduction of my paper I should like to .../ Let me begin with</a:t>
            </a:r>
            <a:r>
              <a:rPr lang="ru-RU" sz="2400" b="1" smtClean="0">
                <a:solidFill>
                  <a:srgbClr val="000000"/>
                </a:solidFill>
              </a:rPr>
              <a:t> ...</a:t>
            </a:r>
            <a:br>
              <a:rPr lang="ru-RU" sz="2400" b="1" smtClean="0">
                <a:solidFill>
                  <a:srgbClr val="000000"/>
                </a:solidFill>
              </a:rPr>
            </a:br>
            <a:r>
              <a:rPr lang="en-US" sz="2400" b="1" smtClean="0">
                <a:solidFill>
                  <a:srgbClr val="000000"/>
                </a:solidFill>
              </a:rPr>
              <a:t>According to this theory.../ I want to emphasize that... /Allow me to call your attention to.../ As an example I can suggest.../ As I have already mentioned...</a:t>
            </a:r>
            <a:br>
              <a:rPr lang="en-US" sz="2400" b="1" smtClean="0">
                <a:solidFill>
                  <a:srgbClr val="000000"/>
                </a:solidFill>
              </a:rPr>
            </a:br>
            <a:r>
              <a:rPr lang="en-US" sz="2400" b="1" smtClean="0">
                <a:solidFill>
                  <a:srgbClr val="000000"/>
                </a:solidFill>
              </a:rPr>
              <a:t>Now let me review what I have said about</a:t>
            </a:r>
            <a:br>
              <a:rPr lang="en-US" sz="2400" b="1" smtClean="0">
                <a:solidFill>
                  <a:srgbClr val="000000"/>
                </a:solidFill>
              </a:rPr>
            </a:br>
            <a:r>
              <a:rPr lang="en-US" sz="2400" b="1" smtClean="0">
                <a:solidFill>
                  <a:srgbClr val="000000"/>
                </a:solidFill>
              </a:rPr>
              <a:t> Thank you for your attention</a:t>
            </a:r>
            <a:br>
              <a:rPr lang="en-US" sz="2400" b="1" smtClean="0">
                <a:solidFill>
                  <a:srgbClr val="000000"/>
                </a:solidFill>
              </a:rPr>
            </a:br>
            <a:r>
              <a:rPr lang="en-US" sz="2400" b="1" smtClean="0">
                <a:solidFill>
                  <a:srgbClr val="000000"/>
                </a:solidFill>
              </a:rPr>
              <a:t>I would like to thank once again all of you and with this I declare the Conference closed. Thank you</a:t>
            </a:r>
            <a:endParaRPr lang="ru-RU" sz="2400" b="1" smtClean="0">
              <a:solidFill>
                <a:srgbClr val="000000"/>
              </a:solidFill>
            </a:endParaRPr>
          </a:p>
        </p:txBody>
      </p:sp>
    </p:spTree>
  </p:cSld>
  <p:clrMapOvr>
    <a:masterClrMapping/>
  </p:clrMapOvr>
  <p:transition spd="slow">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900113" y="274638"/>
            <a:ext cx="7786687" cy="6323012"/>
          </a:xfrm>
        </p:spPr>
        <p:txBody>
          <a:bodyPr/>
          <a:lstStyle/>
          <a:p>
            <a:pPr algn="l" eaLnBrk="1" hangingPunct="1"/>
            <a:r>
              <a:rPr lang="ru-RU" sz="2800" smtClean="0">
                <a:solidFill>
                  <a:srgbClr val="990099"/>
                </a:solidFill>
              </a:rPr>
              <a:t/>
            </a:r>
            <a:br>
              <a:rPr lang="ru-RU" sz="2800" smtClean="0">
                <a:solidFill>
                  <a:srgbClr val="990099"/>
                </a:solidFill>
              </a:rPr>
            </a:br>
            <a:r>
              <a:rPr lang="ru-RU" sz="2800" smtClean="0">
                <a:solidFill>
                  <a:srgbClr val="990099"/>
                </a:solidFill>
              </a:rPr>
              <a:t/>
            </a:r>
            <a:br>
              <a:rPr lang="ru-RU" sz="2800" smtClean="0">
                <a:solidFill>
                  <a:srgbClr val="990099"/>
                </a:solidFill>
              </a:rPr>
            </a:br>
            <a:r>
              <a:rPr lang="en-US" sz="2400" b="1" smtClean="0">
                <a:solidFill>
                  <a:srgbClr val="000000"/>
                </a:solidFill>
              </a:rPr>
              <a:t>Discuss these questions about some of the products you've listed:</a:t>
            </a:r>
            <a:br>
              <a:rPr lang="en-US" sz="2400" b="1" smtClean="0">
                <a:solidFill>
                  <a:srgbClr val="000000"/>
                </a:solidFill>
              </a:rPr>
            </a:br>
            <a:r>
              <a:rPr lang="en-US" sz="2400" b="1" smtClean="0">
                <a:solidFill>
                  <a:srgbClr val="000000"/>
                </a:solidFill>
              </a:rPr>
              <a:t>What competition does cash product face?</a:t>
            </a:r>
            <a:br>
              <a:rPr lang="en-US" sz="2400" b="1" smtClean="0">
                <a:solidFill>
                  <a:srgbClr val="000000"/>
                </a:solidFill>
              </a:rPr>
            </a:br>
            <a:r>
              <a:rPr lang="en-US" sz="2400" b="1" smtClean="0">
                <a:solidFill>
                  <a:srgbClr val="000000"/>
                </a:solidFill>
              </a:rPr>
              <a:t>What is the image of the company?</a:t>
            </a:r>
            <a:br>
              <a:rPr lang="en-US" sz="2400" b="1" smtClean="0">
                <a:solidFill>
                  <a:srgbClr val="000000"/>
                </a:solidFill>
              </a:rPr>
            </a:br>
            <a:r>
              <a:rPr lang="en-US" sz="2400" b="1" smtClean="0">
                <a:solidFill>
                  <a:srgbClr val="000000"/>
                </a:solidFill>
              </a:rPr>
              <a:t>How strongly or weakly is the product marketed?</a:t>
            </a:r>
            <a:br>
              <a:rPr lang="en-US" sz="2400" b="1" smtClean="0">
                <a:solidFill>
                  <a:srgbClr val="000000"/>
                </a:solidFill>
              </a:rPr>
            </a:br>
            <a:r>
              <a:rPr lang="ru-RU" sz="2400" b="1" smtClean="0">
                <a:solidFill>
                  <a:srgbClr val="000000"/>
                </a:solidFill>
              </a:rPr>
              <a:t/>
            </a:r>
            <a:br>
              <a:rPr lang="ru-RU" sz="2400" b="1" smtClean="0">
                <a:solidFill>
                  <a:srgbClr val="000000"/>
                </a:solidFill>
              </a:rPr>
            </a:br>
            <a:r>
              <a:rPr lang="en-US" sz="2400" b="1" smtClean="0">
                <a:solidFill>
                  <a:srgbClr val="000000"/>
                </a:solidFill>
              </a:rPr>
              <a:t>Think of a good slogan for your product. If you had to choose one photo to illustrate the product, what would it show? Represent a short text for an advertisement in an English language newspaper or magazine</a:t>
            </a:r>
            <a:br>
              <a:rPr lang="en-US" sz="2400" b="1" smtClean="0">
                <a:solidFill>
                  <a:srgbClr val="000000"/>
                </a:solidFill>
              </a:rPr>
            </a:br>
            <a:r>
              <a:rPr lang="ru-RU" sz="2400" b="1" smtClean="0">
                <a:solidFill>
                  <a:srgbClr val="000000"/>
                </a:solidFill>
              </a:rPr>
              <a:t/>
            </a:r>
            <a:br>
              <a:rPr lang="ru-RU" sz="2400" b="1" smtClean="0">
                <a:solidFill>
                  <a:srgbClr val="000000"/>
                </a:solidFill>
              </a:rPr>
            </a:br>
            <a:r>
              <a:rPr lang="en-US" sz="2400" b="1" smtClean="0">
                <a:solidFill>
                  <a:srgbClr val="000000"/>
                </a:solidFill>
              </a:rPr>
              <a:t>Work in groups. Decide together:</a:t>
            </a:r>
            <a:br>
              <a:rPr lang="en-US" sz="2400" b="1" smtClean="0">
                <a:solidFill>
                  <a:srgbClr val="000000"/>
                </a:solidFill>
              </a:rPr>
            </a:br>
            <a:r>
              <a:rPr lang="en-US" sz="2400" b="1" smtClean="0">
                <a:solidFill>
                  <a:srgbClr val="000000"/>
                </a:solidFill>
              </a:rPr>
              <a:t>1. Who are your customers?</a:t>
            </a:r>
            <a:br>
              <a:rPr lang="en-US" sz="2400" b="1" smtClean="0">
                <a:solidFill>
                  <a:srgbClr val="000000"/>
                </a:solidFill>
              </a:rPr>
            </a:br>
            <a:r>
              <a:rPr lang="en-US" sz="2400" b="1" smtClean="0">
                <a:solidFill>
                  <a:srgbClr val="000000"/>
                </a:solidFill>
              </a:rPr>
              <a:t>2. What are the main features and benefits of your </a:t>
            </a:r>
            <a:r>
              <a:rPr lang="ru-RU" sz="2400" b="1" smtClean="0">
                <a:solidFill>
                  <a:srgbClr val="000000"/>
                </a:solidFill>
              </a:rPr>
              <a:t>        </a:t>
            </a:r>
            <a:r>
              <a:rPr lang="en-US" sz="2400" b="1" smtClean="0">
                <a:solidFill>
                  <a:srgbClr val="000000"/>
                </a:solidFill>
              </a:rPr>
              <a:t>product?</a:t>
            </a:r>
            <a:endParaRPr lang="ru-RU" sz="2400" b="1" smtClean="0">
              <a:solidFill>
                <a:srgbClr val="000000"/>
              </a:solidFill>
            </a:endParaRPr>
          </a:p>
        </p:txBody>
      </p:sp>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95300" y="1628775"/>
            <a:ext cx="8064500" cy="4895850"/>
          </a:xfrm>
        </p:spPr>
        <p:txBody>
          <a:bodyPr/>
          <a:lstStyle/>
          <a:p>
            <a:pPr algn="just" eaLnBrk="1" hangingPunct="1">
              <a:buFontTx/>
              <a:buNone/>
              <a:defRPr/>
            </a:pPr>
            <a:r>
              <a:rPr lang="ru-RU" sz="2800"/>
              <a:t>    	</a:t>
            </a:r>
            <a:r>
              <a:rPr lang="ru-RU" sz="2800" b="1"/>
              <a:t>После обращения к председателю заседания и коллегам докладчик объявляет тему своего сообщения. Затем докладчик переходит к вводной части своего доклада посредством одного из следующих образцов: </a:t>
            </a:r>
            <a:r>
              <a:rPr lang="ru-RU" sz="2800" b="1">
                <a:effectLst>
                  <a:outerShdw blurRad="38100" dist="38100" dir="2700000" algn="tl">
                    <a:srgbClr val="C0C0C0"/>
                  </a:outerShdw>
                </a:effectLst>
              </a:rPr>
              <a:t>«</a:t>
            </a:r>
            <a:r>
              <a:rPr lang="en-US" sz="2800" b="1">
                <a:effectLst>
                  <a:outerShdw blurRad="38100" dist="38100" dir="2700000" algn="tl">
                    <a:srgbClr val="C0C0C0"/>
                  </a:outerShdw>
                </a:effectLst>
              </a:rPr>
              <a:t>As many of you know</a:t>
            </a:r>
            <a:r>
              <a:rPr lang="ru-RU" sz="2800" b="1">
                <a:effectLst>
                  <a:outerShdw blurRad="38100" dist="38100" dir="2700000" algn="tl">
                    <a:srgbClr val="C0C0C0"/>
                  </a:outerShdw>
                </a:effectLst>
              </a:rPr>
              <a:t> .../ </a:t>
            </a:r>
            <a:r>
              <a:rPr lang="en-US" sz="2800" b="1">
                <a:effectLst>
                  <a:outerShdw blurRad="38100" dist="38100" dir="2700000" algn="tl">
                    <a:srgbClr val="C0C0C0"/>
                  </a:outerShdw>
                </a:effectLst>
              </a:rPr>
              <a:t>First of all I would like to .../ In the introduction of my paper I should like to .../ Let me begin with</a:t>
            </a:r>
            <a:r>
              <a:rPr lang="ru-RU" sz="2800" b="1">
                <a:effectLst>
                  <a:outerShdw blurRad="38100" dist="38100" dir="2700000" algn="tl">
                    <a:srgbClr val="C0C0C0"/>
                  </a:outerShdw>
                </a:effectLst>
              </a:rPr>
              <a:t> ...»</a:t>
            </a:r>
            <a:r>
              <a:rPr lang="ru-RU" sz="2800" b="1"/>
              <a:t> Сначала дается более или менее обобщенное представление об обсуждаемом вопросе, а затем внимание заостряется на отдельных деталях.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95300" y="1628775"/>
            <a:ext cx="8064500" cy="4752975"/>
          </a:xfrm>
        </p:spPr>
        <p:txBody>
          <a:bodyPr/>
          <a:lstStyle/>
          <a:p>
            <a:pPr algn="just" eaLnBrk="1" hangingPunct="1">
              <a:lnSpc>
                <a:spcPct val="90000"/>
              </a:lnSpc>
              <a:buFontTx/>
              <a:buNone/>
              <a:defRPr/>
            </a:pPr>
            <a:r>
              <a:rPr lang="ru-RU"/>
              <a:t>    	</a:t>
            </a:r>
            <a:r>
              <a:rPr lang="ru-RU" b="1"/>
              <a:t>Вот некоторые типичные речевые обороты, обеспечивающие логические связи и переходы внутри текста доклада, а также позволяющие управлять вниманием аудитории:</a:t>
            </a:r>
            <a:r>
              <a:rPr lang="ru-RU"/>
              <a:t> </a:t>
            </a:r>
            <a:r>
              <a:rPr lang="ru-RU">
                <a:effectLst>
                  <a:outerShdw blurRad="38100" dist="38100" dir="2700000" algn="tl">
                    <a:srgbClr val="C0C0C0"/>
                  </a:outerShdw>
                </a:effectLst>
              </a:rPr>
              <a:t>«</a:t>
            </a:r>
            <a:r>
              <a:rPr lang="en-US" b="1">
                <a:effectLst>
                  <a:outerShdw blurRad="38100" dist="38100" dir="2700000" algn="tl">
                    <a:srgbClr val="C0C0C0"/>
                  </a:outerShdw>
                </a:effectLst>
              </a:rPr>
              <a:t>According to this theory</a:t>
            </a:r>
            <a:r>
              <a:rPr lang="ru-RU" b="1">
                <a:effectLst>
                  <a:outerShdw blurRad="38100" dist="38100" dir="2700000" algn="tl">
                    <a:srgbClr val="C0C0C0"/>
                  </a:outerShdw>
                </a:effectLst>
              </a:rPr>
              <a:t>...»/ </a:t>
            </a:r>
            <a:r>
              <a:rPr lang="en-US" b="1">
                <a:effectLst>
                  <a:outerShdw blurRad="38100" dist="38100" dir="2700000" algn="tl">
                    <a:srgbClr val="C0C0C0"/>
                  </a:outerShdw>
                </a:effectLst>
              </a:rPr>
              <a:t>«I want to emphasize that...» /«Allow me to call your attention to...»/ «As an example I can suggest...»/ «As I have already mentioned...»</a:t>
            </a:r>
            <a:r>
              <a:rPr lang="en-US">
                <a:effectLst>
                  <a:outerShdw blurRad="38100" dist="38100" dir="2700000" algn="tl">
                    <a:srgbClr val="C0C0C0"/>
                  </a:outerShdw>
                </a:effectLst>
              </a:rPr>
              <a:t> </a:t>
            </a:r>
            <a:endParaRPr lang="ru-RU">
              <a:effectLst>
                <a:outerShdw blurRad="38100" dist="38100" dir="2700000" algn="tl">
                  <a:srgbClr val="C0C0C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1"/>
          </p:nvPr>
        </p:nvSpPr>
        <p:spPr/>
        <p:txBody>
          <a:bodyPr/>
          <a:lstStyle/>
          <a:p>
            <a:pPr algn="just" eaLnBrk="1" hangingPunct="1">
              <a:buFontTx/>
              <a:buNone/>
            </a:pPr>
            <a:r>
              <a:rPr lang="ru-RU" smtClean="0"/>
              <a:t>   		</a:t>
            </a:r>
            <a:r>
              <a:rPr lang="ru-RU" b="1" smtClean="0"/>
              <a:t>Содержание основной части доклада полностью определяется его конкретной тематикой. Сначала дается обобщенное представление об обсуждаемом вопросе, а затем внимание заостряется на отдельных деталях.</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eaLnBrk="1" hangingPunct="1">
              <a:buFontTx/>
              <a:buNone/>
              <a:defRPr/>
            </a:pPr>
            <a:r>
              <a:rPr lang="ru-RU"/>
              <a:t>   		</a:t>
            </a:r>
            <a:r>
              <a:rPr lang="ru-RU" b="1"/>
              <a:t>В заключение доклада выступающий подводит итог сказанному, например, такой фразой: </a:t>
            </a:r>
            <a:r>
              <a:rPr lang="ru-RU" b="1">
                <a:effectLst>
                  <a:outerShdw blurRad="38100" dist="38100" dir="2700000" algn="tl">
                    <a:srgbClr val="C0C0C0"/>
                  </a:outerShdw>
                </a:effectLst>
              </a:rPr>
              <a:t>«</a:t>
            </a:r>
            <a:r>
              <a:rPr lang="en-US" b="1">
                <a:effectLst>
                  <a:outerShdw blurRad="38100" dist="38100" dir="2700000" algn="tl">
                    <a:srgbClr val="C0C0C0"/>
                  </a:outerShdw>
                </a:effectLst>
              </a:rPr>
              <a:t>Now let me review what I have said about</a:t>
            </a:r>
            <a:r>
              <a:rPr lang="ru-RU" b="1">
                <a:effectLst>
                  <a:outerShdw blurRad="38100" dist="38100" dir="2700000" algn="tl">
                    <a:srgbClr val="C0C0C0"/>
                  </a:outerShdw>
                </a:effectLst>
              </a:rPr>
              <a:t>».</a:t>
            </a:r>
            <a:r>
              <a:rPr lang="ru-RU" b="1"/>
              <a:t> Свое выступление докладчик заканчивает фразой </a:t>
            </a:r>
            <a:r>
              <a:rPr lang="ru-RU" b="1">
                <a:effectLst>
                  <a:outerShdw blurRad="38100" dist="38100" dir="2700000" algn="tl">
                    <a:srgbClr val="C0C0C0"/>
                  </a:outerShdw>
                </a:effectLst>
              </a:rPr>
              <a:t>«</a:t>
            </a:r>
            <a:r>
              <a:rPr lang="en-US" b="1">
                <a:effectLst>
                  <a:outerShdw blurRad="38100" dist="38100" dir="2700000" algn="tl">
                    <a:srgbClr val="C0C0C0"/>
                  </a:outerShdw>
                </a:effectLst>
              </a:rPr>
              <a:t>Thank you for your attention</a:t>
            </a:r>
            <a:r>
              <a:rPr lang="ru-RU" b="1">
                <a:effectLst>
                  <a:outerShdw blurRad="38100" dist="38100" dir="2700000" algn="tl">
                    <a:srgbClr val="C0C0C0"/>
                  </a:outerShdw>
                </a:effectLst>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95300" y="1628775"/>
            <a:ext cx="8064500" cy="4752975"/>
          </a:xfrm>
        </p:spPr>
        <p:txBody>
          <a:bodyPr/>
          <a:lstStyle/>
          <a:p>
            <a:pPr algn="just" eaLnBrk="1" hangingPunct="1">
              <a:lnSpc>
                <a:spcPct val="90000"/>
              </a:lnSpc>
              <a:buFontTx/>
              <a:buNone/>
              <a:defRPr/>
            </a:pPr>
            <a:r>
              <a:rPr lang="ru-RU" sz="2400"/>
              <a:t>    	</a:t>
            </a:r>
            <a:r>
              <a:rPr lang="ru-RU" sz="2400" b="1"/>
              <a:t>	По окончании доклада (докладов) председатель благодарит ораторов, говорит несколько слов по поводу их выступлений и открывает дискуссию. Дискуссия должна быть ограничена во времени, выступления должны быть краткими, вопросы конкретными, стиль общения - уважительным. Завершая дискуссию, председатель еще раз благодарит докладчиков за интересные сообщения, предлагает прекратить дискуссию, подводит итоги и закрывает конференцию:</a:t>
            </a:r>
            <a:r>
              <a:rPr lang="ru-RU" sz="2400"/>
              <a:t> </a:t>
            </a:r>
            <a:r>
              <a:rPr lang="ru-RU" sz="2400" b="1">
                <a:effectLst>
                  <a:outerShdw blurRad="38100" dist="38100" dir="2700000" algn="tl">
                    <a:srgbClr val="C0C0C0"/>
                  </a:outerShdw>
                </a:effectLst>
              </a:rPr>
              <a:t>«</a:t>
            </a:r>
            <a:r>
              <a:rPr lang="en-US" sz="2400" b="1">
                <a:effectLst>
                  <a:outerShdw blurRad="38100" dist="38100" dir="2700000" algn="tl">
                    <a:srgbClr val="C0C0C0"/>
                  </a:outerShdw>
                </a:effectLst>
              </a:rPr>
              <a:t>I would like to thank once again all of you and with this I declare the Conference closed</a:t>
            </a:r>
            <a:r>
              <a:rPr lang="ru-RU" sz="2400" b="1">
                <a:effectLst>
                  <a:outerShdw blurRad="38100" dist="38100" dir="2700000" algn="tl">
                    <a:srgbClr val="C0C0C0"/>
                  </a:outerShdw>
                </a:effectLst>
              </a:rPr>
              <a:t>. </a:t>
            </a:r>
            <a:r>
              <a:rPr lang="en-US" sz="2400" b="1">
                <a:effectLst>
                  <a:outerShdw blurRad="38100" dist="38100" dir="2700000" algn="tl">
                    <a:srgbClr val="C0C0C0"/>
                  </a:outerShdw>
                </a:effectLst>
              </a:rPr>
              <a:t>Thank you</a:t>
            </a:r>
            <a:r>
              <a:rPr lang="ru-RU" sz="2400" b="1">
                <a:effectLst>
                  <a:outerShdw blurRad="38100" dist="38100" dir="2700000" algn="tl">
                    <a:srgbClr val="C0C0C0"/>
                  </a:outerShdw>
                </a:effectLst>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495300" y="1628775"/>
            <a:ext cx="8064500" cy="4824413"/>
          </a:xfrm>
        </p:spPr>
        <p:txBody>
          <a:bodyPr/>
          <a:lstStyle/>
          <a:p>
            <a:pPr algn="just" eaLnBrk="1" hangingPunct="1">
              <a:buFontTx/>
              <a:buNone/>
            </a:pPr>
            <a:r>
              <a:rPr lang="ru-RU" sz="2800" smtClean="0"/>
              <a:t>    	</a:t>
            </a:r>
            <a:r>
              <a:rPr lang="ru-RU" sz="2800" b="1" smtClean="0"/>
              <a:t>Одной из целей деловой игры является развитие у студентов способности и соответствии с их реальными потребностями, интересами и целями осуществить устное речевое общение в разнообразных игровых ситуациях, то есть обучаемый должен учиться реагировать на реплики, связано высказывать мнения по проблеме и поддерживать беседу в рамках делового контекста.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95300" y="1628775"/>
            <a:ext cx="8064500" cy="4895850"/>
          </a:xfrm>
        </p:spPr>
        <p:txBody>
          <a:bodyPr/>
          <a:lstStyle/>
          <a:p>
            <a:pPr algn="just" eaLnBrk="1" hangingPunct="1">
              <a:lnSpc>
                <a:spcPct val="90000"/>
              </a:lnSpc>
              <a:buFontTx/>
              <a:buNone/>
              <a:defRPr/>
            </a:pPr>
            <a:r>
              <a:rPr lang="ru-RU" sz="2400"/>
              <a:t>      	</a:t>
            </a:r>
            <a:r>
              <a:rPr lang="ru-RU" sz="2400" b="1"/>
              <a:t>Смоделируем еще одну ситуацию </a:t>
            </a:r>
            <a:r>
              <a:rPr lang="ru-RU" sz="2400" b="1">
                <a:effectLst>
                  <a:outerShdw blurRad="38100" dist="38100" dir="2700000" algn="tl">
                    <a:srgbClr val="C0C0C0"/>
                  </a:outerShdw>
                </a:effectLst>
              </a:rPr>
              <a:t>«</a:t>
            </a:r>
            <a:r>
              <a:rPr lang="en-US" sz="2400" b="1">
                <a:effectLst>
                  <a:outerShdw blurRad="38100" dist="38100" dir="2700000" algn="tl">
                    <a:srgbClr val="C0C0C0"/>
                  </a:outerShdw>
                </a:effectLst>
              </a:rPr>
              <a:t>Marketing</a:t>
            </a:r>
            <a:r>
              <a:rPr lang="ru-RU" sz="2400" b="1">
                <a:effectLst>
                  <a:outerShdw blurRad="38100" dist="38100" dir="2700000" algn="tl">
                    <a:srgbClr val="C0C0C0"/>
                  </a:outerShdw>
                </a:effectLst>
              </a:rPr>
              <a:t>».</a:t>
            </a:r>
            <a:r>
              <a:rPr lang="ru-RU" sz="2400" b="1"/>
              <a:t> В начале работы студенты выполняют языковые упражнения, направленные на тренировку и активизацию новой лексики, которая будет использоваться в диалогах в рамках данного эпизода. Например</a:t>
            </a:r>
            <a:r>
              <a:rPr lang="en-US" sz="2400" b="1"/>
              <a:t>: </a:t>
            </a:r>
            <a:r>
              <a:rPr lang="en-US" sz="2400" b="1">
                <a:effectLst>
                  <a:outerShdw blurRad="38100" dist="38100" dir="2700000" algn="tl">
                    <a:srgbClr val="C0C0C0"/>
                  </a:outerShdw>
                </a:effectLst>
              </a:rPr>
              <a:t>Fill in the gaps in this passage with words from the list: market, research, study, product, project.</a:t>
            </a:r>
            <a:r>
              <a:rPr lang="en-US" sz="2400" b="1"/>
              <a:t> </a:t>
            </a:r>
            <a:r>
              <a:rPr lang="ru-RU" sz="2400" b="1"/>
              <a:t>Затем студенты работают в микрогруппах, обсуждают информацию в диалогах на основе предложенных вербальных опор, с целью развития речевых способностей и умений, а также мыслительных операций, т.е. способности к догадке, умения логически излагать мысли, обобщать, анализировать информацию. Например</a:t>
            </a:r>
            <a:r>
              <a:rPr lang="en-US" sz="2400" b="1"/>
              <a:t>:</a:t>
            </a:r>
            <a:r>
              <a:rPr lang="ru-RU" sz="2400" b="1"/>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68313" y="1557338"/>
            <a:ext cx="8064500" cy="4365625"/>
          </a:xfrm>
        </p:spPr>
        <p:txBody>
          <a:bodyPr/>
          <a:lstStyle/>
          <a:p>
            <a:pPr algn="just">
              <a:buFontTx/>
              <a:buNone/>
              <a:defRPr/>
            </a:pPr>
            <a:r>
              <a:rPr lang="ru-RU" sz="2800" smtClean="0"/>
              <a:t>    </a:t>
            </a:r>
            <a:r>
              <a:rPr lang="ru-RU" sz="2400" b="1" smtClean="0">
                <a:effectLst>
                  <a:outerShdw blurRad="38100" dist="38100" dir="2700000" algn="tl">
                    <a:srgbClr val="C0C0C0"/>
                  </a:outerShdw>
                </a:effectLst>
              </a:rPr>
              <a:t>Интерактивные методы обучения - это способы организации активного взаимодействия обучающихся между собой, с учителем, различными источниками информации, при которых происходит осмысление нового опыта и приобретение знаний. Основой данного понятия является взаимодействие всех участников образовательного процесса, реализуемое в общении, что понимается как процесс взаимовлияния и воздействия субъектов образовательного процесса друг на друга (2).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6394450"/>
          </a:xfrm>
        </p:spPr>
        <p:txBody>
          <a:bodyPr/>
          <a:lstStyle/>
          <a:p>
            <a:pPr algn="l" eaLnBrk="1" hangingPunct="1">
              <a:defRPr/>
            </a:pPr>
            <a:r>
              <a:rPr lang="ru-RU" sz="3200">
                <a:solidFill>
                  <a:srgbClr val="990099"/>
                </a:solidFill>
              </a:rPr>
              <a:t/>
            </a:r>
            <a:br>
              <a:rPr lang="ru-RU" sz="3200">
                <a:solidFill>
                  <a:srgbClr val="990099"/>
                </a:solidFill>
              </a:rPr>
            </a:br>
            <a:r>
              <a:rPr lang="ru-RU" sz="3200">
                <a:solidFill>
                  <a:srgbClr val="990099"/>
                </a:solidFill>
              </a:rPr>
              <a:t/>
            </a:r>
            <a:br>
              <a:rPr lang="ru-RU" sz="3200">
                <a:solidFill>
                  <a:srgbClr val="990099"/>
                </a:solidFill>
              </a:rPr>
            </a:br>
            <a:r>
              <a:rPr lang="en-US" sz="3200" b="1">
                <a:solidFill>
                  <a:srgbClr val="000000"/>
                </a:solidFill>
                <a:effectLst>
                  <a:outerShdw blurRad="38100" dist="38100" dir="2700000" algn="tl">
                    <a:srgbClr val="C0C0C0"/>
                  </a:outerShdw>
                </a:effectLst>
              </a:rPr>
              <a:t>Fill in the gaps in this passage with words from the list: market, research, study, product, project</a:t>
            </a:r>
            <a:br>
              <a:rPr lang="en-US" sz="3200" b="1">
                <a:solidFill>
                  <a:srgbClr val="000000"/>
                </a:solidFill>
                <a:effectLst>
                  <a:outerShdw blurRad="38100" dist="38100" dir="2700000" algn="tl">
                    <a:srgbClr val="C0C0C0"/>
                  </a:outerShdw>
                </a:effectLst>
              </a:rPr>
            </a:br>
            <a:r>
              <a:rPr lang="en-US" sz="3200" b="1">
                <a:solidFill>
                  <a:srgbClr val="000000"/>
                </a:solidFill>
                <a:effectLst>
                  <a:outerShdw blurRad="38100" dist="38100" dir="2700000" algn="tl">
                    <a:srgbClr val="C0C0C0"/>
                  </a:outerShdw>
                </a:effectLst>
              </a:rPr>
              <a:t>Make a list of</a:t>
            </a:r>
            <a:r>
              <a:rPr lang="en-US" sz="3200" b="1" i="1">
                <a:solidFill>
                  <a:srgbClr val="000000"/>
                </a:solidFill>
                <a:effectLst>
                  <a:outerShdw blurRad="38100" dist="38100" dir="2700000" algn="tl">
                    <a:srgbClr val="C0C0C0"/>
                  </a:outerShdw>
                </a:effectLst>
              </a:rPr>
              <a:t> </a:t>
            </a:r>
            <a:r>
              <a:rPr lang="en-US" sz="3200" b="1">
                <a:solidFill>
                  <a:srgbClr val="000000"/>
                </a:solidFill>
                <a:effectLst>
                  <a:outerShdw blurRad="38100" dist="38100" dir="2700000" algn="tl">
                    <a:srgbClr val="C0C0C0"/>
                  </a:outerShdw>
                </a:effectLst>
              </a:rPr>
              <a:t>six products that are produced or provided in Volgograd or region: a local brand of drink..., a grocery product, an industrial product, a place of entertainment, etc...</a:t>
            </a:r>
            <a:br>
              <a:rPr lang="en-US" sz="3200" b="1">
                <a:solidFill>
                  <a:srgbClr val="000000"/>
                </a:solidFill>
                <a:effectLst>
                  <a:outerShdw blurRad="38100" dist="38100" dir="2700000" algn="tl">
                    <a:srgbClr val="C0C0C0"/>
                  </a:outerShdw>
                </a:effectLst>
              </a:rPr>
            </a:br>
            <a:r>
              <a:rPr lang="en-US" sz="3200" b="1">
                <a:solidFill>
                  <a:srgbClr val="000000"/>
                </a:solidFill>
                <a:effectLst>
                  <a:outerShdw blurRad="38100" dist="38100" dir="2700000" algn="tl">
                    <a:srgbClr val="C0C0C0"/>
                  </a:outerShdw>
                </a:effectLst>
              </a:rPr>
              <a:t>Work in groups</a:t>
            </a:r>
            <a:endParaRPr lang="ru-RU" sz="3200" b="1">
              <a:solidFill>
                <a:srgbClr val="000000"/>
              </a:solidFill>
              <a:effectLst>
                <a:outerShdw blurRad="38100" dist="38100" dir="2700000" algn="tl">
                  <a:srgbClr val="C0C0C0"/>
                </a:outerShdw>
              </a:effectLst>
            </a:endParaRPr>
          </a:p>
        </p:txBody>
      </p:sp>
    </p:spTree>
  </p:cSld>
  <p:clrMapOvr>
    <a:masterClrMapping/>
  </p:clrMapOvr>
  <p:transition spd="slow">
    <p:comb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endParaRPr lang="ru-RU" smtClean="0"/>
          </a:p>
        </p:txBody>
      </p:sp>
      <p:sp>
        <p:nvSpPr>
          <p:cNvPr id="33794" name="Rectangle 3"/>
          <p:cNvSpPr>
            <a:spLocks noGrp="1" noChangeArrowheads="1"/>
          </p:cNvSpPr>
          <p:nvPr>
            <p:ph type="body" idx="1"/>
          </p:nvPr>
        </p:nvSpPr>
        <p:spPr/>
        <p:txBody>
          <a:bodyPr/>
          <a:lstStyle/>
          <a:p>
            <a:pPr eaLnBrk="1" hangingPunct="1"/>
            <a:r>
              <a:rPr lang="ru-RU" sz="2800" smtClean="0"/>
              <a:t>На этом же этапе студенты тренируют речевые умения с помощью речевых упражнений, в данном случае это задание составить монологическое высказывание, которое формирует умение «сцеплять» отдельные фразы и сверхфразовые единства определенными языковыми средствами.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95300" y="1557338"/>
            <a:ext cx="8064500" cy="4386262"/>
          </a:xfrm>
        </p:spPr>
        <p:txBody>
          <a:bodyPr/>
          <a:lstStyle/>
          <a:p>
            <a:pPr algn="just" eaLnBrk="1" hangingPunct="1">
              <a:lnSpc>
                <a:spcPct val="80000"/>
              </a:lnSpc>
              <a:buFontTx/>
              <a:buNone/>
              <a:defRPr/>
            </a:pPr>
            <a:r>
              <a:rPr lang="ru-RU" sz="2800"/>
              <a:t>    	</a:t>
            </a:r>
            <a:r>
              <a:rPr lang="ru-RU" sz="2800" b="1"/>
              <a:t>От работы в микрогруппах студенты переходят к работе в макрогруппах. На творческом этапе они обсуждают поставленную проблему, учатся говорить самостоятельно без опор, выбирать стратегию высказывания, строить эффективное взаимодействие. Например</a:t>
            </a:r>
            <a:r>
              <a:rPr lang="en-US" sz="2800" b="1"/>
              <a:t>:</a:t>
            </a:r>
          </a:p>
          <a:p>
            <a:pPr algn="just" eaLnBrk="1" hangingPunct="1">
              <a:lnSpc>
                <a:spcPct val="80000"/>
              </a:lnSpc>
              <a:buFontTx/>
              <a:buNone/>
              <a:defRPr/>
            </a:pPr>
            <a:r>
              <a:rPr lang="ru-RU" sz="2800" b="1"/>
              <a:t>    </a:t>
            </a:r>
            <a:r>
              <a:rPr lang="en-US" sz="2800" b="1">
                <a:effectLst>
                  <a:outerShdw blurRad="38100" dist="38100" dir="2700000" algn="tl">
                    <a:srgbClr val="C0C0C0"/>
                  </a:outerShdw>
                </a:effectLst>
              </a:rPr>
              <a:t>Work in groups. Decide together:</a:t>
            </a:r>
          </a:p>
          <a:p>
            <a:pPr algn="just" eaLnBrk="1" hangingPunct="1">
              <a:lnSpc>
                <a:spcPct val="80000"/>
              </a:lnSpc>
              <a:buFontTx/>
              <a:buNone/>
              <a:defRPr/>
            </a:pPr>
            <a:r>
              <a:rPr lang="ru-RU" sz="2800" b="1">
                <a:effectLst>
                  <a:outerShdw blurRad="38100" dist="38100" dir="2700000" algn="tl">
                    <a:srgbClr val="C0C0C0"/>
                  </a:outerShdw>
                </a:effectLst>
              </a:rPr>
              <a:t>    </a:t>
            </a:r>
            <a:r>
              <a:rPr lang="en-US" sz="2800" b="1">
                <a:effectLst>
                  <a:outerShdw blurRad="38100" dist="38100" dir="2700000" algn="tl">
                    <a:srgbClr val="C0C0C0"/>
                  </a:outerShdw>
                </a:effectLst>
              </a:rPr>
              <a:t>Who are your customers?</a:t>
            </a:r>
          </a:p>
          <a:p>
            <a:pPr algn="just" eaLnBrk="1" hangingPunct="1">
              <a:lnSpc>
                <a:spcPct val="80000"/>
              </a:lnSpc>
              <a:buFontTx/>
              <a:buNone/>
              <a:defRPr/>
            </a:pPr>
            <a:r>
              <a:rPr lang="ru-RU" sz="2800" b="1">
                <a:effectLst>
                  <a:outerShdw blurRad="38100" dist="38100" dir="2700000" algn="tl">
                    <a:srgbClr val="C0C0C0"/>
                  </a:outerShdw>
                </a:effectLst>
              </a:rPr>
              <a:t>    </a:t>
            </a:r>
            <a:r>
              <a:rPr lang="en-US" sz="2800" b="1">
                <a:effectLst>
                  <a:outerShdw blurRad="38100" dist="38100" dir="2700000" algn="tl">
                    <a:srgbClr val="C0C0C0"/>
                  </a:outerShdw>
                </a:effectLst>
              </a:rPr>
              <a:t>What are the main features and benefits of your product?</a:t>
            </a:r>
            <a:endParaRPr lang="ru-RU" sz="2800" b="1">
              <a:effectLst>
                <a:outerShdw blurRad="38100" dist="38100" dir="2700000" algn="tl">
                  <a:srgbClr val="C0C0C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body" idx="1"/>
          </p:nvPr>
        </p:nvSpPr>
        <p:spPr>
          <a:xfrm>
            <a:off x="495300" y="1484313"/>
            <a:ext cx="8064500" cy="4968875"/>
          </a:xfrm>
        </p:spPr>
        <p:txBody>
          <a:bodyPr/>
          <a:lstStyle/>
          <a:p>
            <a:pPr algn="just" eaLnBrk="1" hangingPunct="1">
              <a:lnSpc>
                <a:spcPct val="80000"/>
              </a:lnSpc>
              <a:buFontTx/>
              <a:buNone/>
            </a:pPr>
            <a:r>
              <a:rPr lang="ru-RU" sz="2800" smtClean="0"/>
              <a:t>     	</a:t>
            </a:r>
            <a:r>
              <a:rPr lang="ru-RU" sz="2800" b="1" smtClean="0"/>
              <a:t>На заключительном этапе работы организуется полилогическое общение, которое развивает такие качества речи, как инициативность, реактивность и вариативное, а также активизирует личностную активность и самостоятельность студентов. Таким образом, при моделировании описанных ситуаций создаются условия применения обучающими своих знаний, навыков и умений и иноязычного общения в процессе максимально приближенном к реальной коммуникации.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a:xfrm>
            <a:off x="495300" y="1628775"/>
            <a:ext cx="8064500" cy="4895850"/>
          </a:xfrm>
        </p:spPr>
        <p:txBody>
          <a:bodyPr/>
          <a:lstStyle/>
          <a:p>
            <a:pPr algn="just" eaLnBrk="1" hangingPunct="1">
              <a:buFontTx/>
              <a:buNone/>
            </a:pPr>
            <a:r>
              <a:rPr lang="ru-RU" sz="2800" smtClean="0"/>
              <a:t>    	</a:t>
            </a:r>
            <a:r>
              <a:rPr lang="ru-RU" sz="2800" b="1" smtClean="0"/>
              <a:t>Деловую профессионально-ориентированную игру используют обычно по завершению работы над темой. Деловой игре присущи объект игрового моделирования (например, дискуссия), различные интересы участников, создающие некоторую проблемность при решении основной коммуникативной задачи, наличие общей цели игры (например, убедить, доказать, выразить свою точку зрения на проблему).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1"/>
          </p:nvPr>
        </p:nvSpPr>
        <p:spPr>
          <a:xfrm>
            <a:off x="468313" y="1557338"/>
            <a:ext cx="8064500" cy="4895850"/>
          </a:xfrm>
        </p:spPr>
        <p:txBody>
          <a:bodyPr/>
          <a:lstStyle/>
          <a:p>
            <a:pPr>
              <a:buFontTx/>
              <a:buNone/>
            </a:pPr>
            <a:endParaRPr lang="ru-RU" smtClean="0"/>
          </a:p>
        </p:txBody>
      </p:sp>
      <p:pic>
        <p:nvPicPr>
          <p:cNvPr id="16386" name="Picture 4" descr="для стат1"/>
          <p:cNvPicPr>
            <a:picLocks noChangeAspect="1" noChangeArrowheads="1"/>
          </p:cNvPicPr>
          <p:nvPr/>
        </p:nvPicPr>
        <p:blipFill>
          <a:blip r:embed="rId2" cstate="print"/>
          <a:srcRect/>
          <a:stretch>
            <a:fillRect/>
          </a:stretch>
        </p:blipFill>
        <p:spPr bwMode="auto">
          <a:xfrm>
            <a:off x="468313" y="1628775"/>
            <a:ext cx="8064500" cy="20875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495300" y="1341438"/>
            <a:ext cx="8064500" cy="4602162"/>
          </a:xfrm>
        </p:spPr>
        <p:txBody>
          <a:bodyPr/>
          <a:lstStyle/>
          <a:p>
            <a:pPr algn="just" eaLnBrk="1" hangingPunct="1">
              <a:lnSpc>
                <a:spcPct val="80000"/>
              </a:lnSpc>
              <a:buFontTx/>
              <a:buNone/>
            </a:pPr>
            <a:r>
              <a:rPr lang="ru-RU" sz="2800" smtClean="0"/>
              <a:t>     	</a:t>
            </a:r>
            <a:r>
              <a:rPr lang="ru-RU" sz="2800" b="1" smtClean="0"/>
              <a:t>Смоделируем, например, ситуацию международной научной экономической конференции, участником которой Вы являетесь, т.е. настоящую научную встречу как одну из форм научной коммуникации. Докладчики (</a:t>
            </a:r>
            <a:r>
              <a:rPr lang="en-US" sz="2800" b="1" smtClean="0"/>
              <a:t>speakers</a:t>
            </a:r>
            <a:r>
              <a:rPr lang="ru-RU" sz="2800" b="1" smtClean="0"/>
              <a:t>) предварительно представляют председателю конференции тему своего выступления (</a:t>
            </a:r>
            <a:r>
              <a:rPr lang="en-US" sz="2800" b="1" smtClean="0"/>
              <a:t>title</a:t>
            </a:r>
            <a:r>
              <a:rPr lang="ru-RU" sz="2800" b="1" smtClean="0"/>
              <a:t>) и краткие тезисы (</a:t>
            </a:r>
            <a:r>
              <a:rPr lang="en-US" sz="2800" b="1" smtClean="0"/>
              <a:t>short abstracts</a:t>
            </a:r>
            <a:r>
              <a:rPr lang="ru-RU" sz="2800" b="1" smtClean="0"/>
              <a:t>) для составления программы ведения конференции. Перед началом конференции участникам предлагается заполнить регистрационные карточки, например: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250825" y="836613"/>
            <a:ext cx="8569325" cy="5472112"/>
          </a:xfrm>
          <a:ln w="9525">
            <a:headEnd/>
            <a:tailEnd/>
          </a:ln>
        </p:spPr>
        <p:txBody>
          <a:bodyPr/>
          <a:lstStyle/>
          <a:p>
            <a:pPr algn="l" eaLnBrk="1" hangingPunct="1"/>
            <a:r>
              <a:rPr lang="ru-RU" sz="1600" b="1" smtClean="0"/>
              <a:t/>
            </a:r>
            <a:br>
              <a:rPr lang="ru-RU" sz="1600" b="1" smtClean="0"/>
            </a:br>
            <a:r>
              <a:rPr lang="ru-RU" sz="1600" b="1" smtClean="0"/>
              <a:t/>
            </a:r>
            <a:br>
              <a:rPr lang="ru-RU" sz="1600" b="1" smtClean="0"/>
            </a:br>
            <a:r>
              <a:rPr lang="en-US" sz="2000" b="1" smtClean="0">
                <a:solidFill>
                  <a:schemeClr val="bg1"/>
                </a:solidFill>
              </a:rPr>
              <a:t>Registration Form</a:t>
            </a:r>
            <a:r>
              <a:rPr lang="en-US" sz="2000" smtClean="0">
                <a:solidFill>
                  <a:schemeClr val="bg1"/>
                </a:solidFill>
              </a:rPr>
              <a:t/>
            </a:r>
            <a:br>
              <a:rPr lang="en-US" sz="2000" smtClean="0">
                <a:solidFill>
                  <a:schemeClr val="bg1"/>
                </a:solidFill>
              </a:rPr>
            </a:br>
            <a:r>
              <a:rPr lang="ru-RU" sz="2000" smtClean="0"/>
              <a:t/>
            </a:r>
            <a:br>
              <a:rPr lang="ru-RU" sz="2000" smtClean="0"/>
            </a:br>
            <a:r>
              <a:rPr lang="ru-RU" sz="2000" smtClean="0"/>
              <a:t>                   </a:t>
            </a:r>
            <a:r>
              <a:rPr lang="en-US" sz="2000" b="1" smtClean="0">
                <a:solidFill>
                  <a:srgbClr val="000000"/>
                </a:solidFill>
              </a:rPr>
              <a:t>Yes I would like to register for The Economical Problems Today</a:t>
            </a:r>
            <a:br>
              <a:rPr lang="en-US" sz="2000" b="1" smtClean="0">
                <a:solidFill>
                  <a:srgbClr val="000000"/>
                </a:solidFill>
              </a:rPr>
            </a:br>
            <a:r>
              <a:rPr lang="ru-RU" sz="2000" b="1" smtClean="0">
                <a:solidFill>
                  <a:srgbClr val="000000"/>
                </a:solidFill>
              </a:rPr>
              <a:t>   </a:t>
            </a:r>
            <a:r>
              <a:rPr lang="en-US" sz="2000" b="1" smtClean="0">
                <a:solidFill>
                  <a:srgbClr val="000000"/>
                </a:solidFill>
              </a:rPr>
              <a:t>25-27 October, 2007.</a:t>
            </a:r>
            <a:br>
              <a:rPr lang="en-US" sz="2000" b="1" smtClean="0">
                <a:solidFill>
                  <a:srgbClr val="000000"/>
                </a:solidFill>
              </a:rPr>
            </a:br>
            <a:r>
              <a:rPr lang="ru-RU" sz="2000" b="1" smtClean="0">
                <a:solidFill>
                  <a:srgbClr val="000000"/>
                </a:solidFill>
              </a:rPr>
              <a:t>   </a:t>
            </a:r>
            <a:r>
              <a:rPr lang="en-US" sz="2000" b="1" smtClean="0">
                <a:solidFill>
                  <a:srgbClr val="000000"/>
                </a:solidFill>
              </a:rPr>
              <a:t>Please complete and return to </a:t>
            </a:r>
            <a:br>
              <a:rPr lang="en-US" sz="2000" b="1" smtClean="0">
                <a:solidFill>
                  <a:srgbClr val="000000"/>
                </a:solidFill>
              </a:rPr>
            </a:br>
            <a:r>
              <a:rPr lang="ru-RU" sz="2000" b="1" smtClean="0">
                <a:solidFill>
                  <a:srgbClr val="000000"/>
                </a:solidFill>
              </a:rPr>
              <a:t>   </a:t>
            </a:r>
            <a:r>
              <a:rPr lang="en-US" sz="2000" b="1" smtClean="0">
                <a:solidFill>
                  <a:srgbClr val="000000"/>
                </a:solidFill>
              </a:rPr>
              <a:t>Global Forum, 12 Lincoln Street, Dream City, Wishland.</a:t>
            </a:r>
            <a:br>
              <a:rPr lang="en-US" sz="2000" b="1" smtClean="0">
                <a:solidFill>
                  <a:srgbClr val="000000"/>
                </a:solidFill>
              </a:rPr>
            </a:br>
            <a:r>
              <a:rPr lang="ru-RU" sz="2000" b="1" smtClean="0">
                <a:solidFill>
                  <a:srgbClr val="000000"/>
                </a:solidFill>
              </a:rPr>
              <a:t>   </a:t>
            </a:r>
            <a:r>
              <a:rPr lang="en-US" sz="2000" b="1" smtClean="0">
                <a:solidFill>
                  <a:srgbClr val="000000"/>
                </a:solidFill>
              </a:rPr>
              <a:t>Name (Mr/Ms) Position 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Firm/company __________________________________________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The name of my report ____________________________________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Address ________________________________________________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City_______________________  Post Code</a:t>
            </a:r>
            <a:br>
              <a:rPr lang="en-US" sz="2000" b="1" smtClean="0">
                <a:solidFill>
                  <a:srgbClr val="000000"/>
                </a:solidFill>
              </a:rPr>
            </a:br>
            <a:r>
              <a:rPr lang="ru-RU" sz="2000" b="1" smtClean="0">
                <a:solidFill>
                  <a:srgbClr val="000000"/>
                </a:solidFill>
              </a:rPr>
              <a:t>   </a:t>
            </a:r>
            <a:r>
              <a:rPr lang="en-US" sz="2000" b="1" smtClean="0">
                <a:solidFill>
                  <a:srgbClr val="000000"/>
                </a:solidFill>
              </a:rPr>
              <a:t>Country ________________________________________________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Telephone ___________________Fax________________________</a:t>
            </a:r>
            <a:br>
              <a:rPr lang="en-US" sz="2000" b="1" smtClean="0">
                <a:solidFill>
                  <a:srgbClr val="000000"/>
                </a:solidFill>
              </a:rPr>
            </a:br>
            <a:r>
              <a:rPr lang="en-US" sz="2000" b="1" smtClean="0">
                <a:solidFill>
                  <a:srgbClr val="000000"/>
                </a:solidFill>
              </a:rPr>
              <a:t>Please register me for the conference. I have enclosed my cheque for 200 made </a:t>
            </a:r>
            <a:r>
              <a:rPr lang="ru-RU" sz="2000" b="1" smtClean="0">
                <a:solidFill>
                  <a:srgbClr val="000000"/>
                </a:solidFill>
              </a:rPr>
              <a:t>                        </a:t>
            </a:r>
            <a:r>
              <a:rPr lang="en-US" sz="2000" b="1" smtClean="0">
                <a:solidFill>
                  <a:srgbClr val="000000"/>
                </a:solidFill>
              </a:rPr>
              <a:t>payable to Global Forum.</a:t>
            </a:r>
            <a:br>
              <a:rPr lang="en-US" sz="2000" b="1" smtClean="0">
                <a:solidFill>
                  <a:srgbClr val="000000"/>
                </a:solidFill>
              </a:rPr>
            </a:br>
            <a:r>
              <a:rPr lang="ru-RU" sz="2000" b="1" smtClean="0">
                <a:solidFill>
                  <a:srgbClr val="000000"/>
                </a:solidFill>
              </a:rPr>
              <a:t>   </a:t>
            </a:r>
            <a:r>
              <a:rPr lang="en-US" sz="2000" b="1" smtClean="0">
                <a:solidFill>
                  <a:srgbClr val="000000"/>
                </a:solidFill>
              </a:rPr>
              <a:t>Please add me to your mailing list</a:t>
            </a:r>
            <a:br>
              <a:rPr lang="en-US" sz="2000" b="1" smtClean="0">
                <a:solidFill>
                  <a:srgbClr val="000000"/>
                </a:solidFill>
              </a:rPr>
            </a:br>
            <a:r>
              <a:rPr lang="ru-RU" sz="2000" b="1" smtClean="0">
                <a:solidFill>
                  <a:srgbClr val="000000"/>
                </a:solidFill>
              </a:rPr>
              <a:t>   </a:t>
            </a:r>
            <a:r>
              <a:rPr lang="en-US" sz="2000" b="1" smtClean="0">
                <a:solidFill>
                  <a:srgbClr val="000000"/>
                </a:solidFill>
              </a:rPr>
              <a:t>The conference language is English.</a:t>
            </a:r>
            <a:br>
              <a:rPr lang="en-US" sz="2000" b="1" smtClean="0">
                <a:solidFill>
                  <a:srgbClr val="000000"/>
                </a:solidFill>
              </a:rPr>
            </a:br>
            <a:r>
              <a:rPr lang="en-US" sz="2000" b="1" smtClean="0">
                <a:solidFill>
                  <a:srgbClr val="000000"/>
                </a:solidFill>
              </a:rPr>
              <a:t>______________________________________________________</a:t>
            </a:r>
            <a:br>
              <a:rPr lang="en-US" sz="2000" b="1" smtClean="0">
                <a:solidFill>
                  <a:srgbClr val="000000"/>
                </a:solidFill>
              </a:rPr>
            </a:br>
            <a:r>
              <a:rPr lang="ru-RU" sz="2000" b="1" smtClean="0">
                <a:solidFill>
                  <a:srgbClr val="000000"/>
                </a:solidFill>
              </a:rPr>
              <a:t>   </a:t>
            </a:r>
            <a:r>
              <a:rPr lang="en-US" sz="2000" b="1" smtClean="0">
                <a:solidFill>
                  <a:srgbClr val="000000"/>
                </a:solidFill>
              </a:rPr>
              <a:t>Topic</a:t>
            </a:r>
            <a:br>
              <a:rPr lang="en-US" sz="2000" b="1" smtClean="0">
                <a:solidFill>
                  <a:srgbClr val="000000"/>
                </a:solidFill>
              </a:rPr>
            </a:br>
            <a:r>
              <a:rPr lang="ru-RU" sz="2000" b="1" smtClean="0">
                <a:solidFill>
                  <a:srgbClr val="000000"/>
                </a:solidFill>
              </a:rPr>
              <a:t>   </a:t>
            </a:r>
            <a:r>
              <a:rPr lang="en-US" sz="2000" b="1" smtClean="0">
                <a:solidFill>
                  <a:srgbClr val="000000"/>
                </a:solidFill>
              </a:rPr>
              <a:t>Summary </a:t>
            </a:r>
            <a:br>
              <a:rPr lang="en-US" sz="2000" b="1" smtClean="0">
                <a:solidFill>
                  <a:srgbClr val="000000"/>
                </a:solidFill>
              </a:rPr>
            </a:br>
            <a:r>
              <a:rPr lang="ru-RU" sz="2000" b="1" smtClean="0">
                <a:solidFill>
                  <a:srgbClr val="000000"/>
                </a:solidFill>
              </a:rPr>
              <a:t>   </a:t>
            </a:r>
            <a:r>
              <a:rPr lang="en-US" sz="2000" b="1" smtClean="0">
                <a:solidFill>
                  <a:srgbClr val="000000"/>
                </a:solidFill>
              </a:rPr>
              <a:t>Key words</a:t>
            </a:r>
            <a:br>
              <a:rPr lang="en-US" sz="2000" b="1" smtClean="0">
                <a:solidFill>
                  <a:srgbClr val="000000"/>
                </a:solidFill>
              </a:rPr>
            </a:br>
            <a:r>
              <a:rPr lang="en-US" sz="2000" smtClean="0"/>
              <a:t/>
            </a:r>
            <a:br>
              <a:rPr lang="en-US" sz="2000" smtClean="0"/>
            </a:br>
            <a:endParaRPr lang="ru-RU" sz="2000" smtClean="0"/>
          </a:p>
        </p:txBody>
      </p:sp>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1"/>
          </p:nvPr>
        </p:nvSpPr>
        <p:spPr>
          <a:xfrm>
            <a:off x="468313" y="1557338"/>
            <a:ext cx="8064500" cy="5040312"/>
          </a:xfrm>
        </p:spPr>
        <p:txBody>
          <a:bodyPr/>
          <a:lstStyle/>
          <a:p>
            <a:pPr algn="just" eaLnBrk="1" hangingPunct="1">
              <a:lnSpc>
                <a:spcPct val="90000"/>
              </a:lnSpc>
              <a:buFontTx/>
              <a:buNone/>
            </a:pPr>
            <a:r>
              <a:rPr lang="ru-RU" sz="2400" smtClean="0"/>
              <a:t>    		</a:t>
            </a:r>
            <a:r>
              <a:rPr lang="ru-RU" sz="2400" b="1" smtClean="0"/>
              <a:t>Докладчики предварительно представляют председателю конференции тему своего выступления и краткие тезисы для составления программы ведения конференции. Председатель открывает конференцию, сообщая задачи конференции и количество участников, подчеркивая важность предстоящего события, руководит дискуссией па заседании, представляя каждого выступающего. Он называет страну, из которой тот прибыл, организацию, в которой тот работает и сообщает чему доклада. Обычно председатель дает краткий личный комментарий, в частности, указывает на вклад докладчика в исследование обсуждаемой проблемы, например: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0" y="260350"/>
            <a:ext cx="8893175" cy="6408738"/>
          </a:xfrm>
        </p:spPr>
        <p:txBody>
          <a:bodyPr/>
          <a:lstStyle/>
          <a:p>
            <a:pPr algn="l" eaLnBrk="1" hangingPunct="1"/>
            <a:r>
              <a:rPr lang="ru-RU" smtClean="0">
                <a:solidFill>
                  <a:srgbClr val="D60093"/>
                </a:solidFill>
              </a:rPr>
              <a:t>  	</a:t>
            </a:r>
            <a:r>
              <a:rPr lang="ru-RU" sz="3600" b="1" smtClean="0">
                <a:solidFill>
                  <a:srgbClr val="000000"/>
                </a:solidFill>
              </a:rPr>
              <a:t>-</a:t>
            </a:r>
            <a:r>
              <a:rPr lang="ru-RU" sz="3600" b="1" smtClean="0">
                <a:solidFill>
                  <a:srgbClr val="D60093"/>
                </a:solidFill>
              </a:rPr>
              <a:t> </a:t>
            </a:r>
            <a:r>
              <a:rPr lang="en-US" sz="3600" b="1" smtClean="0">
                <a:solidFill>
                  <a:schemeClr val="tx1"/>
                </a:solidFill>
              </a:rPr>
              <a:t>Dr. Petrov is well known among the </a:t>
            </a:r>
            <a:r>
              <a:rPr lang="ru-RU" sz="3600" b="1" smtClean="0">
                <a:solidFill>
                  <a:schemeClr val="tx1"/>
                </a:solidFill>
              </a:rPr>
              <a:t>	</a:t>
            </a:r>
            <a:r>
              <a:rPr lang="en-US" sz="3600" b="1" smtClean="0">
                <a:solidFill>
                  <a:schemeClr val="tx1"/>
                </a:solidFill>
              </a:rPr>
              <a:t>economists for his numerous books </a:t>
            </a:r>
            <a:r>
              <a:rPr lang="ru-RU" sz="3600" b="1" smtClean="0">
                <a:solidFill>
                  <a:schemeClr val="tx1"/>
                </a:solidFill>
              </a:rPr>
              <a:t>	</a:t>
            </a:r>
            <a:r>
              <a:rPr lang="en-US" sz="3600" b="1" smtClean="0">
                <a:solidFill>
                  <a:schemeClr val="tx1"/>
                </a:solidFill>
              </a:rPr>
              <a:t>on this subject</a:t>
            </a:r>
            <a:br>
              <a:rPr lang="en-US" sz="3600" b="1" smtClean="0">
                <a:solidFill>
                  <a:schemeClr val="tx1"/>
                </a:solidFill>
              </a:rPr>
            </a:br>
            <a:r>
              <a:rPr lang="ru-RU" sz="3600" b="1" smtClean="0">
                <a:solidFill>
                  <a:schemeClr val="tx1"/>
                </a:solidFill>
              </a:rPr>
              <a:t/>
            </a:r>
            <a:br>
              <a:rPr lang="ru-RU" sz="3600" b="1" smtClean="0">
                <a:solidFill>
                  <a:schemeClr val="tx1"/>
                </a:solidFill>
              </a:rPr>
            </a:br>
            <a:r>
              <a:rPr lang="ru-RU" sz="3600" b="1" smtClean="0">
                <a:solidFill>
                  <a:schemeClr val="tx1"/>
                </a:solidFill>
              </a:rPr>
              <a:t>  	- </a:t>
            </a:r>
            <a:r>
              <a:rPr lang="en-US" sz="3600" b="1" smtClean="0">
                <a:solidFill>
                  <a:schemeClr val="tx1"/>
                </a:solidFill>
              </a:rPr>
              <a:t>Ladies and gentlemen. I am greatly </a:t>
            </a:r>
            <a:r>
              <a:rPr lang="ru-RU" sz="3600" b="1" smtClean="0">
                <a:solidFill>
                  <a:schemeClr val="tx1"/>
                </a:solidFill>
              </a:rPr>
              <a:t>              	</a:t>
            </a:r>
            <a:r>
              <a:rPr lang="en-US" sz="3600" b="1" smtClean="0">
                <a:solidFill>
                  <a:schemeClr val="tx1"/>
                </a:solidFill>
              </a:rPr>
              <a:t>honoured to be invited to address this </a:t>
            </a:r>
            <a:r>
              <a:rPr lang="ru-RU" sz="3600" b="1" smtClean="0">
                <a:solidFill>
                  <a:schemeClr val="tx1"/>
                </a:solidFill>
              </a:rPr>
              <a:t>	</a:t>
            </a:r>
            <a:r>
              <a:rPr lang="en-US" sz="3600" b="1" smtClean="0">
                <a:solidFill>
                  <a:schemeClr val="tx1"/>
                </a:solidFill>
              </a:rPr>
              <a:t>conference</a:t>
            </a:r>
            <a:endParaRPr lang="ru-RU" sz="3600" b="1" smtClean="0">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95300" y="1700213"/>
            <a:ext cx="8064500" cy="4824412"/>
          </a:xfrm>
        </p:spPr>
        <p:txBody>
          <a:bodyPr/>
          <a:lstStyle/>
          <a:p>
            <a:pPr algn="just" eaLnBrk="1" hangingPunct="1">
              <a:lnSpc>
                <a:spcPct val="90000"/>
              </a:lnSpc>
              <a:buFontTx/>
              <a:buNone/>
              <a:defRPr/>
            </a:pPr>
            <a:r>
              <a:rPr lang="ru-RU" sz="2400" b="1"/>
              <a:t>    		Свое выступление докладчик, как правило, начинает с обращения к председателю заседания и присутствующим коллегам, и он может подчеркнуть, что выступать на данной конференции - большая честь для него:</a:t>
            </a:r>
            <a:r>
              <a:rPr lang="ru-RU" sz="2400"/>
              <a:t> </a:t>
            </a:r>
            <a:r>
              <a:rPr lang="ru-RU" sz="2400" b="1">
                <a:effectLst>
                  <a:outerShdw blurRad="38100" dist="38100" dir="2700000" algn="tl">
                    <a:srgbClr val="C0C0C0"/>
                  </a:outerShdw>
                </a:effectLst>
              </a:rPr>
              <a:t>«</a:t>
            </a:r>
            <a:r>
              <a:rPr lang="en-US" sz="2400" b="1">
                <a:effectLst>
                  <a:outerShdw blurRad="38100" dist="38100" dir="2700000" algn="tl">
                    <a:srgbClr val="C0C0C0"/>
                  </a:outerShdw>
                </a:effectLst>
              </a:rPr>
              <a:t>Ladies and gentlemen</a:t>
            </a:r>
            <a:r>
              <a:rPr lang="ru-RU" sz="2400" b="1">
                <a:effectLst>
                  <a:outerShdw blurRad="38100" dist="38100" dir="2700000" algn="tl">
                    <a:srgbClr val="C0C0C0"/>
                  </a:outerShdw>
                </a:effectLst>
              </a:rPr>
              <a:t>. </a:t>
            </a:r>
            <a:r>
              <a:rPr lang="en-US" sz="2400" b="1">
                <a:effectLst>
                  <a:outerShdw blurRad="38100" dist="38100" dir="2700000" algn="tl">
                    <a:srgbClr val="C0C0C0"/>
                  </a:outerShdw>
                </a:effectLst>
              </a:rPr>
              <a:t>I am greatly honoured to be invited to address this conference».</a:t>
            </a:r>
            <a:endParaRPr lang="ru-RU" sz="2400">
              <a:effectLst>
                <a:outerShdw blurRad="38100" dist="38100" dir="2700000" algn="tl">
                  <a:srgbClr val="C0C0C0"/>
                </a:outerShdw>
              </a:effectLst>
            </a:endParaRPr>
          </a:p>
          <a:p>
            <a:pPr algn="just" eaLnBrk="1" hangingPunct="1">
              <a:lnSpc>
                <a:spcPct val="90000"/>
              </a:lnSpc>
              <a:buFontTx/>
              <a:buNone/>
              <a:defRPr/>
            </a:pPr>
            <a:r>
              <a:rPr lang="ru-RU" sz="2400" b="1"/>
              <a:t>              Такое обращение относится к контактоустанавливающим формулам, которые представляют собой единицы речевого этикета, т.е. единицы национально-специфичных правил речевого поведения, принятых в обществе для установления контакта с собеседником, поддержания общения в желательной тональности.</a:t>
            </a:r>
          </a:p>
        </p:txBody>
      </p:sp>
    </p:spTree>
  </p:cSld>
  <p:clrMapOvr>
    <a:masterClrMapping/>
  </p:clrMapOvr>
</p:sld>
</file>

<file path=ppt/theme/theme1.xml><?xml version="1.0" encoding="utf-8"?>
<a:theme xmlns:a="http://schemas.openxmlformats.org/drawingml/2006/main" name="CLIPBORD">
  <a:themeElements>
    <a:clrScheme name="CLIPBORD 5">
      <a:dk1>
        <a:srgbClr val="000000"/>
      </a:dk1>
      <a:lt1>
        <a:srgbClr val="FFFFFF"/>
      </a:lt1>
      <a:dk2>
        <a:srgbClr val="000000"/>
      </a:dk2>
      <a:lt2>
        <a:srgbClr val="66330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CLIPBORD">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PBORD 1">
        <a:dk1>
          <a:srgbClr val="000000"/>
        </a:dk1>
        <a:lt1>
          <a:srgbClr val="FFFFCC"/>
        </a:lt1>
        <a:dk2>
          <a:srgbClr val="000000"/>
        </a:dk2>
        <a:lt2>
          <a:srgbClr val="663300"/>
        </a:lt2>
        <a:accent1>
          <a:srgbClr val="339933"/>
        </a:accent1>
        <a:accent2>
          <a:srgbClr val="800000"/>
        </a:accent2>
        <a:accent3>
          <a:srgbClr val="FFFFE2"/>
        </a:accent3>
        <a:accent4>
          <a:srgbClr val="000000"/>
        </a:accent4>
        <a:accent5>
          <a:srgbClr val="ADCAAD"/>
        </a:accent5>
        <a:accent6>
          <a:srgbClr val="730000"/>
        </a:accent6>
        <a:hlink>
          <a:srgbClr val="0066CC"/>
        </a:hlink>
        <a:folHlink>
          <a:srgbClr val="FFCC66"/>
        </a:folHlink>
      </a:clrScheme>
      <a:clrMap bg1="lt1" tx1="dk1" bg2="lt2" tx2="dk2" accent1="accent1" accent2="accent2" accent3="accent3" accent4="accent4" accent5="accent5" accent6="accent6" hlink="hlink" folHlink="folHlink"/>
    </a:extraClrScheme>
    <a:extraClrScheme>
      <a:clrScheme name="CLIPBORD 2">
        <a:dk1>
          <a:srgbClr val="000000"/>
        </a:dk1>
        <a:lt1>
          <a:srgbClr val="FFFFFF"/>
        </a:lt1>
        <a:dk2>
          <a:srgbClr val="000000"/>
        </a:dk2>
        <a:lt2>
          <a:srgbClr val="663300"/>
        </a:lt2>
        <a:accent1>
          <a:srgbClr val="CBCBCB"/>
        </a:accent1>
        <a:accent2>
          <a:srgbClr val="6699FF"/>
        </a:accent2>
        <a:accent3>
          <a:srgbClr val="FFFFFF"/>
        </a:accent3>
        <a:accent4>
          <a:srgbClr val="000000"/>
        </a:accent4>
        <a:accent5>
          <a:srgbClr val="E2E2E2"/>
        </a:accent5>
        <a:accent6>
          <a:srgbClr val="5C8AE7"/>
        </a:accent6>
        <a:hlink>
          <a:srgbClr val="FF0033"/>
        </a:hlink>
        <a:folHlink>
          <a:srgbClr val="00CC99"/>
        </a:folHlink>
      </a:clrScheme>
      <a:clrMap bg1="lt1" tx1="dk1" bg2="lt2" tx2="dk2" accent1="accent1" accent2="accent2" accent3="accent3" accent4="accent4" accent5="accent5" accent6="accent6" hlink="hlink" folHlink="folHlink"/>
    </a:extraClrScheme>
    <a:extraClrScheme>
      <a:clrScheme name="CLIPBORD 3">
        <a:dk1>
          <a:srgbClr val="000000"/>
        </a:dk1>
        <a:lt1>
          <a:srgbClr val="FFFFFF"/>
        </a:lt1>
        <a:dk2>
          <a:srgbClr val="000000"/>
        </a:dk2>
        <a:lt2>
          <a:srgbClr val="00000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LIPBORD 4">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IPBORD 5">
        <a:dk1>
          <a:srgbClr val="000000"/>
        </a:dk1>
        <a:lt1>
          <a:srgbClr val="FFFFFF"/>
        </a:lt1>
        <a:dk2>
          <a:srgbClr val="000000"/>
        </a:dk2>
        <a:lt2>
          <a:srgbClr val="66330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IPBORD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CHECKERS</Template>
  <TotalTime>91</TotalTime>
  <Words>124</Words>
  <Application>Microsoft Office PowerPoint</Application>
  <PresentationFormat>Экран (4:3)</PresentationFormat>
  <Paragraphs>27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CLIPBORD</vt:lpstr>
      <vt:lpstr>Слайд 1</vt:lpstr>
      <vt:lpstr>Слайд 2</vt:lpstr>
      <vt:lpstr>Слайд 3</vt:lpstr>
      <vt:lpstr>Слайд 4</vt:lpstr>
      <vt:lpstr>Слайд 5</vt:lpstr>
      <vt:lpstr>  Registration Form                     Yes I would like to register for The Economical Problems Today    25-27 October, 2007.    Please complete and return to     Global Forum, 12 Lincoln Street, Dream City, Wishland.    Name (Mr/Ms) Position __________    Firm/company __________________________________________    The name of my report ____________________________________    Address ________________________________________________    City_______________________  Post Code    Country ________________________________________________    Telephone ___________________Fax________________________ Please register me for the conference. I have enclosed my cheque for 200 made                         payable to Global Forum.    Please add me to your mailing list    The conference language is English. ______________________________________________________    Topic    Summary     Key words  </vt:lpstr>
      <vt:lpstr>Слайд 7</vt:lpstr>
      <vt:lpstr>   - Dr. Petrov is well known among the  economists for his numerous books  on this subject     - Ladies and gentlemen. I am greatly                honoured to be invited to address this  conference</vt:lpstr>
      <vt:lpstr>Слайд 9</vt:lpstr>
      <vt:lpstr>Слайд 10</vt:lpstr>
      <vt:lpstr>   It is my privilege today to be talking to professional experts in this field As many of you know .../ First of all I would like to .../ In the introduction of my paper I should like to .../ Let me begin with ... According to this theory.../ I want to emphasize that... /Allow me to call your attention to.../ As an example I can suggest.../ As I have already mentioned... Now let me review what I have said about  Thank you for your attention I would like to thank once again all of you and with this I declare the Conference closed. Thank you</vt:lpstr>
      <vt:lpstr>  Discuss these questions about some of the products you've listed: What competition does cash product face? What is the image of the company? How strongly or weakly is the product marketed?  Think of a good slogan for your product. If you had to choose one photo to illustrate the product, what would it show? Represent a short text for an advertisement in an English language newspaper or magazine  Work in groups. Decide together: 1. Who are your customers? 2. What are the main features and benefits of your         product?</vt:lpstr>
      <vt:lpstr>Слайд 13</vt:lpstr>
      <vt:lpstr>Слайд 14</vt:lpstr>
      <vt:lpstr>Слайд 15</vt:lpstr>
      <vt:lpstr>Слайд 16</vt:lpstr>
      <vt:lpstr>Слайд 17</vt:lpstr>
      <vt:lpstr>Слайд 18</vt:lpstr>
      <vt:lpstr>Слайд 19</vt:lpstr>
      <vt:lpstr>  Fill in the gaps in this passage with words from the list: market, research, study, product, project Make a list of six products that are produced or provided in Volgograd or region: a local brand of drink..., a grocery product, an industrial product, a place of entertainment, etc... Work in groups</vt:lpstr>
      <vt:lpstr>Слайд 21</vt:lpstr>
      <vt:lpstr>Слайд 22</vt:lpstr>
      <vt:lpstr>Слайд 23</vt:lpstr>
    </vt:vector>
  </TitlesOfParts>
  <Company>MyDOM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Nataly</dc:creator>
  <cp:lastModifiedBy>User</cp:lastModifiedBy>
  <cp:revision>110</cp:revision>
  <dcterms:created xsi:type="dcterms:W3CDTF">2008-06-15T07:50:41Z</dcterms:created>
  <dcterms:modified xsi:type="dcterms:W3CDTF">2020-11-14T22:46:41Z</dcterms:modified>
</cp:coreProperties>
</file>