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6" r:id="rId7"/>
    <p:sldId id="264" r:id="rId8"/>
    <p:sldId id="262" r:id="rId9"/>
    <p:sldId id="265" r:id="rId10"/>
    <p:sldId id="263" r:id="rId11"/>
    <p:sldId id="25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7485A-3643-48DD-8F53-9678AC222FF5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EF679-AFAE-48A3-A225-863B60530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4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EF679-AFAE-48A3-A225-863B60530B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8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EF679-AFAE-48A3-A225-863B60530BD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8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6444-5275-4940-92BC-9C95FFD24ED9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D870-2D21-45EB-967C-316FD077F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0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F3F3-D24C-4D8C-A064-A6752D40B5BD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FE56-A6D5-4F34-9376-44F335A09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3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DE05-F617-4734-B21B-5DFB5FDB6A71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9C0B-4409-431B-ACFA-05CE2BB8E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1FB8-6682-4727-AC08-692A6A1BDDEF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793F-BFFC-40D6-9569-8BAC75161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6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7DA9-B13A-457D-B17C-4BA5AD5FB795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3E6F-C08F-403A-AF5D-E5CC76498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2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03E67-7066-479E-8A6C-D6D8E9B9727A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B1797-2A17-4914-8EB4-801F49D39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6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49F1-3CE5-4B34-B609-211E9D548E14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CB9EF-9850-42C5-A43E-A7E8AD01B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8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C403-F110-422D-B3A9-491C6FE53969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0312-BDD4-4B46-B4A4-27AE439E6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9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FBC04-2A33-48F7-A991-E4F390C50163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ED37-0375-4356-80D0-EF252F113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1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872D-55B7-4300-BC50-1A05C9B3D3D5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926B-A9A6-497F-8964-EC74AA198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2D9A-821A-46F7-82FA-053EB5BA2D71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DBFD-36BC-44E9-AE7F-1D69AC01F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6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2081D8-6DD8-4631-956C-698487BD5F23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753447-4537-40A2-9578-F8A5E80B7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364/981986.5b/0_89663_3a0bf5cd_orig" TargetMode="External"/><Relationship Id="rId2" Type="http://schemas.openxmlformats.org/officeDocument/2006/relationships/hyperlink" Target="http://altfast.ru/uploads/posts/2008-03/1206530838_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576" y="3429000"/>
            <a:ext cx="7772400" cy="147002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</a:rPr>
              <a:t>Грамматические сказки -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залог успешного отражения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правил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17526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Автор: Тарасенко Галина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Ученица 8 класса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Руководитель: Князева Юлия Николаевна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Учитель английского языка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17526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Автор: Тарасенко Галина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Ученица 8 класса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Руководитель: Князева Юлия Николаевна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Учитель английского языка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1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63" cy="1143000"/>
          </a:xfrm>
        </p:spPr>
        <p:txBody>
          <a:bodyPr/>
          <a:lstStyle/>
          <a:p>
            <a:r>
              <a:rPr lang="ru-RU" b="1" i="1" smtClean="0"/>
              <a:t>Используемые источники: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043738" cy="4525963"/>
          </a:xfrm>
        </p:spPr>
        <p:txBody>
          <a:bodyPr/>
          <a:lstStyle/>
          <a:p>
            <a:endParaRPr lang="ru-RU" sz="2000" u="sng" smtClean="0">
              <a:hlinkClick r:id="rId2"/>
            </a:endParaRPr>
          </a:p>
          <a:p>
            <a:endParaRPr lang="ru-RU" sz="2000" u="sng" smtClean="0">
              <a:hlinkClick r:id="rId2"/>
            </a:endParaRPr>
          </a:p>
          <a:p>
            <a:r>
              <a:rPr lang="ru-RU" sz="2000" u="sng" smtClean="0">
                <a:hlinkClick r:id="rId2"/>
              </a:rPr>
              <a:t>http://altfast.ru/uploads/posts/2008-03/1206530838_5.jpg</a:t>
            </a:r>
            <a:endParaRPr lang="ru-RU" sz="2000" u="sng" smtClean="0"/>
          </a:p>
          <a:p>
            <a:r>
              <a:rPr lang="ru-RU" sz="2000" u="sng" smtClean="0">
                <a:hlinkClick r:id="rId3"/>
              </a:rPr>
              <a:t>http://img-fotki.yandex.ru/get/9364/981986.5b/0_89663_3a0bf5cd_orig</a:t>
            </a:r>
            <a:endParaRPr lang="ru-RU" sz="20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4"/>
            <a:ext cx="4951560" cy="304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040560" cy="312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69269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Грамматические </a:t>
            </a:r>
            <a:r>
              <a:rPr lang="ru-RU" sz="3200" b="1" dirty="0">
                <a:solidFill>
                  <a:srgbClr val="7030A0"/>
                </a:solidFill>
              </a:rPr>
              <a:t>сказки на уроках английского языка – залог успешного отражения правил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3849291"/>
          </a:xfrm>
        </p:spPr>
        <p:txBody>
          <a:bodyPr/>
          <a:lstStyle/>
          <a:p>
            <a:r>
              <a:rPr lang="ru-RU" sz="2800" b="1" dirty="0"/>
              <a:t>Проблема</a:t>
            </a:r>
            <a:r>
              <a:rPr lang="ru-RU" sz="2800" dirty="0"/>
              <a:t> состоит в том, что не все задумываются над тем, как облегчить изучение английского языка и сделать его сказочным.</a:t>
            </a:r>
          </a:p>
          <a:p>
            <a:pPr marL="0" indent="0">
              <a:buNone/>
            </a:pPr>
            <a:r>
              <a:rPr lang="ru-RU" sz="2800" dirty="0" smtClean="0"/>
              <a:t>Указанная </a:t>
            </a:r>
            <a:r>
              <a:rPr lang="ru-RU" sz="2800" dirty="0"/>
              <a:t>выше проблема определила </a:t>
            </a:r>
            <a:r>
              <a:rPr lang="ru-RU" sz="2800" b="1" dirty="0"/>
              <a:t>цель</a:t>
            </a:r>
            <a:r>
              <a:rPr lang="ru-RU" sz="2800" dirty="0"/>
              <a:t> нашего исследования</a:t>
            </a:r>
            <a:r>
              <a:rPr lang="ru-RU" sz="2800" b="1" dirty="0"/>
              <a:t>.</a:t>
            </a:r>
            <a:endParaRPr lang="ru-RU" sz="2800" dirty="0"/>
          </a:p>
          <a:p>
            <a:r>
              <a:rPr lang="ru-RU" sz="2800" dirty="0"/>
              <a:t>	</a:t>
            </a:r>
            <a:r>
              <a:rPr lang="ru-RU" sz="2800" b="1" dirty="0"/>
              <a:t>Цель </a:t>
            </a:r>
            <a:r>
              <a:rPr lang="ru-RU" sz="2800" dirty="0"/>
              <a:t>– изучить литературу и собрать копилку лучших грамматических сказок для уроков английского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184706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ru-RU" sz="2800" b="1" dirty="0"/>
              <a:t> Гипотеза </a:t>
            </a:r>
            <a:r>
              <a:rPr lang="ru-RU" sz="2800" dirty="0"/>
              <a:t>- данная работа полезна тем, что учащиеся нашей школы после знакомства с нашими грамматическими сказками легче и с интересом будут усваивать правила английского языка.</a:t>
            </a:r>
          </a:p>
          <a:p>
            <a:r>
              <a:rPr lang="ru-RU" sz="2800" dirty="0"/>
              <a:t>  Для достижения поставленной цели, нами были определены следующие </a:t>
            </a:r>
            <a:r>
              <a:rPr lang="ru-RU" sz="2800" b="1" dirty="0"/>
              <a:t>задачи</a:t>
            </a:r>
            <a:r>
              <a:rPr lang="ru-RU" sz="2800" dirty="0"/>
              <a:t>:</a:t>
            </a:r>
          </a:p>
          <a:p>
            <a:r>
              <a:rPr lang="ru-RU" sz="2800" dirty="0"/>
              <a:t>1.Составить план работы по данной теме исследования.</a:t>
            </a:r>
          </a:p>
          <a:p>
            <a:r>
              <a:rPr lang="ru-RU" sz="2800" dirty="0"/>
              <a:t>2.Осуществить анализ и сравнение собранной информации.</a:t>
            </a:r>
          </a:p>
          <a:p>
            <a:r>
              <a:rPr lang="ru-RU" sz="2800" dirty="0"/>
              <a:t>3.Представить выводы и результаты участникам исследования в виде презентации и копилку лучших сказок.</a:t>
            </a:r>
          </a:p>
        </p:txBody>
      </p:sp>
    </p:spTree>
    <p:extLst>
      <p:ext uri="{BB962C8B-B14F-4D97-AF65-F5344CB8AC3E}">
        <p14:creationId xmlns:p14="http://schemas.microsoft.com/office/powerpoint/2010/main" val="299381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Организация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исследования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 smtClean="0"/>
              <a:t>Цель </a:t>
            </a:r>
            <a:r>
              <a:rPr lang="ru-RU" sz="1600" b="1" i="1" dirty="0"/>
              <a:t>программы:</a:t>
            </a:r>
            <a:endParaRPr lang="ru-RU" sz="1600" b="1" dirty="0"/>
          </a:p>
          <a:p>
            <a:pPr marL="0" indent="0">
              <a:buNone/>
            </a:pPr>
            <a:r>
              <a:rPr lang="ru-RU" sz="1600" dirty="0"/>
              <a:t>Изучить литературу и написать грамматические сказки по изученным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правилам </a:t>
            </a:r>
            <a:r>
              <a:rPr lang="ru-RU" sz="1600" dirty="0"/>
              <a:t>8 класса МАОУ СОШ№№2 с. Александровское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i="1" dirty="0" smtClean="0"/>
              <a:t> </a:t>
            </a:r>
            <a:r>
              <a:rPr lang="ru-RU" sz="1600" b="1" i="1" dirty="0" smtClean="0"/>
              <a:t>Задачи</a:t>
            </a:r>
            <a:r>
              <a:rPr lang="ru-RU" sz="1600" b="1" i="1" dirty="0"/>
              <a:t>:</a:t>
            </a:r>
            <a:endParaRPr lang="ru-RU" sz="1600" b="1" dirty="0"/>
          </a:p>
          <a:p>
            <a:pPr lvl="0"/>
            <a:r>
              <a:rPr lang="ru-RU" sz="1600" dirty="0"/>
              <a:t>Подготовить инструментарий и группу исследователей для изучения.</a:t>
            </a:r>
          </a:p>
          <a:p>
            <a:pPr lvl="0"/>
            <a:r>
              <a:rPr lang="ru-RU" sz="1600" dirty="0"/>
              <a:t>Реализовать Программу исследования.</a:t>
            </a:r>
          </a:p>
          <a:p>
            <a:pPr lvl="0"/>
            <a:r>
              <a:rPr lang="ru-RU" sz="1600" dirty="0"/>
              <a:t>Подготовить презентацию «Грамматические сказки на уроках английского языка</a:t>
            </a:r>
            <a:r>
              <a:rPr lang="ru-RU" sz="1600" dirty="0" smtClean="0"/>
              <a:t>».</a:t>
            </a:r>
          </a:p>
          <a:p>
            <a:pPr marL="0" lvl="0" indent="0">
              <a:buNone/>
            </a:pPr>
            <a:r>
              <a:rPr lang="ru-RU" sz="1600" b="1" i="1" dirty="0" smtClean="0"/>
              <a:t>Периоды </a:t>
            </a:r>
            <a:r>
              <a:rPr lang="ru-RU" sz="1600" b="1" i="1" dirty="0"/>
              <a:t>и этапы реализации Программы</a:t>
            </a:r>
            <a:endParaRPr lang="ru-RU" sz="1600" b="1" dirty="0"/>
          </a:p>
          <a:p>
            <a:pPr lvl="0"/>
            <a:r>
              <a:rPr lang="ru-RU" sz="1600" dirty="0"/>
              <a:t>первый - разработка программы по проведению изучения;</a:t>
            </a:r>
          </a:p>
          <a:p>
            <a:pPr lvl="0"/>
            <a:r>
              <a:rPr lang="ru-RU" sz="1600" dirty="0"/>
              <a:t>второй -  реализация программы исследования;</a:t>
            </a:r>
          </a:p>
          <a:p>
            <a:pPr lvl="0"/>
            <a:r>
              <a:rPr lang="ru-RU" sz="1600" dirty="0"/>
              <a:t>третий -  анализ результатов </a:t>
            </a:r>
            <a:r>
              <a:rPr lang="ru-RU" sz="1600" dirty="0" smtClean="0"/>
              <a:t>исследования</a:t>
            </a:r>
          </a:p>
          <a:p>
            <a:pPr marL="0" lvl="0" indent="0">
              <a:buNone/>
            </a:pPr>
            <a:r>
              <a:rPr lang="ru-RU" sz="1600" b="1" i="1" dirty="0" smtClean="0"/>
              <a:t>Ожидаемый </a:t>
            </a:r>
            <a:r>
              <a:rPr lang="ru-RU" sz="1600" b="1" i="1" dirty="0"/>
              <a:t>результат:</a:t>
            </a:r>
            <a:endParaRPr lang="ru-RU" sz="1600" b="1" dirty="0"/>
          </a:p>
          <a:p>
            <a:pPr lvl="0"/>
            <a:r>
              <a:rPr lang="ru-RU" sz="1600" dirty="0"/>
              <a:t>Написать грамматические сказки, создать копилку лучших сказок.</a:t>
            </a:r>
          </a:p>
          <a:p>
            <a:pPr lvl="0"/>
            <a:r>
              <a:rPr lang="ru-RU" sz="1600" dirty="0"/>
              <a:t>Сравнение фактических результатов исследования с желаемыми ожиданиями.</a:t>
            </a:r>
          </a:p>
          <a:p>
            <a:pPr lvl="0"/>
            <a:r>
              <a:rPr lang="ru-RU" sz="1600" dirty="0"/>
              <a:t>Наметить пути достижения желаемого результата.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sz="1600" dirty="0" smtClean="0"/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4021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Теория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 Анализируя </a:t>
            </a:r>
            <a:r>
              <a:rPr lang="ru-RU" sz="1800" dirty="0"/>
              <a:t>литературу, мы пришли к выводу, что можно  выделить 	следующие преимущества данного обучающего приема:</a:t>
            </a:r>
          </a:p>
          <a:p>
            <a:r>
              <a:rPr lang="ru-RU" sz="1800" dirty="0"/>
              <a:t>- грамматическая сказка как своего рода словесная схема существенно облегчает понимание абстрактных грамматических понятий и содействует их сознательному усвоению;</a:t>
            </a:r>
          </a:p>
          <a:p>
            <a:r>
              <a:rPr lang="ru-RU" sz="1800" dirty="0"/>
              <a:t>- грамматическая сказка развивает воображение ребенка, что прямо связано с развитием речи и эмоциональной сферы личности, и является средством творческого моделирования ситуаций общения;</a:t>
            </a:r>
          </a:p>
          <a:p>
            <a:r>
              <a:rPr lang="ru-RU" sz="1800" dirty="0"/>
              <a:t>- словесный способ подачи новой информации способствует развитию речевых способностей ребенка;</a:t>
            </a:r>
          </a:p>
          <a:p>
            <a:r>
              <a:rPr lang="ru-RU" sz="1800" dirty="0"/>
              <a:t>- грамматическая сказка способствует самостоятельному соотнесению сказочного сюжета и грамматического правила, т.е. стимулирует умственную активность учащихся.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4701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6984776" cy="46376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505793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Практика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0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1160"/>
            <a:ext cx="6984776" cy="474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06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017" y="404664"/>
            <a:ext cx="7283152" cy="4525963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  <a:tabLst>
                <a:tab pos="1352550" algn="l"/>
              </a:tabLst>
            </a:pPr>
            <a:r>
              <a:rPr lang="ru-RU" sz="1600" b="1" i="1" dirty="0">
                <a:latin typeface="Times New Roman"/>
                <a:ea typeface="Times New Roman"/>
              </a:rPr>
              <a:t>Сокровище двух гор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2550" algn="l"/>
              </a:tabLst>
            </a:pPr>
            <a:r>
              <a:rPr lang="ru-RU" sz="1600" b="1" i="1" dirty="0">
                <a:latin typeface="Algerian"/>
                <a:ea typeface="Times New Roman"/>
              </a:rPr>
              <a:t>(</a:t>
            </a:r>
            <a:r>
              <a:rPr lang="en-US" sz="1600" b="1" i="1" dirty="0">
                <a:latin typeface="Algerian"/>
                <a:ea typeface="Times New Roman"/>
              </a:rPr>
              <a:t>Verb to </a:t>
            </a:r>
            <a:r>
              <a:rPr lang="en-US" sz="1600" b="1" i="1" dirty="0" smtClean="0">
                <a:latin typeface="Algerian"/>
                <a:ea typeface="Times New Roman"/>
              </a:rPr>
              <a:t>have/has)</a:t>
            </a:r>
            <a:endParaRPr lang="en-US" sz="1600" dirty="0" smtClean="0"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tabLst>
                <a:tab pos="1352550" algn="l"/>
              </a:tabLst>
            </a:pPr>
            <a:r>
              <a:rPr lang="ru-RU" sz="1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Как</a:t>
            </a:r>
            <a:r>
              <a:rPr lang="ru-RU" sz="1600" i="1" dirty="0" smtClean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-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то</a:t>
            </a:r>
            <a:r>
              <a:rPr lang="ru-RU" sz="1600" i="1" dirty="0" smtClean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семь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друзей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I, </a:t>
            </a:r>
            <a:r>
              <a:rPr lang="ru-RU" sz="1600" i="1" dirty="0" err="1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she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he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it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they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we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you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отправились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поиски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клада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.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Шли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они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долго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,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упорно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наконец,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добрались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до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двух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самых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высоких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гор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,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по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сказаниям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,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вершине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одной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из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них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находилось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сокровище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.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lgerian"/>
              </a:rPr>
              <a:t> 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/>
            </a:r>
            <a:b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решили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они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разделиться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,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что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бы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ускорить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поиски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. </a:t>
            </a:r>
            <a:endParaRPr lang="ru-RU" sz="1600" dirty="0">
              <a:latin typeface="Times New Roman"/>
              <a:ea typeface="Times New Roman"/>
            </a:endParaRPr>
          </a:p>
          <a:p>
            <a:pPr marL="10668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I, </a:t>
            </a:r>
            <a:r>
              <a:rPr lang="ru-RU" sz="1600" i="1" dirty="0" err="1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they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we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you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начали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забираться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правую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гору</a:t>
            </a:r>
          </a:p>
          <a:p>
            <a:pPr marL="10668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i="1" dirty="0" smtClean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,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he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she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it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ea typeface="Times New Roman"/>
                <a:cs typeface="Arial"/>
              </a:rPr>
              <a:t> 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левую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.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lgerian"/>
              </a:rPr>
              <a:t> 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/>
            </a:r>
            <a:b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         После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встретились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они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друг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другом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каждой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endParaRPr lang="ru-RU" sz="1600" i="1" dirty="0" smtClean="0">
              <a:solidFill>
                <a:srgbClr val="000000"/>
              </a:solidFill>
              <a:latin typeface="Algerian"/>
              <a:ea typeface="Times New Roman"/>
              <a:cs typeface="Arial"/>
            </a:endParaRPr>
          </a:p>
          <a:p>
            <a:pPr marL="10668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группы</a:t>
            </a:r>
            <a:r>
              <a:rPr lang="ru-RU" sz="1600" i="1" dirty="0" smtClean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руках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был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свой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клад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. </a:t>
            </a:r>
            <a:r>
              <a:rPr lang="ru-RU" sz="1600" i="1" dirty="0">
                <a:solidFill>
                  <a:srgbClr val="000000"/>
                </a:solidFill>
                <a:ea typeface="Times New Roman"/>
                <a:cs typeface="Arial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I, they, we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you </a:t>
            </a:r>
            <a:endParaRPr lang="ru-RU" sz="1600" i="1" dirty="0" smtClean="0">
              <a:solidFill>
                <a:srgbClr val="000000"/>
              </a:solidFill>
              <a:latin typeface="Algerian"/>
              <a:ea typeface="Times New Roman"/>
              <a:cs typeface="Arial"/>
            </a:endParaRPr>
          </a:p>
          <a:p>
            <a:pPr marL="10668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нашли</a:t>
            </a:r>
            <a:r>
              <a:rPr lang="en-US" sz="1600" i="1" dirty="0" smtClean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"</a:t>
            </a:r>
            <a:r>
              <a:rPr lang="en-US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to have",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en-US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he, she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it - "has".</a:t>
            </a:r>
            <a:br>
              <a:rPr lang="en-US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Стали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спорить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тогда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друзья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, </a:t>
            </a:r>
            <a:r>
              <a:rPr lang="ru-RU" sz="1600" i="1" dirty="0">
                <a:latin typeface="Times New Roman"/>
                <a:ea typeface="Times New Roman"/>
              </a:rPr>
              <a:t>да</a:t>
            </a:r>
            <a:r>
              <a:rPr lang="ru-RU" sz="1600" i="1" dirty="0">
                <a:latin typeface="Algerian"/>
                <a:ea typeface="Times New Roman"/>
              </a:rPr>
              <a:t> </a:t>
            </a:r>
            <a:r>
              <a:rPr lang="ru-RU" sz="1600" i="1" dirty="0">
                <a:latin typeface="Times New Roman"/>
                <a:ea typeface="Times New Roman"/>
              </a:rPr>
              <a:t>сравнивать</a:t>
            </a:r>
            <a:r>
              <a:rPr lang="ru-RU" sz="1600" i="1" dirty="0">
                <a:latin typeface="Algerian"/>
                <a:ea typeface="Times New Roman"/>
              </a:rPr>
              <a:t>,</a:t>
            </a:r>
            <a:r>
              <a:rPr lang="ru-RU" sz="1600" i="1" dirty="0">
                <a:ea typeface="Times New Roman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кого</a:t>
            </a:r>
          </a:p>
          <a:p>
            <a:pPr marL="10668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i="1" dirty="0" smtClean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же</a:t>
            </a:r>
            <a:r>
              <a:rPr lang="ru-RU" sz="1600" i="1" dirty="0" smtClean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настоящий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клад</a:t>
            </a:r>
            <a:r>
              <a:rPr lang="ru-RU" sz="1600" i="1" dirty="0">
                <a:solidFill>
                  <a:srgbClr val="000000"/>
                </a:solidFill>
                <a:latin typeface="Algerian"/>
                <a:ea typeface="Times New Roman"/>
                <a:cs typeface="Arial"/>
              </a:rPr>
              <a:t>, </a:t>
            </a:r>
            <a:r>
              <a:rPr lang="ru-RU" sz="1600" i="1" dirty="0" smtClean="0">
                <a:latin typeface="Times New Roman"/>
                <a:ea typeface="Times New Roman"/>
              </a:rPr>
              <a:t>и</a:t>
            </a:r>
            <a:r>
              <a:rPr lang="ru-RU" sz="1600" i="1" dirty="0" smtClean="0">
                <a:latin typeface="Algerian"/>
                <a:ea typeface="Times New Roman"/>
              </a:rPr>
              <a:t> </a:t>
            </a:r>
            <a:r>
              <a:rPr lang="ru-RU" sz="1600" i="1" dirty="0">
                <a:latin typeface="Times New Roman"/>
                <a:ea typeface="Times New Roman"/>
              </a:rPr>
              <a:t>поняли они</a:t>
            </a:r>
            <a:r>
              <a:rPr lang="ru-RU" sz="1600" i="1" dirty="0">
                <a:latin typeface="Algerian"/>
                <a:ea typeface="Times New Roman"/>
              </a:rPr>
              <a:t>, </a:t>
            </a:r>
            <a:r>
              <a:rPr lang="ru-RU" sz="1600" i="1" dirty="0">
                <a:latin typeface="Times New Roman"/>
                <a:ea typeface="Times New Roman"/>
              </a:rPr>
              <a:t>что</a:t>
            </a:r>
            <a:r>
              <a:rPr lang="ru-RU" sz="1600" i="1" dirty="0">
                <a:latin typeface="Algerian"/>
                <a:ea typeface="Times New Roman"/>
              </a:rPr>
              <a:t> </a:t>
            </a:r>
            <a:r>
              <a:rPr lang="ru-RU" sz="1600" i="1" dirty="0" smtClean="0">
                <a:latin typeface="Times New Roman"/>
                <a:ea typeface="Times New Roman"/>
              </a:rPr>
              <a:t>лучше</a:t>
            </a:r>
          </a:p>
          <a:p>
            <a:pPr marL="10668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i="1" dirty="0" smtClean="0">
                <a:latin typeface="Algerian"/>
                <a:ea typeface="Times New Roman"/>
              </a:rPr>
              <a:t> </a:t>
            </a:r>
            <a:r>
              <a:rPr lang="ru-RU" sz="1600" i="1" dirty="0">
                <a:latin typeface="Times New Roman"/>
                <a:ea typeface="Times New Roman"/>
              </a:rPr>
              <a:t>своего</a:t>
            </a:r>
            <a:r>
              <a:rPr lang="ru-RU" sz="1600" i="1" dirty="0">
                <a:latin typeface="Algerian"/>
                <a:ea typeface="Times New Roman"/>
              </a:rPr>
              <a:t> </a:t>
            </a:r>
            <a:r>
              <a:rPr lang="ru-RU" sz="1600" i="1" dirty="0">
                <a:latin typeface="Times New Roman"/>
                <a:ea typeface="Times New Roman"/>
              </a:rPr>
              <a:t>клада</a:t>
            </a:r>
            <a:r>
              <a:rPr lang="ru-RU" sz="1600" i="1" dirty="0">
                <a:latin typeface="Algerian"/>
                <a:ea typeface="Times New Roman"/>
              </a:rPr>
              <a:t> </a:t>
            </a:r>
            <a:r>
              <a:rPr lang="ru-RU" sz="1600" i="1" dirty="0" smtClean="0">
                <a:latin typeface="Times New Roman"/>
                <a:ea typeface="Times New Roman"/>
              </a:rPr>
              <a:t>нет!</a:t>
            </a:r>
            <a:endParaRPr lang="en-US" sz="1600" i="1" dirty="0">
              <a:latin typeface="Algerian"/>
              <a:ea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tabLst>
                <a:tab pos="1352550" algn="l"/>
              </a:tabLst>
            </a:pPr>
            <a:r>
              <a:rPr lang="ru-RU" sz="1600" i="1" dirty="0" smtClean="0">
                <a:latin typeface="Times New Roman"/>
                <a:ea typeface="Times New Roman"/>
              </a:rPr>
              <a:t>     </a:t>
            </a:r>
            <a:r>
              <a:rPr lang="ru-RU" sz="1600" i="1" dirty="0">
                <a:latin typeface="Times New Roman"/>
                <a:ea typeface="Times New Roman"/>
              </a:rPr>
              <a:t>Так</a:t>
            </a:r>
            <a:r>
              <a:rPr lang="ru-RU" sz="1600" i="1" dirty="0">
                <a:latin typeface="Algerian"/>
                <a:ea typeface="Times New Roman"/>
              </a:rPr>
              <a:t> </a:t>
            </a:r>
            <a:r>
              <a:rPr lang="ru-RU" sz="1600" i="1" dirty="0">
                <a:latin typeface="Times New Roman"/>
                <a:ea typeface="Times New Roman"/>
              </a:rPr>
              <a:t>и</a:t>
            </a:r>
            <a:r>
              <a:rPr lang="ru-RU" sz="1600" i="1" dirty="0">
                <a:latin typeface="Algerian"/>
                <a:ea typeface="Times New Roman"/>
              </a:rPr>
              <a:t> </a:t>
            </a:r>
            <a:r>
              <a:rPr lang="ru-RU" sz="1600" i="1" dirty="0">
                <a:latin typeface="Times New Roman"/>
                <a:ea typeface="Times New Roman"/>
              </a:rPr>
              <a:t>остались</a:t>
            </a:r>
            <a:r>
              <a:rPr lang="ru-RU" sz="1600" i="1" dirty="0">
                <a:latin typeface="Algerian"/>
                <a:ea typeface="Times New Roman"/>
              </a:rPr>
              <a:t> </a:t>
            </a:r>
            <a:r>
              <a:rPr lang="ru-RU" sz="1600" i="1" dirty="0">
                <a:latin typeface="Times New Roman"/>
                <a:ea typeface="Times New Roman"/>
              </a:rPr>
              <a:t>каждый</a:t>
            </a:r>
            <a:r>
              <a:rPr lang="ru-RU" sz="1600" i="1" dirty="0">
                <a:latin typeface="Algerian"/>
                <a:ea typeface="Times New Roman"/>
              </a:rPr>
              <a:t> </a:t>
            </a:r>
            <a:r>
              <a:rPr lang="ru-RU" sz="1600" i="1" dirty="0">
                <a:latin typeface="Times New Roman"/>
                <a:ea typeface="Times New Roman"/>
              </a:rPr>
              <a:t>со</a:t>
            </a:r>
            <a:r>
              <a:rPr lang="ru-RU" sz="1600" i="1" dirty="0">
                <a:latin typeface="Algerian"/>
                <a:ea typeface="Times New Roman"/>
              </a:rPr>
              <a:t> </a:t>
            </a:r>
            <a:r>
              <a:rPr lang="ru-RU" sz="1600" i="1" dirty="0">
                <a:latin typeface="Times New Roman"/>
                <a:ea typeface="Times New Roman"/>
              </a:rPr>
              <a:t>своим</a:t>
            </a:r>
            <a:r>
              <a:rPr lang="ru-RU" sz="1600" i="1" dirty="0">
                <a:latin typeface="Algerian"/>
                <a:ea typeface="Times New Roman"/>
              </a:rPr>
              <a:t> </a:t>
            </a:r>
            <a:r>
              <a:rPr lang="ru-RU" sz="1600" i="1" dirty="0">
                <a:latin typeface="Times New Roman"/>
                <a:ea typeface="Times New Roman"/>
              </a:rPr>
              <a:t>кладом</a:t>
            </a:r>
            <a:r>
              <a:rPr lang="ru-RU" sz="1600" i="1" dirty="0">
                <a:latin typeface="Algerian"/>
                <a:ea typeface="Times New Roman"/>
              </a:rPr>
              <a:t>.</a:t>
            </a:r>
            <a:endParaRPr lang="ru-RU" sz="1600" dirty="0">
              <a:latin typeface="Times New Roman"/>
              <a:ea typeface="Times New Roman"/>
            </a:endParaRPr>
          </a:p>
          <a:p>
            <a:endParaRPr lang="ru-RU" sz="1600" dirty="0"/>
          </a:p>
        </p:txBody>
      </p:sp>
      <p:pic>
        <p:nvPicPr>
          <p:cNvPr id="1026" name="Picture 2" descr="C:\Users\dsds\Desktop\личное\техники медитации\Pictures\Мои сканированные изображения\сканирование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528050" cy="297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60000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77</TotalTime>
  <Words>326</Words>
  <Application>Microsoft Office PowerPoint</Application>
  <PresentationFormat>Экран (4:3)</PresentationFormat>
  <Paragraphs>59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</vt:lpstr>
      <vt:lpstr>Грамматические сказки -  залог успешного отражения  правил  </vt:lpstr>
      <vt:lpstr>Презентация PowerPoint</vt:lpstr>
      <vt:lpstr>Грамматические сказки на уроках английского языка – залог успешного отражения правил</vt:lpstr>
      <vt:lpstr>Презентация PowerPoint</vt:lpstr>
      <vt:lpstr>Организация исследования</vt:lpstr>
      <vt:lpstr>Теория</vt:lpstr>
      <vt:lpstr>Презентация PowerPoint</vt:lpstr>
      <vt:lpstr>Презентация PowerPoint</vt:lpstr>
      <vt:lpstr>Презентация PowerPoint</vt:lpstr>
      <vt:lpstr>Спасибо за внимание!</vt:lpstr>
      <vt:lpstr>Используемые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Грамматические сказки -  залог успешного отражения  правил  </dc:title>
  <dc:creator>Юлия Князева</dc:creator>
  <cp:lastModifiedBy>Юлия Князева</cp:lastModifiedBy>
  <cp:revision>7</cp:revision>
  <dcterms:created xsi:type="dcterms:W3CDTF">2018-02-11T06:30:04Z</dcterms:created>
  <dcterms:modified xsi:type="dcterms:W3CDTF">2018-02-12T11:02:19Z</dcterms:modified>
</cp:coreProperties>
</file>