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7" r:id="rId11"/>
    <p:sldId id="271" r:id="rId12"/>
    <p:sldId id="27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796" autoAdjust="0"/>
  </p:normalViewPr>
  <p:slideViewPr>
    <p:cSldViewPr>
      <p:cViewPr varScale="1">
        <p:scale>
          <a:sx n="97" d="100"/>
          <a:sy n="97" d="100"/>
        </p:scale>
        <p:origin x="-37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998C88-0E29-4AEA-B451-7A3D109EF457}" type="datetimeFigureOut">
              <a:rPr lang="ru-RU" smtClean="0"/>
              <a:pPr/>
              <a:t>19.11.2020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90F14-99AB-4727-BFC4-58EC04FFBC4F}" type="slidenum">
              <a:rPr lang="ru-RU" smtClean="0"/>
              <a:pPr/>
              <a:t>‹#›</a:t>
            </a:fld>
            <a:endParaRPr lang="ru-RU"/>
          </a:p>
        </p:txBody>
      </p:sp>
    </p:spTree>
    <p:extLst>
      <p:ext uri="{BB962C8B-B14F-4D97-AF65-F5344CB8AC3E}">
        <p14:creationId xmlns:p14="http://schemas.microsoft.com/office/powerpoint/2010/main" xmlns="" val="4026962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400" dirty="0" smtClean="0">
                <a:latin typeface="Times New Roman" panose="02020603050405020304" pitchFamily="18" charset="0"/>
                <a:cs typeface="Times New Roman" panose="02020603050405020304" pitchFamily="18" charset="0"/>
              </a:rPr>
              <a:t>Грамотная речь ребенка – важное</a:t>
            </a:r>
            <a:r>
              <a:rPr lang="ru-RU" sz="1400" baseline="0" dirty="0" smtClean="0">
                <a:latin typeface="Times New Roman" panose="02020603050405020304" pitchFamily="18" charset="0"/>
                <a:cs typeface="Times New Roman" panose="02020603050405020304" pitchFamily="18" charset="0"/>
              </a:rPr>
              <a:t> условие его нормального развития, а в дальнейшем успеваемости в школе. Чем внятнее и выразительнее речь ребенка, тем легче ему выразить свои мысли, и, соответственно, тем правильнее будет формироваться его взаимоотношение с детьми и взрослыми. </a:t>
            </a:r>
          </a:p>
          <a:p>
            <a:r>
              <a:rPr lang="ru-RU" sz="1400" baseline="0" dirty="0" smtClean="0">
                <a:latin typeface="Times New Roman" panose="02020603050405020304" pitchFamily="18" charset="0"/>
                <a:cs typeface="Times New Roman" panose="02020603050405020304" pitchFamily="18" charset="0"/>
              </a:rPr>
              <a:t>Недостатки речи могут привести к неуспеваемости, породить неуверенность ребенка в своих силах с дальнейшими негативными последствиями.</a:t>
            </a:r>
            <a:endParaRPr lang="ru-RU" sz="1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91C90F14-99AB-4727-BFC4-58EC04FFBC4F}" type="slidenum">
              <a:rPr lang="ru-RU" smtClean="0"/>
              <a:pPr/>
              <a:t>1</a:t>
            </a:fld>
            <a:endParaRPr lang="ru-RU"/>
          </a:p>
        </p:txBody>
      </p:sp>
    </p:spTree>
    <p:extLst>
      <p:ext uri="{BB962C8B-B14F-4D97-AF65-F5344CB8AC3E}">
        <p14:creationId xmlns:p14="http://schemas.microsoft.com/office/powerpoint/2010/main" xmlns="" val="206551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a:t>
            </a:r>
            <a:r>
              <a:rPr lang="ru-RU" baseline="0" dirty="0" smtClean="0"/>
              <a:t> мере взросления Вашего малыша происходило и развитие речи. Вспомните, как начинал малыш выражать свои эмоции с помощью звуков, потом  «смаковал» произнося многократно слоги, далее повторял за взрослыми простые слова и только потом произносил несложные предложения. Таким образом, речь ребенка постепенно развивалась. </a:t>
            </a:r>
            <a:endParaRPr lang="ru-RU" dirty="0"/>
          </a:p>
        </p:txBody>
      </p:sp>
      <p:sp>
        <p:nvSpPr>
          <p:cNvPr id="4" name="Номер слайда 3"/>
          <p:cNvSpPr>
            <a:spLocks noGrp="1"/>
          </p:cNvSpPr>
          <p:nvPr>
            <p:ph type="sldNum" sz="quarter" idx="10"/>
          </p:nvPr>
        </p:nvSpPr>
        <p:spPr/>
        <p:txBody>
          <a:bodyPr/>
          <a:lstStyle/>
          <a:p>
            <a:fld id="{91C90F14-99AB-4727-BFC4-58EC04FFBC4F}" type="slidenum">
              <a:rPr lang="ru-RU" smtClean="0"/>
              <a:pPr/>
              <a:t>2</a:t>
            </a:fld>
            <a:endParaRPr lang="ru-RU"/>
          </a:p>
        </p:txBody>
      </p:sp>
    </p:spTree>
    <p:extLst>
      <p:ext uri="{BB962C8B-B14F-4D97-AF65-F5344CB8AC3E}">
        <p14:creationId xmlns:p14="http://schemas.microsoft.com/office/powerpoint/2010/main" xmlns="" val="3137918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Работа</a:t>
            </a:r>
            <a:r>
              <a:rPr lang="ru-RU" baseline="0" dirty="0" smtClean="0"/>
              <a:t> по постановке звуков начинается с артикуляционной гимнастики, которая является основой формирования речевых звуков, она включает упражнения для тренировки подвижности органов артикуляционного аппарата, отработки определенных положений губ, языка, мягкого неба. Вашему вниманию предлагаю ряд упражнений. </a:t>
            </a:r>
          </a:p>
          <a:p>
            <a:r>
              <a:rPr lang="ru-RU" baseline="0" dirty="0" smtClean="0"/>
              <a:t>Артикуляционная гимнастика выполняется перед зеркалом так, чтобы ребенок мог видеть свое лицо, контролировать движение языка, губ. Проводить гимнастику нужно ежедневно по 5-10 минут, чтобы вырабатываемые движения у ребенка закреплялись, становились более прочными. Взрослый должен следить за качеством и точностью выполняемых   движений.</a:t>
            </a:r>
          </a:p>
          <a:p>
            <a:r>
              <a:rPr lang="ru-RU" dirty="0" smtClean="0"/>
              <a:t>(Родителям предлагается выполнить  упражнения</a:t>
            </a:r>
            <a:r>
              <a:rPr lang="ru-RU" baseline="0" dirty="0" smtClean="0"/>
              <a:t> «Улыбка», «Лопаточка», «Чашечка», «Маляр», «Лошадка»</a:t>
            </a:r>
            <a:r>
              <a:rPr lang="ru-RU" dirty="0" smtClean="0"/>
              <a:t>).</a:t>
            </a:r>
          </a:p>
          <a:p>
            <a:endParaRPr lang="ru-RU" dirty="0"/>
          </a:p>
        </p:txBody>
      </p:sp>
      <p:sp>
        <p:nvSpPr>
          <p:cNvPr id="4" name="Номер слайда 3"/>
          <p:cNvSpPr>
            <a:spLocks noGrp="1"/>
          </p:cNvSpPr>
          <p:nvPr>
            <p:ph type="sldNum" sz="quarter" idx="10"/>
          </p:nvPr>
        </p:nvSpPr>
        <p:spPr/>
        <p:txBody>
          <a:bodyPr/>
          <a:lstStyle/>
          <a:p>
            <a:fld id="{91C90F14-99AB-4727-BFC4-58EC04FFBC4F}" type="slidenum">
              <a:rPr lang="ru-RU" smtClean="0"/>
              <a:pPr/>
              <a:t>3</a:t>
            </a:fld>
            <a:endParaRPr lang="ru-RU"/>
          </a:p>
        </p:txBody>
      </p:sp>
    </p:spTree>
    <p:extLst>
      <p:ext uri="{BB962C8B-B14F-4D97-AF65-F5344CB8AC3E}">
        <p14:creationId xmlns:p14="http://schemas.microsoft.com/office/powerpoint/2010/main" xmlns="" val="4203678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Правильное</a:t>
            </a:r>
            <a:r>
              <a:rPr lang="ru-RU" baseline="0" dirty="0" smtClean="0"/>
              <a:t> дыхание очень важно для развития речи. Поскольку речь осуществляется на выдохе, то от силы, направления, длительности воздушной струи зависят правильность произношения многих звуков, плавность речевого потока.</a:t>
            </a:r>
          </a:p>
          <a:p>
            <a:r>
              <a:rPr lang="ru-RU" baseline="0" dirty="0" smtClean="0"/>
              <a:t>Дыхательную гимнастику не рекомендуется проводить после плотного ужина или обеда. Воздух набирать через нос. Выдыхать «мягко» и коротко, но при этом достаточно глубоко; выдыхать – длительно и плавно; следить за тем, чтобы во время выполнении упражнений не напрягались мышцы рук, шеи, груди, не поднимались плечи.</a:t>
            </a:r>
          </a:p>
          <a:p>
            <a:r>
              <a:rPr lang="ru-RU" baseline="0" dirty="0" smtClean="0"/>
              <a:t>Необходимо иметь ввиду, что дыхательные упражнения быстро утомляют детей, могут вызвать головокружение. Поэтому их необходимо контролировать по времени – они не должны длиться слишком долго (достаточно 5-8 повторений).</a:t>
            </a:r>
          </a:p>
          <a:p>
            <a:r>
              <a:rPr lang="ru-RU" baseline="0" dirty="0" smtClean="0"/>
              <a:t>Вы видите, что ребята выполняют разные упражнения по развитию дыхания: это «Фокус», «Буря в стакане», надувание мыльных пузырей, «Подуй на вертушки», «Сдуй снежинку». Таких упражнений очень много.</a:t>
            </a:r>
          </a:p>
          <a:p>
            <a:r>
              <a:rPr lang="ru-RU" dirty="0" smtClean="0"/>
              <a:t>(Родителям предлагается выполнить упражнение «Сдуй снежинку»).</a:t>
            </a:r>
          </a:p>
          <a:p>
            <a:endParaRPr lang="ru-RU" dirty="0"/>
          </a:p>
        </p:txBody>
      </p:sp>
      <p:sp>
        <p:nvSpPr>
          <p:cNvPr id="4" name="Номер слайда 3"/>
          <p:cNvSpPr>
            <a:spLocks noGrp="1"/>
          </p:cNvSpPr>
          <p:nvPr>
            <p:ph type="sldNum" sz="quarter" idx="10"/>
          </p:nvPr>
        </p:nvSpPr>
        <p:spPr/>
        <p:txBody>
          <a:bodyPr/>
          <a:lstStyle/>
          <a:p>
            <a:fld id="{91C90F14-99AB-4727-BFC4-58EC04FFBC4F}" type="slidenum">
              <a:rPr lang="ru-RU" smtClean="0"/>
              <a:pPr/>
              <a:t>8</a:t>
            </a:fld>
            <a:endParaRPr lang="ru-RU"/>
          </a:p>
        </p:txBody>
      </p:sp>
    </p:spTree>
    <p:extLst>
      <p:ext uri="{BB962C8B-B14F-4D97-AF65-F5344CB8AC3E}">
        <p14:creationId xmlns:p14="http://schemas.microsoft.com/office/powerpoint/2010/main" xmlns="" val="181865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C90F14-99AB-4727-BFC4-58EC04FFBC4F}" type="slidenum">
              <a:rPr lang="ru-RU" smtClean="0"/>
              <a:pPr/>
              <a:t>9</a:t>
            </a:fld>
            <a:endParaRPr lang="ru-RU"/>
          </a:p>
        </p:txBody>
      </p:sp>
    </p:spTree>
    <p:extLst>
      <p:ext uri="{BB962C8B-B14F-4D97-AF65-F5344CB8AC3E}">
        <p14:creationId xmlns:p14="http://schemas.microsoft.com/office/powerpoint/2010/main" xmlns="" val="381634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Хорошим помощником в развитии мелкой моторики являются необычные «ёжики» Су - </a:t>
            </a:r>
            <a:r>
              <a:rPr lang="ru-RU" dirty="0" err="1" smtClean="0"/>
              <a:t>Джок</a:t>
            </a:r>
            <a:r>
              <a:rPr lang="ru-RU" dirty="0" smtClean="0"/>
              <a:t>. Это шарики – </a:t>
            </a:r>
            <a:r>
              <a:rPr lang="ru-RU" dirty="0" err="1" smtClean="0"/>
              <a:t>массажёры</a:t>
            </a:r>
            <a:r>
              <a:rPr lang="ru-RU" dirty="0" smtClean="0"/>
              <a:t> с кольцами внутри. Так как на ладони находится множество биологически активных точек, эффективным способом их стимуляции является массаж специальным шариком. Его можно катать по пальцам, по ладошке, от подушечек пальцев до локтя. Прокатывая шарик, дети массируют мышцы рук, что активизирует мозг, способствует развитию речи, внимания, памяти и мелкой моторики рук.</a:t>
            </a:r>
          </a:p>
          <a:p>
            <a:r>
              <a:rPr lang="ru-RU" dirty="0" smtClean="0"/>
              <a:t>В каждом шарике есть «волшебное» колечко. Кольцо нужно надеть на палец и провести массаж каждого пальца. Это оказывает </a:t>
            </a:r>
            <a:r>
              <a:rPr lang="ru-RU" dirty="0" err="1" smtClean="0"/>
              <a:t>оздоравливающее</a:t>
            </a:r>
            <a:r>
              <a:rPr lang="ru-RU" dirty="0" smtClean="0"/>
              <a:t> воздействие на весь организм. Особенно важно воздействовать на большой палец, отвечающий за голову человека. </a:t>
            </a:r>
          </a:p>
          <a:p>
            <a:r>
              <a:rPr lang="ru-RU" dirty="0" smtClean="0"/>
              <a:t>Использование Су - </a:t>
            </a:r>
            <a:r>
              <a:rPr lang="ru-RU" dirty="0" err="1" smtClean="0"/>
              <a:t>Джок</a:t>
            </a:r>
            <a:r>
              <a:rPr lang="ru-RU" dirty="0" smtClean="0"/>
              <a:t> </a:t>
            </a:r>
            <a:r>
              <a:rPr lang="ru-RU" dirty="0" err="1" smtClean="0"/>
              <a:t>массажёра</a:t>
            </a:r>
            <a:r>
              <a:rPr lang="ru-RU" dirty="0" smtClean="0"/>
              <a:t> возможно в любом месте и в любую свободную минутку. Это интересно не только детям, но и взрослым. Он не имеет противопоказаний к применению, доступен для любого человека: приобрести его можно в любой аптеке города. При систематическом использовании Су - </a:t>
            </a:r>
            <a:r>
              <a:rPr lang="ru-RU" dirty="0" err="1" smtClean="0"/>
              <a:t>Джок</a:t>
            </a:r>
            <a:r>
              <a:rPr lang="ru-RU" dirty="0" smtClean="0"/>
              <a:t> к концу дошкольного возраста кисти рук ребенка становятся более подвижными и гибкими, что способствует успешному овладению навыками письма в будущем.</a:t>
            </a:r>
          </a:p>
          <a:p>
            <a:r>
              <a:rPr lang="ru-RU" dirty="0" smtClean="0"/>
              <a:t>Использование самомассажа с помощью шарика Су-</a:t>
            </a:r>
            <a:r>
              <a:rPr lang="ru-RU" dirty="0" err="1" smtClean="0"/>
              <a:t>Джок</a:t>
            </a:r>
            <a:r>
              <a:rPr lang="ru-RU" dirty="0" smtClean="0"/>
              <a:t> в сопровождении легко запоминающихся стихов и в сочетании с сюрпризными игровыми моментами позволяют использовать их как весёлые непринуждённые минутки отдыха и, в то же время, повысить эффективность логопедической работы. Занятия по развитию мелкой моторики необходимо проводить систематически по 2-5 минут ежедневно.</a:t>
            </a:r>
          </a:p>
          <a:p>
            <a:r>
              <a:rPr lang="ru-RU" dirty="0" smtClean="0"/>
              <a:t>Вашему вниманию предлагается «зарядка» для пальцев рук без применения шариков. </a:t>
            </a:r>
          </a:p>
          <a:p>
            <a:r>
              <a:rPr lang="ru-RU" dirty="0" smtClean="0"/>
              <a:t>С ребятами в конце каждого занятия мы используем</a:t>
            </a:r>
            <a:r>
              <a:rPr lang="ru-RU" baseline="0" dirty="0" smtClean="0"/>
              <a:t> либо «ежики», либо колечки, или просто выполняем движения с одновременным проговариванием небольших стихотворений.</a:t>
            </a:r>
            <a:endParaRPr lang="ru-RU" dirty="0"/>
          </a:p>
        </p:txBody>
      </p:sp>
      <p:sp>
        <p:nvSpPr>
          <p:cNvPr id="4" name="Номер слайда 3"/>
          <p:cNvSpPr>
            <a:spLocks noGrp="1"/>
          </p:cNvSpPr>
          <p:nvPr>
            <p:ph type="sldNum" sz="quarter" idx="10"/>
          </p:nvPr>
        </p:nvSpPr>
        <p:spPr/>
        <p:txBody>
          <a:bodyPr/>
          <a:lstStyle/>
          <a:p>
            <a:fld id="{91C90F14-99AB-4727-BFC4-58EC04FFBC4F}" type="slidenum">
              <a:rPr lang="ru-RU" smtClean="0"/>
              <a:pPr/>
              <a:t>10</a:t>
            </a:fld>
            <a:endParaRPr lang="ru-RU"/>
          </a:p>
        </p:txBody>
      </p:sp>
    </p:spTree>
    <p:extLst>
      <p:ext uri="{BB962C8B-B14F-4D97-AF65-F5344CB8AC3E}">
        <p14:creationId xmlns:p14="http://schemas.microsoft.com/office/powerpoint/2010/main" xmlns="" val="1456675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400" dirty="0" smtClean="0">
                <a:latin typeface="Times New Roman" panose="02020603050405020304" pitchFamily="18" charset="0"/>
                <a:cs typeface="Times New Roman" panose="02020603050405020304" pitchFamily="18" charset="0"/>
              </a:rPr>
              <a:t>После проведенной работы, посвященной закреплению</a:t>
            </a:r>
            <a:r>
              <a:rPr lang="ru-RU" sz="1400" baseline="0" dirty="0" smtClean="0">
                <a:latin typeface="Times New Roman" panose="02020603050405020304" pitchFamily="18" charset="0"/>
                <a:cs typeface="Times New Roman" panose="02020603050405020304" pitchFamily="18" charset="0"/>
              </a:rPr>
              <a:t> звука в слогах, начинается новый этап работы. Главная задача здесь – научить ребенка правильно произносить слова с поставленным звуком. Однако поставленный звук еще очень «хрупкий», непрочный, ребенок пользуется им крайне нерегулярно, чаще только во время работы с логопедом. Поэтому дома родители, следуя рекомендациям логопеда, должны закреплять поставленный звук в словах. </a:t>
            </a:r>
          </a:p>
          <a:p>
            <a:endParaRPr lang="ru-RU" sz="1400" baseline="0" dirty="0" smtClean="0">
              <a:latin typeface="Times New Roman" panose="02020603050405020304" pitchFamily="18" charset="0"/>
              <a:cs typeface="Times New Roman" panose="02020603050405020304" pitchFamily="18" charset="0"/>
            </a:endParaRPr>
          </a:p>
          <a:p>
            <a:r>
              <a:rPr lang="ru-RU" sz="1400" baseline="0" dirty="0" smtClean="0">
                <a:latin typeface="Times New Roman" panose="02020603050405020304" pitchFamily="18" charset="0"/>
                <a:cs typeface="Times New Roman" panose="02020603050405020304" pitchFamily="18" charset="0"/>
              </a:rPr>
              <a:t>Сейчас, мы поиграем в игры, которые так же направлены на закрепление поставленных звуков. </a:t>
            </a:r>
          </a:p>
          <a:p>
            <a:r>
              <a:rPr lang="ru-RU" sz="1400" b="1" i="1" baseline="0" dirty="0" smtClean="0">
                <a:latin typeface="Times New Roman" panose="02020603050405020304" pitchFamily="18" charset="0"/>
                <a:cs typeface="Times New Roman" panose="02020603050405020304" pitchFamily="18" charset="0"/>
              </a:rPr>
              <a:t>Игра  «Листочек для божьей коровки»</a:t>
            </a:r>
          </a:p>
          <a:p>
            <a:r>
              <a:rPr lang="ru-RU" sz="1400" b="0" i="0" baseline="0" dirty="0" smtClean="0">
                <a:latin typeface="Times New Roman" panose="02020603050405020304" pitchFamily="18" charset="0"/>
                <a:cs typeface="Times New Roman" panose="02020603050405020304" pitchFamily="18" charset="0"/>
              </a:rPr>
              <a:t>Перед каждым из Вас лежат листочки с картинками и божьи коровки. Посадите божьих коровок на те листочки, в названии которых есть один и тот же звук.</a:t>
            </a:r>
          </a:p>
          <a:p>
            <a:r>
              <a:rPr lang="ru-RU" sz="1400" b="1" i="1" baseline="0" dirty="0" smtClean="0">
                <a:latin typeface="Times New Roman" panose="02020603050405020304" pitchFamily="18" charset="0"/>
                <a:cs typeface="Times New Roman" panose="02020603050405020304" pitchFamily="18" charset="0"/>
              </a:rPr>
              <a:t>Игра «Разложи листочки»</a:t>
            </a:r>
          </a:p>
          <a:p>
            <a:r>
              <a:rPr lang="ru-RU" sz="1400" b="0" i="0" baseline="0" dirty="0" smtClean="0">
                <a:latin typeface="Times New Roman" panose="02020603050405020304" pitchFamily="18" charset="0"/>
                <a:cs typeface="Times New Roman" panose="02020603050405020304" pitchFamily="18" charset="0"/>
              </a:rPr>
              <a:t>Положите перед собой три божьих коровки. Нужно разложить листочки на три группы, в зависимости от того, где находится звук в слове (в начале, середине или конце).</a:t>
            </a:r>
          </a:p>
          <a:p>
            <a:endParaRPr lang="ru-RU" sz="1400" b="0" i="0" baseline="0" dirty="0" smtClean="0">
              <a:latin typeface="Times New Roman" panose="02020603050405020304" pitchFamily="18" charset="0"/>
              <a:cs typeface="Times New Roman" panose="02020603050405020304" pitchFamily="18" charset="0"/>
            </a:endParaRPr>
          </a:p>
          <a:p>
            <a:endParaRPr lang="ru-RU" sz="1400" baseline="0" dirty="0" smtClean="0">
              <a:latin typeface="Times New Roman" panose="02020603050405020304" pitchFamily="18" charset="0"/>
              <a:cs typeface="Times New Roman" panose="02020603050405020304" pitchFamily="18" charset="0"/>
            </a:endParaRPr>
          </a:p>
          <a:p>
            <a:endParaRPr lang="ru-RU" sz="1400" baseline="0" dirty="0" smtClean="0">
              <a:latin typeface="Times New Roman" panose="02020603050405020304" pitchFamily="18" charset="0"/>
              <a:cs typeface="Times New Roman" panose="02020603050405020304" pitchFamily="18" charset="0"/>
            </a:endParaRPr>
          </a:p>
          <a:p>
            <a:endParaRPr lang="ru-RU" sz="1400" baseline="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91C90F14-99AB-4727-BFC4-58EC04FFBC4F}" type="slidenum">
              <a:rPr lang="ru-RU" smtClean="0"/>
              <a:pPr/>
              <a:t>11</a:t>
            </a:fld>
            <a:endParaRPr lang="ru-RU"/>
          </a:p>
        </p:txBody>
      </p:sp>
    </p:spTree>
    <p:extLst>
      <p:ext uri="{BB962C8B-B14F-4D97-AF65-F5344CB8AC3E}">
        <p14:creationId xmlns:p14="http://schemas.microsoft.com/office/powerpoint/2010/main" xmlns="" val="2965506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400" dirty="0" smtClean="0">
                <a:latin typeface="Times New Roman" panose="02020603050405020304" pitchFamily="18" charset="0"/>
                <a:cs typeface="Times New Roman" panose="02020603050405020304" pitchFamily="18" charset="0"/>
              </a:rPr>
              <a:t>В различных детских журналах встречается</a:t>
            </a:r>
            <a:r>
              <a:rPr lang="ru-RU" sz="1400" baseline="0" dirty="0" smtClean="0">
                <a:latin typeface="Times New Roman" panose="02020603050405020304" pitchFamily="18" charset="0"/>
                <a:cs typeface="Times New Roman" panose="02020603050405020304" pitchFamily="18" charset="0"/>
              </a:rPr>
              <a:t> большое количество </a:t>
            </a:r>
            <a:r>
              <a:rPr lang="ru-RU" sz="1400" dirty="0" smtClean="0">
                <a:latin typeface="Times New Roman" panose="02020603050405020304" pitchFamily="18" charset="0"/>
                <a:cs typeface="Times New Roman" panose="02020603050405020304" pitchFamily="18" charset="0"/>
              </a:rPr>
              <a:t>сюжетных</a:t>
            </a:r>
            <a:r>
              <a:rPr lang="ru-RU" sz="1400" baseline="0" dirty="0" smtClean="0">
                <a:latin typeface="Times New Roman" panose="02020603050405020304" pitchFamily="18" charset="0"/>
                <a:cs typeface="Times New Roman" panose="02020603050405020304" pitchFamily="18" charset="0"/>
              </a:rPr>
              <a:t> картинок, которые можно использовать для закрепления звуков.</a:t>
            </a:r>
            <a:endParaRPr lang="ru-RU" sz="1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91C90F14-99AB-4727-BFC4-58EC04FFBC4F}" type="slidenum">
              <a:rPr lang="ru-RU" smtClean="0"/>
              <a:pPr/>
              <a:t>12</a:t>
            </a:fld>
            <a:endParaRPr lang="ru-RU"/>
          </a:p>
        </p:txBody>
      </p:sp>
    </p:spTree>
    <p:extLst>
      <p:ext uri="{BB962C8B-B14F-4D97-AF65-F5344CB8AC3E}">
        <p14:creationId xmlns:p14="http://schemas.microsoft.com/office/powerpoint/2010/main" xmlns="" val="57766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19.11.2020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19.11.2020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19.11.2020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19.11.2020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19.11.2020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19.11.2020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19.11.2020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19.11.2020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19.11.2020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19.11.2020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19.11.2020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4C71EC6-210F-42DE-9C53-41977AD35B3D}" type="datetimeFigureOut">
              <a:rPr lang="ru-RU" smtClean="0"/>
              <a:pPr/>
              <a:t>19.11.2020</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8" Type="http://schemas.microsoft.com/office/2007/relationships/hdphoto" Target="../media/hdphoto15.wdp"/><Relationship Id="rId13"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6.png"/><Relationship Id="rId12" Type="http://schemas.microsoft.com/office/2007/relationships/hdphoto" Target="../media/hdphoto17.wdp"/><Relationship Id="rId17" Type="http://schemas.openxmlformats.org/officeDocument/2006/relationships/image" Target="../media/image23.jpeg"/><Relationship Id="rId2" Type="http://schemas.openxmlformats.org/officeDocument/2006/relationships/notesSlide" Target="../notesSlides/notesSlide7.xml"/><Relationship Id="rId16"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14.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1.png"/><Relationship Id="rId10" Type="http://schemas.microsoft.com/office/2007/relationships/hdphoto" Target="../media/hdphoto16.wdp"/><Relationship Id="rId4" Type="http://schemas.microsoft.com/office/2007/relationships/hdphoto" Target="../media/hdphoto13.wdp"/><Relationship Id="rId9" Type="http://schemas.openxmlformats.org/officeDocument/2006/relationships/image" Target="../media/image17.png"/><Relationship Id="rId1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3.xml"/><Relationship Id="rId7" Type="http://schemas.microsoft.com/office/2007/relationships/media" Target="../media/media1.mp3"/><Relationship Id="rId2" Type="http://schemas.openxmlformats.org/officeDocument/2006/relationships/slideLayout" Target="../slideLayouts/slideLayout2.xml"/><Relationship Id="rId1" Type="http://schemas.openxmlformats.org/officeDocument/2006/relationships/audio" Target="../media/media1.mp3"/><Relationship Id="rId6"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2.mp3"/><Relationship Id="rId6" Type="http://schemas.microsoft.com/office/2007/relationships/media" Target="../media/media2.mp3"/><Relationship Id="rId5"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3.mp3"/><Relationship Id="rId6" Type="http://schemas.microsoft.com/office/2007/relationships/media" Target="../media/media3.mp3"/><Relationship Id="rId5"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4.mp3"/><Relationship Id="rId6" Type="http://schemas.microsoft.com/office/2007/relationships/media" Target="../media/media4.mp3"/><Relationship Id="rId5"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5.mp3"/><Relationship Id="rId6" Type="http://schemas.microsoft.com/office/2007/relationships/media" Target="../media/media5.mp3"/><Relationship Id="rId5"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404665"/>
            <a:ext cx="7117180" cy="1152127"/>
          </a:xfrm>
        </p:spPr>
        <p:txBody>
          <a:bodyPr/>
          <a:lstStyle/>
          <a:p>
            <a:pPr algn="ctr"/>
            <a:r>
              <a:rPr lang="ru-RU" sz="1600" b="1" dirty="0">
                <a:latin typeface="Times New Roman" panose="02020603050405020304" pitchFamily="18" charset="0"/>
                <a:cs typeface="Times New Roman" panose="02020603050405020304" pitchFamily="18" charset="0"/>
              </a:rPr>
              <a:t>Муниципальное бюджетное дошкольное образовательное учреждение</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«Детский сад </a:t>
            </a:r>
            <a:r>
              <a:rPr lang="ru-RU" sz="1600" b="1" dirty="0" smtClean="0">
                <a:latin typeface="Times New Roman" panose="02020603050405020304" pitchFamily="18" charset="0"/>
                <a:cs typeface="Times New Roman" panose="02020603050405020304" pitchFamily="18" charset="0"/>
              </a:rPr>
              <a:t>№11 «</a:t>
            </a:r>
            <a:r>
              <a:rPr lang="ru-RU" sz="1600" b="1" dirty="0" err="1" smtClean="0">
                <a:latin typeface="Times New Roman" panose="02020603050405020304" pitchFamily="18" charset="0"/>
                <a:cs typeface="Times New Roman" panose="02020603050405020304" pitchFamily="18" charset="0"/>
              </a:rPr>
              <a:t>Чебурашка</a:t>
            </a:r>
            <a:r>
              <a:rPr lang="ru-RU" sz="1600" b="1" dirty="0" smtClean="0">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г. Кудымкар</a:t>
            </a:r>
            <a:endParaRPr lang="ru-RU" sz="1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115616" y="2204864"/>
            <a:ext cx="7117180" cy="861420"/>
          </a:xfrm>
        </p:spPr>
        <p:txBody>
          <a:bodyPr>
            <a:noAutofit/>
          </a:bodyPr>
          <a:lstStyle/>
          <a:p>
            <a:pPr algn="ctr"/>
            <a:r>
              <a:rPr lang="ru-RU" sz="2400" b="1" i="1" dirty="0" smtClean="0">
                <a:latin typeface="Times New Roman" panose="02020603050405020304" pitchFamily="18" charset="0"/>
                <a:cs typeface="Times New Roman" panose="02020603050405020304" pitchFamily="18" charset="0"/>
              </a:rPr>
              <a:t>Мастер-класс</a:t>
            </a:r>
          </a:p>
          <a:p>
            <a:pPr algn="ctr"/>
            <a:r>
              <a:rPr lang="ru-RU" sz="2800" b="1" dirty="0" smtClean="0">
                <a:latin typeface="Times New Roman" panose="02020603050405020304" pitchFamily="18" charset="0"/>
                <a:cs typeface="Times New Roman" panose="02020603050405020304" pitchFamily="18" charset="0"/>
              </a:rPr>
              <a:t>«Учимся вместе с мамой»</a:t>
            </a:r>
          </a:p>
          <a:p>
            <a:pPr algn="ctr">
              <a:spcAft>
                <a:spcPts val="0"/>
              </a:spcAft>
            </a:pPr>
            <a:endParaRPr lang="ru-RU" sz="2800" b="1" dirty="0">
              <a:latin typeface="Times New Roman" panose="02020603050405020304" pitchFamily="18" charset="0"/>
              <a:cs typeface="Times New Roman" panose="02020603050405020304" pitchFamily="18" charset="0"/>
            </a:endParaRPr>
          </a:p>
          <a:p>
            <a:pPr algn="r">
              <a:spcAft>
                <a:spcPts val="0"/>
              </a:spcAft>
            </a:pPr>
            <a:endParaRPr lang="ru-RU" sz="1800" dirty="0">
              <a:latin typeface="Times New Roman" panose="02020603050405020304" pitchFamily="18" charset="0"/>
              <a:cs typeface="Times New Roman" panose="02020603050405020304" pitchFamily="18" charset="0"/>
            </a:endParaRPr>
          </a:p>
          <a:p>
            <a:pPr algn="ctr">
              <a:spcAft>
                <a:spcPts val="0"/>
              </a:spcAft>
            </a:pPr>
            <a:endParaRPr lang="ru-RU" sz="1800" dirty="0" smtClean="0">
              <a:latin typeface="Times New Roman" panose="02020603050405020304" pitchFamily="18" charset="0"/>
              <a:cs typeface="Times New Roman" panose="02020603050405020304" pitchFamily="18" charset="0"/>
            </a:endParaRPr>
          </a:p>
          <a:p>
            <a:pPr algn="ctr">
              <a:spcAft>
                <a:spcPts val="0"/>
              </a:spcAft>
            </a:pP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4822184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424936" cy="6552728"/>
          </a:xfrm>
        </p:spPr>
        <p:txBody>
          <a:bodyPr>
            <a:normAutofit/>
          </a:bodyPr>
          <a:lstStyle/>
          <a:p>
            <a:pPr marL="0" indent="0" algn="ctr">
              <a:spcBef>
                <a:spcPts val="0"/>
              </a:spcBef>
              <a:spcAft>
                <a:spcPts val="0"/>
              </a:spcAft>
              <a:buNone/>
            </a:pPr>
            <a:r>
              <a:rPr lang="ru-RU" sz="2000" b="1" i="1" dirty="0" smtClean="0">
                <a:latin typeface="Times New Roman" panose="02020603050405020304" pitchFamily="18" charset="0"/>
                <a:cs typeface="Times New Roman" panose="02020603050405020304" pitchFamily="18" charset="0"/>
              </a:rPr>
              <a:t>Разминаем </a:t>
            </a:r>
            <a:r>
              <a:rPr lang="ru-RU" sz="2000" b="1" i="1" dirty="0">
                <a:latin typeface="Times New Roman" panose="02020603050405020304" pitchFamily="18" charset="0"/>
                <a:cs typeface="Times New Roman" panose="02020603050405020304" pitchFamily="18" charset="0"/>
              </a:rPr>
              <a:t>подушечки пальцев </a:t>
            </a:r>
            <a:endParaRPr lang="ru-RU" sz="2000" b="1" i="1" dirty="0" smtClean="0">
              <a:latin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ru-RU" sz="2000" b="1" i="1" dirty="0" smtClean="0">
                <a:latin typeface="Times New Roman" panose="02020603050405020304" pitchFamily="18" charset="0"/>
                <a:cs typeface="Times New Roman" panose="02020603050405020304" pitchFamily="18" charset="0"/>
              </a:rPr>
              <a:t>(</a:t>
            </a:r>
            <a:r>
              <a:rPr lang="ru-RU" sz="2000" b="1" i="1" dirty="0">
                <a:latin typeface="Times New Roman" panose="02020603050405020304" pitchFamily="18" charset="0"/>
                <a:cs typeface="Times New Roman" panose="02020603050405020304" pitchFamily="18" charset="0"/>
              </a:rPr>
              <a:t>надавливание</a:t>
            </a:r>
            <a:r>
              <a:rPr lang="ru-RU" sz="2000" b="1" i="1" dirty="0" smtClean="0">
                <a:latin typeface="Times New Roman" panose="02020603050405020304" pitchFamily="18" charset="0"/>
                <a:cs typeface="Times New Roman" panose="02020603050405020304" pitchFamily="18" charset="0"/>
              </a:rPr>
              <a:t>)</a:t>
            </a:r>
            <a:endParaRPr lang="ru-RU" sz="2000" b="1" i="1" dirty="0">
              <a:latin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ru-RU" sz="2000" i="1" dirty="0">
                <a:latin typeface="Times New Roman" panose="02020603050405020304" pitchFamily="18" charset="0"/>
                <a:cs typeface="Times New Roman" panose="02020603050405020304" pitchFamily="18" charset="0"/>
              </a:rPr>
              <a:t>Раз, два, три, четыре, пять,</a:t>
            </a:r>
          </a:p>
          <a:p>
            <a:pPr marL="0" indent="0" algn="ctr">
              <a:spcBef>
                <a:spcPts val="0"/>
              </a:spcBef>
              <a:spcAft>
                <a:spcPts val="0"/>
              </a:spcAft>
              <a:buNone/>
            </a:pPr>
            <a:r>
              <a:rPr lang="ru-RU" sz="2000" i="1" dirty="0">
                <a:latin typeface="Times New Roman" panose="02020603050405020304" pitchFamily="18" charset="0"/>
                <a:cs typeface="Times New Roman" panose="02020603050405020304" pitchFamily="18" charset="0"/>
              </a:rPr>
              <a:t>Вышли пальчики гулять. </a:t>
            </a:r>
          </a:p>
          <a:p>
            <a:pPr marL="0" indent="0" algn="ctr">
              <a:spcBef>
                <a:spcPts val="0"/>
              </a:spcBef>
              <a:spcAft>
                <a:spcPts val="0"/>
              </a:spcAft>
              <a:buNone/>
            </a:pPr>
            <a:r>
              <a:rPr lang="ru-RU" sz="2000" i="1" dirty="0">
                <a:latin typeface="Times New Roman" panose="02020603050405020304" pitchFamily="18" charset="0"/>
                <a:cs typeface="Times New Roman" panose="02020603050405020304" pitchFamily="18" charset="0"/>
              </a:rPr>
              <a:t>Этот пальчик в лес пошел, </a:t>
            </a:r>
          </a:p>
          <a:p>
            <a:pPr marL="0" indent="0" algn="ctr">
              <a:spcBef>
                <a:spcPts val="0"/>
              </a:spcBef>
              <a:spcAft>
                <a:spcPts val="0"/>
              </a:spcAft>
              <a:buNone/>
            </a:pPr>
            <a:r>
              <a:rPr lang="ru-RU" sz="2000" i="1" dirty="0">
                <a:latin typeface="Times New Roman" panose="02020603050405020304" pitchFamily="18" charset="0"/>
                <a:cs typeface="Times New Roman" panose="02020603050405020304" pitchFamily="18" charset="0"/>
              </a:rPr>
              <a:t>Этот пальчик гриб нашел, </a:t>
            </a:r>
          </a:p>
          <a:p>
            <a:pPr marL="0" indent="0" algn="ctr">
              <a:spcBef>
                <a:spcPts val="0"/>
              </a:spcBef>
              <a:spcAft>
                <a:spcPts val="0"/>
              </a:spcAft>
              <a:buNone/>
            </a:pPr>
            <a:r>
              <a:rPr lang="ru-RU" sz="2000" i="1" dirty="0">
                <a:latin typeface="Times New Roman" panose="02020603050405020304" pitchFamily="18" charset="0"/>
                <a:cs typeface="Times New Roman" panose="02020603050405020304" pitchFamily="18" charset="0"/>
              </a:rPr>
              <a:t>Этот пальчик чистить стал, </a:t>
            </a:r>
          </a:p>
          <a:p>
            <a:pPr marL="0" indent="0" algn="ctr">
              <a:spcBef>
                <a:spcPts val="0"/>
              </a:spcBef>
              <a:spcAft>
                <a:spcPts val="0"/>
              </a:spcAft>
              <a:buNone/>
            </a:pPr>
            <a:r>
              <a:rPr lang="ru-RU" sz="2000" i="1" dirty="0">
                <a:latin typeface="Times New Roman" panose="02020603050405020304" pitchFamily="18" charset="0"/>
                <a:cs typeface="Times New Roman" panose="02020603050405020304" pitchFamily="18" charset="0"/>
              </a:rPr>
              <a:t>Этот пальчик жарить стал, </a:t>
            </a:r>
          </a:p>
          <a:p>
            <a:pPr marL="0" indent="0" algn="ctr">
              <a:spcBef>
                <a:spcPts val="0"/>
              </a:spcBef>
              <a:spcAft>
                <a:spcPts val="0"/>
              </a:spcAft>
              <a:buNone/>
            </a:pPr>
            <a:r>
              <a:rPr lang="ru-RU" sz="2000" i="1" dirty="0">
                <a:latin typeface="Times New Roman" panose="02020603050405020304" pitchFamily="18" charset="0"/>
                <a:cs typeface="Times New Roman" panose="02020603050405020304" pitchFamily="18" charset="0"/>
              </a:rPr>
              <a:t>Ну, а этот только ел</a:t>
            </a:r>
          </a:p>
          <a:p>
            <a:pPr marL="0" indent="0" algn="ctr">
              <a:spcBef>
                <a:spcPts val="0"/>
              </a:spcBef>
              <a:spcAft>
                <a:spcPts val="0"/>
              </a:spcAft>
              <a:buNone/>
            </a:pPr>
            <a:r>
              <a:rPr lang="ru-RU" sz="2000" i="1" dirty="0">
                <a:latin typeface="Times New Roman" panose="02020603050405020304" pitchFamily="18" charset="0"/>
                <a:cs typeface="Times New Roman" panose="02020603050405020304" pitchFamily="18" charset="0"/>
              </a:rPr>
              <a:t>Оттого и потолстел.</a:t>
            </a:r>
          </a:p>
          <a:p>
            <a:pPr marL="0" indent="0" algn="ctr">
              <a:buNone/>
            </a:pPr>
            <a:endParaRPr lang="ru-RU" sz="2000" dirty="0" smtClean="0"/>
          </a:p>
          <a:p>
            <a:pPr marL="0" indent="0">
              <a:buNone/>
            </a:pPr>
            <a:endParaRPr lang="ru-RU" sz="2000" dirty="0"/>
          </a:p>
          <a:p>
            <a:pPr marL="0" indent="0">
              <a:buNone/>
            </a:pPr>
            <a:endParaRPr lang="ru-RU" sz="2000" dirty="0" smtClean="0"/>
          </a:p>
          <a:p>
            <a:pPr marL="0" indent="0">
              <a:buNone/>
            </a:pPr>
            <a:endParaRPr lang="ru-RU" sz="2000" dirty="0"/>
          </a:p>
          <a:p>
            <a:pPr marL="0" indent="0">
              <a:buNone/>
            </a:pPr>
            <a:endParaRPr lang="ru-RU" sz="2000" dirty="0" smtClean="0"/>
          </a:p>
          <a:p>
            <a:pPr marL="0" indent="0">
              <a:buNone/>
            </a:pPr>
            <a:endParaRPr lang="ru-RU" sz="2000" dirty="0"/>
          </a:p>
        </p:txBody>
      </p:sp>
      <p:pic>
        <p:nvPicPr>
          <p:cNvPr id="2052" name="Picture 4" descr="C:\Users\андрей\Desktop\работа №36\2014-2015\мастер класс\пальчик.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0" b="100000" l="0" r="99605"/>
                    </a14:imgEffect>
                  </a14:imgLayer>
                </a14:imgProps>
              </a:ext>
              <a:ext uri="{28A0092B-C50C-407E-A947-70E740481C1C}">
                <a14:useLocalDpi xmlns:a14="http://schemas.microsoft.com/office/drawing/2010/main" xmlns="" val="0"/>
              </a:ext>
            </a:extLst>
          </a:blip>
          <a:srcRect/>
          <a:stretch>
            <a:fillRect/>
          </a:stretch>
        </p:blipFill>
        <p:spPr bwMode="auto">
          <a:xfrm>
            <a:off x="1115616" y="2708918"/>
            <a:ext cx="6645782" cy="39401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930071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188641"/>
            <a:ext cx="7125113" cy="576064"/>
          </a:xfrm>
        </p:spPr>
        <p:txBody>
          <a:bodyPr/>
          <a:lstStyle/>
          <a:p>
            <a:pPr algn="ct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Закрепление </a:t>
            </a:r>
            <a:r>
              <a:rPr lang="ru-RU" sz="2400" b="1" dirty="0">
                <a:latin typeface="Times New Roman" panose="02020603050405020304" pitchFamily="18" charset="0"/>
                <a:cs typeface="Times New Roman" panose="02020603050405020304" pitchFamily="18" charset="0"/>
              </a:rPr>
              <a:t>звука в словах</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6" y="764704"/>
            <a:ext cx="8352927" cy="5760639"/>
          </a:xfrm>
        </p:spPr>
        <p:txBody>
          <a:bodyPr>
            <a:normAutofit/>
          </a:bodyPr>
          <a:lstStyle/>
          <a:p>
            <a:pPr marL="0" indent="0" algn="ctr">
              <a:spcBef>
                <a:spcPts val="0"/>
              </a:spcBef>
              <a:spcAft>
                <a:spcPts val="0"/>
              </a:spcAft>
              <a:buNone/>
            </a:pPr>
            <a:endParaRPr lang="ru-RU" sz="2000" b="1" i="1" dirty="0" smtClean="0">
              <a:latin typeface="Times New Roman" panose="02020603050405020304" pitchFamily="18" charset="0"/>
              <a:cs typeface="Times New Roman" panose="02020603050405020304" pitchFamily="18" charset="0"/>
            </a:endParaRPr>
          </a:p>
          <a:p>
            <a:pPr marL="0" indent="0" algn="ctr">
              <a:spcBef>
                <a:spcPts val="0"/>
              </a:spcBef>
              <a:spcAft>
                <a:spcPts val="0"/>
              </a:spcAft>
              <a:buNone/>
            </a:pPr>
            <a:endParaRPr lang="ru-RU" sz="2000" b="1" i="1" dirty="0">
              <a:latin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ru-RU" sz="2000" b="1" i="1" dirty="0" smtClean="0">
                <a:latin typeface="Times New Roman" panose="02020603050405020304" pitchFamily="18" charset="0"/>
                <a:cs typeface="Times New Roman" panose="02020603050405020304" pitchFamily="18" charset="0"/>
              </a:rPr>
              <a:t>«Найди и назови»</a:t>
            </a:r>
          </a:p>
          <a:p>
            <a:pPr marL="0" indent="0" algn="ctr">
              <a:spcBef>
                <a:spcPts val="0"/>
              </a:spcBef>
              <a:spcAft>
                <a:spcPts val="0"/>
              </a:spcAft>
              <a:buNone/>
            </a:pPr>
            <a:r>
              <a:rPr lang="ru-RU" sz="2000" i="1" dirty="0" smtClean="0">
                <a:latin typeface="Times New Roman" panose="02020603050405020304" pitchFamily="18" charset="0"/>
                <a:cs typeface="Times New Roman" panose="02020603050405020304" pitchFamily="18" charset="0"/>
              </a:rPr>
              <a:t>Назови, что находится между лисой и автобусом; </a:t>
            </a:r>
          </a:p>
          <a:p>
            <a:pPr marL="0" indent="0" algn="ctr">
              <a:spcBef>
                <a:spcPts val="0"/>
              </a:spcBef>
              <a:spcAft>
                <a:spcPts val="0"/>
              </a:spcAft>
              <a:buNone/>
            </a:pPr>
            <a:r>
              <a:rPr lang="ru-RU" sz="2000" i="1" dirty="0" smtClean="0">
                <a:latin typeface="Times New Roman" panose="02020603050405020304" pitchFamily="18" charset="0"/>
                <a:cs typeface="Times New Roman" panose="02020603050405020304" pitchFamily="18" charset="0"/>
              </a:rPr>
              <a:t>перед слоном; после лисы; за слоном  и т.д. </a:t>
            </a:r>
          </a:p>
          <a:p>
            <a:pPr marL="0" indent="0" algn="ctr">
              <a:buNone/>
            </a:pPr>
            <a:endParaRPr lang="ru-RU" sz="2000" i="1" dirty="0" smtClean="0">
              <a:latin typeface="Times New Roman" panose="02020603050405020304" pitchFamily="18" charset="0"/>
              <a:cs typeface="Times New Roman" panose="02020603050405020304" pitchFamily="18" charset="0"/>
            </a:endParaRPr>
          </a:p>
          <a:p>
            <a:pPr marL="0" indent="0" algn="ctr">
              <a:buNone/>
            </a:pPr>
            <a:endParaRPr lang="ru-RU" sz="2000" i="1" dirty="0">
              <a:latin typeface="Times New Roman" panose="02020603050405020304" pitchFamily="18" charset="0"/>
              <a:cs typeface="Times New Roman" panose="02020603050405020304" pitchFamily="18" charset="0"/>
            </a:endParaRPr>
          </a:p>
          <a:p>
            <a:pPr marL="0" indent="0" algn="ctr">
              <a:buNone/>
            </a:pPr>
            <a:endParaRPr lang="ru-RU" sz="2000" i="1" dirty="0" smtClean="0">
              <a:latin typeface="Times New Roman" panose="02020603050405020304" pitchFamily="18" charset="0"/>
              <a:cs typeface="Times New Roman" panose="02020603050405020304" pitchFamily="18" charset="0"/>
            </a:endParaRPr>
          </a:p>
          <a:p>
            <a:pPr marL="0" indent="0" algn="ctr">
              <a:buNone/>
            </a:pPr>
            <a:endParaRPr lang="ru-RU" sz="2000" i="1" dirty="0">
              <a:latin typeface="Times New Roman" panose="02020603050405020304" pitchFamily="18" charset="0"/>
              <a:cs typeface="Times New Roman" panose="02020603050405020304" pitchFamily="18" charset="0"/>
            </a:endParaRPr>
          </a:p>
          <a:p>
            <a:pPr marL="0" indent="0" algn="ctr">
              <a:buNone/>
            </a:pPr>
            <a:r>
              <a:rPr lang="ru-RU" sz="2000" b="1" i="1" dirty="0" smtClean="0">
                <a:latin typeface="Times New Roman" panose="02020603050405020304" pitchFamily="18" charset="0"/>
                <a:cs typeface="Times New Roman" panose="02020603050405020304" pitchFamily="18" charset="0"/>
              </a:rPr>
              <a:t>«Обведи по точкам»</a:t>
            </a:r>
          </a:p>
          <a:p>
            <a:pPr marL="0" indent="0" algn="ctr">
              <a:buNone/>
            </a:pPr>
            <a:r>
              <a:rPr lang="ru-RU" sz="2000" i="1" dirty="0" smtClean="0">
                <a:latin typeface="Times New Roman" panose="02020603050405020304" pitchFamily="18" charset="0"/>
                <a:cs typeface="Times New Roman" panose="02020603050405020304" pitchFamily="18" charset="0"/>
              </a:rPr>
              <a:t>Назвать и обвести карандашом пунктирные картинки.</a:t>
            </a:r>
          </a:p>
          <a:p>
            <a:pPr marL="0" indent="0" algn="ctr">
              <a:buNone/>
            </a:pPr>
            <a:endParaRPr lang="ru-RU" sz="2000" i="1" dirty="0" smtClean="0">
              <a:latin typeface="Times New Roman" panose="02020603050405020304" pitchFamily="18" charset="0"/>
              <a:cs typeface="Times New Roman" panose="02020603050405020304" pitchFamily="18" charset="0"/>
            </a:endParaRPr>
          </a:p>
          <a:p>
            <a:pPr marL="0" indent="0" algn="ctr">
              <a:buNone/>
            </a:pPr>
            <a:endParaRPr lang="ru-RU" sz="2000" i="1" dirty="0">
              <a:latin typeface="Times New Roman" panose="02020603050405020304" pitchFamily="18" charset="0"/>
              <a:cs typeface="Times New Roman" panose="02020603050405020304" pitchFamily="18" charset="0"/>
            </a:endParaRPr>
          </a:p>
          <a:p>
            <a:pPr marL="0" indent="0" algn="ctr">
              <a:buNone/>
            </a:pPr>
            <a:endParaRPr lang="ru-RU" sz="2000" i="1" dirty="0" smtClean="0">
              <a:latin typeface="Times New Roman" panose="02020603050405020304" pitchFamily="18" charset="0"/>
              <a:cs typeface="Times New Roman" panose="02020603050405020304" pitchFamily="18" charset="0"/>
            </a:endParaRPr>
          </a:p>
          <a:p>
            <a:pPr marL="0" indent="0" algn="ctr">
              <a:buNone/>
            </a:pPr>
            <a:endParaRPr lang="ru-RU" sz="2000" i="1" dirty="0">
              <a:latin typeface="Times New Roman" panose="02020603050405020304" pitchFamily="18" charset="0"/>
              <a:cs typeface="Times New Roman" panose="02020603050405020304" pitchFamily="18" charset="0"/>
            </a:endParaRPr>
          </a:p>
          <a:p>
            <a:pPr marL="0" indent="0" algn="ctr">
              <a:buNone/>
            </a:pPr>
            <a:endParaRPr lang="ru-RU" sz="2000" i="1" dirty="0" smtClean="0">
              <a:latin typeface="Times New Roman" panose="02020603050405020304" pitchFamily="18" charset="0"/>
              <a:cs typeface="Times New Roman" panose="02020603050405020304" pitchFamily="18" charset="0"/>
            </a:endParaRPr>
          </a:p>
          <a:p>
            <a:pPr marL="0" indent="0" algn="ctr">
              <a:buNone/>
            </a:pPr>
            <a:endParaRPr lang="ru-RU" sz="2000" i="1" dirty="0">
              <a:latin typeface="Times New Roman" panose="02020603050405020304" pitchFamily="18" charset="0"/>
              <a:cs typeface="Times New Roman" panose="02020603050405020304" pitchFamily="18" charset="0"/>
            </a:endParaRPr>
          </a:p>
          <a:p>
            <a:pPr marL="0" indent="0" algn="ctr">
              <a:buNone/>
            </a:pPr>
            <a:endParaRPr lang="ru-RU" sz="2000" i="1" dirty="0">
              <a:latin typeface="Times New Roman" panose="02020603050405020304" pitchFamily="18" charset="0"/>
              <a:cs typeface="Times New Roman" panose="02020603050405020304" pitchFamily="18" charset="0"/>
            </a:endParaRPr>
          </a:p>
        </p:txBody>
      </p:sp>
      <p:pic>
        <p:nvPicPr>
          <p:cNvPr id="1026" name="Picture 2" descr="C:\Users\андрей\Desktop\работа №36\2014-2015\мастер класс\самолет.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250" b="99375" l="625" r="99875"/>
                    </a14:imgEffect>
                  </a14:imgLayer>
                </a14:imgProps>
              </a:ext>
              <a:ext uri="{28A0092B-C50C-407E-A947-70E740481C1C}">
                <a14:useLocalDpi xmlns:a14="http://schemas.microsoft.com/office/drawing/2010/main" xmlns="" val="0"/>
              </a:ext>
            </a:extLst>
          </a:blip>
          <a:srcRect/>
          <a:stretch>
            <a:fillRect/>
          </a:stretch>
        </p:blipFill>
        <p:spPr bwMode="auto">
          <a:xfrm>
            <a:off x="212939" y="1930968"/>
            <a:ext cx="1526416" cy="152641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андрей\Desktop\работа №36\2014-2015\мастер класс\слон.jpg"/>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1089" b="100000" l="0" r="100000"/>
                    </a14:imgEffect>
                  </a14:imgLayer>
                </a14:imgProps>
              </a:ext>
              <a:ext uri="{28A0092B-C50C-407E-A947-70E740481C1C}">
                <a14:useLocalDpi xmlns:a14="http://schemas.microsoft.com/office/drawing/2010/main" xmlns="" val="0"/>
              </a:ext>
            </a:extLst>
          </a:blip>
          <a:srcRect/>
          <a:stretch>
            <a:fillRect/>
          </a:stretch>
        </p:blipFill>
        <p:spPr bwMode="auto">
          <a:xfrm>
            <a:off x="1979712" y="1873976"/>
            <a:ext cx="1704174" cy="130416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андрей\Desktop\работа №36\2014-2015\мастер класс\лиса.jpg"/>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3923928" y="1811685"/>
            <a:ext cx="981075" cy="14287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андрей\Desktop\работа №36\2014-2015\мастер класс\санки.jpg"/>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backgroundRemoval t="0" b="99915" l="2723" r="100000"/>
                    </a14:imgEffect>
                  </a14:imgLayer>
                </a14:imgProps>
              </a:ext>
              <a:ext uri="{28A0092B-C50C-407E-A947-70E740481C1C}">
                <a14:useLocalDpi xmlns:a14="http://schemas.microsoft.com/office/drawing/2010/main" xmlns="" val="0"/>
              </a:ext>
            </a:extLst>
          </a:blip>
          <a:srcRect/>
          <a:stretch>
            <a:fillRect/>
          </a:stretch>
        </p:blipFill>
        <p:spPr bwMode="auto">
          <a:xfrm>
            <a:off x="5076056" y="1666832"/>
            <a:ext cx="1718456" cy="171845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андрей\Desktop\работа №36\2014-2015\мастер класс\автобус.jpg"/>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2187" b="97376" l="977" r="98438"/>
                    </a14:imgEffect>
                  </a14:imgLayer>
                </a14:imgProps>
              </a:ext>
              <a:ext uri="{28A0092B-C50C-407E-A947-70E740481C1C}">
                <a14:useLocalDpi xmlns:a14="http://schemas.microsoft.com/office/drawing/2010/main" xmlns="" val="0"/>
              </a:ext>
            </a:extLst>
          </a:blip>
          <a:srcRect/>
          <a:stretch>
            <a:fillRect/>
          </a:stretch>
        </p:blipFill>
        <p:spPr bwMode="auto">
          <a:xfrm>
            <a:off x="6876256" y="1930968"/>
            <a:ext cx="1776600" cy="1190183"/>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C:\Users\андрей\Desktop\работа №36\2014-2015\мастер класс\обведи кактус.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07504" y="4422587"/>
            <a:ext cx="1243266" cy="170993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32" name="Picture 8" descr="C:\Users\андрей\Desktop\работа №36\2014-2015\мастер класс\обведи лиса.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411855" y="5312951"/>
            <a:ext cx="2130345" cy="133426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33" name="Picture 9" descr="C:\Users\андрей\Desktop\работа №36\2014-2015\мастер класс\обведи самосвал.pn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693783" y="4425418"/>
            <a:ext cx="2086874" cy="141682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34" name="Picture 10" descr="C:\Users\андрей\Desktop\работа №36\2014-2015\мастер класс\обведи снеговик.pn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957521" y="4832985"/>
            <a:ext cx="1233885" cy="201851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35" name="Picture 11" descr="C:\Users\андрей\Desktop\работа №36\2014-2015\мастер класс\обведи снежинка.jpg"/>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7380312" y="4498611"/>
            <a:ext cx="1412776" cy="129628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337475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par>
                                <p:cTn id="11" presetID="6" presetClass="entr" presetSubtype="16"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circle(in)">
                                      <p:cBhvr>
                                        <p:cTn id="13" dur="2000"/>
                                        <p:tgtEl>
                                          <p:spTgt spid="1028"/>
                                        </p:tgtEl>
                                      </p:cBhvr>
                                    </p:animEffect>
                                  </p:childTnLst>
                                </p:cTn>
                              </p:par>
                              <p:par>
                                <p:cTn id="14" presetID="6" presetClass="entr" presetSubtype="16"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circle(in)">
                                      <p:cBhvr>
                                        <p:cTn id="16" dur="2000"/>
                                        <p:tgtEl>
                                          <p:spTgt spid="1029"/>
                                        </p:tgtEl>
                                      </p:cBhvr>
                                    </p:animEffect>
                                  </p:childTnLst>
                                </p:cTn>
                              </p:par>
                              <p:par>
                                <p:cTn id="17" presetID="6" presetClass="entr" presetSubtype="16"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in)">
                                      <p:cBhvr>
                                        <p:cTn id="19" dur="2000"/>
                                        <p:tgtEl>
                                          <p:spTgt spid="1030"/>
                                        </p:tgtEl>
                                      </p:cBhvr>
                                    </p:animEffect>
                                  </p:childTnLst>
                                </p:cTn>
                              </p:par>
                              <p:par>
                                <p:cTn id="20" presetID="6" presetClass="entr" presetSubtype="16" fill="hold" nodeType="with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circle(in)">
                                      <p:cBhvr>
                                        <p:cTn id="22" dur="2000"/>
                                        <p:tgtEl>
                                          <p:spTgt spid="1031"/>
                                        </p:tgtEl>
                                      </p:cBhvr>
                                    </p:animEffect>
                                  </p:childTnLst>
                                </p:cTn>
                              </p:par>
                              <p:par>
                                <p:cTn id="23" presetID="6" presetClass="entr" presetSubtype="16"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circle(in)">
                                      <p:cBhvr>
                                        <p:cTn id="25" dur="2000"/>
                                        <p:tgtEl>
                                          <p:spTgt spid="1032"/>
                                        </p:tgtEl>
                                      </p:cBhvr>
                                    </p:animEffect>
                                  </p:childTnLst>
                                </p:cTn>
                              </p:par>
                              <p:par>
                                <p:cTn id="26" presetID="6" presetClass="entr" presetSubtype="16" fill="hold" nodeType="withEffect">
                                  <p:stCondLst>
                                    <p:cond delay="0"/>
                                  </p:stCondLst>
                                  <p:childTnLst>
                                    <p:set>
                                      <p:cBhvr>
                                        <p:cTn id="27" dur="1" fill="hold">
                                          <p:stCondLst>
                                            <p:cond delay="0"/>
                                          </p:stCondLst>
                                        </p:cTn>
                                        <p:tgtEl>
                                          <p:spTgt spid="1033"/>
                                        </p:tgtEl>
                                        <p:attrNameLst>
                                          <p:attrName>style.visibility</p:attrName>
                                        </p:attrNameLst>
                                      </p:cBhvr>
                                      <p:to>
                                        <p:strVal val="visible"/>
                                      </p:to>
                                    </p:set>
                                    <p:animEffect transition="in" filter="circle(in)">
                                      <p:cBhvr>
                                        <p:cTn id="28" dur="2000"/>
                                        <p:tgtEl>
                                          <p:spTgt spid="1033"/>
                                        </p:tgtEl>
                                      </p:cBhvr>
                                    </p:animEffect>
                                  </p:childTnLst>
                                </p:cTn>
                              </p:par>
                              <p:par>
                                <p:cTn id="29" presetID="6" presetClass="entr" presetSubtype="16"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circle(in)">
                                      <p:cBhvr>
                                        <p:cTn id="31" dur="2000"/>
                                        <p:tgtEl>
                                          <p:spTgt spid="1034"/>
                                        </p:tgtEl>
                                      </p:cBhvr>
                                    </p:animEffect>
                                  </p:childTnLst>
                                </p:cTn>
                              </p:par>
                              <p:par>
                                <p:cTn id="32" presetID="6" presetClass="entr" presetSubtype="16" fill="hold" nodeType="withEffect">
                                  <p:stCondLst>
                                    <p:cond delay="0"/>
                                  </p:stCondLst>
                                  <p:childTnLst>
                                    <p:set>
                                      <p:cBhvr>
                                        <p:cTn id="33" dur="1" fill="hold">
                                          <p:stCondLst>
                                            <p:cond delay="0"/>
                                          </p:stCondLst>
                                        </p:cTn>
                                        <p:tgtEl>
                                          <p:spTgt spid="1035"/>
                                        </p:tgtEl>
                                        <p:attrNameLst>
                                          <p:attrName>style.visibility</p:attrName>
                                        </p:attrNameLst>
                                      </p:cBhvr>
                                      <p:to>
                                        <p:strVal val="visible"/>
                                      </p:to>
                                    </p:set>
                                    <p:animEffect transition="in" filter="circle(in)">
                                      <p:cBhvr>
                                        <p:cTn id="34" dur="20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60649"/>
            <a:ext cx="7125113" cy="648072"/>
          </a:xfrm>
        </p:spPr>
        <p:txBody>
          <a:bodyPr/>
          <a:lstStyle/>
          <a:p>
            <a:pPr algn="ctr"/>
            <a:r>
              <a:rPr lang="ru-RU" sz="2400" b="1" dirty="0">
                <a:latin typeface="Times New Roman" panose="02020603050405020304" pitchFamily="18" charset="0"/>
                <a:cs typeface="Times New Roman" panose="02020603050405020304" pitchFamily="18" charset="0"/>
              </a:rPr>
              <a:t>«Найди предметы»</a:t>
            </a:r>
          </a:p>
        </p:txBody>
      </p:sp>
      <p:sp>
        <p:nvSpPr>
          <p:cNvPr id="3" name="Объект 2"/>
          <p:cNvSpPr>
            <a:spLocks noGrp="1"/>
          </p:cNvSpPr>
          <p:nvPr>
            <p:ph idx="1"/>
          </p:nvPr>
        </p:nvSpPr>
        <p:spPr>
          <a:xfrm>
            <a:off x="323528" y="620688"/>
            <a:ext cx="8424936" cy="5904655"/>
          </a:xfrm>
        </p:spPr>
        <p:txBody>
          <a:bodyPr/>
          <a:lstStyle/>
          <a:p>
            <a:pPr marL="0" indent="0" algn="ctr">
              <a:buNone/>
            </a:pPr>
            <a:r>
              <a:rPr lang="ru-RU" sz="2000" i="1" dirty="0">
                <a:latin typeface="Times New Roman" panose="02020603050405020304" pitchFamily="18" charset="0"/>
                <a:cs typeface="Times New Roman" panose="02020603050405020304" pitchFamily="18" charset="0"/>
              </a:rPr>
              <a:t>Найди на рисунке все предметы, в названии которых есть звук [С</a:t>
            </a:r>
            <a:r>
              <a:rPr lang="ru-RU" sz="2000" i="1" dirty="0" smtClean="0">
                <a:latin typeface="Times New Roman" panose="02020603050405020304" pitchFamily="18" charset="0"/>
                <a:cs typeface="Times New Roman" panose="02020603050405020304" pitchFamily="18" charset="0"/>
              </a:rPr>
              <a:t>].</a:t>
            </a:r>
          </a:p>
          <a:p>
            <a:pPr marL="0" indent="0" algn="ctr">
              <a:buNone/>
            </a:pPr>
            <a:endParaRPr lang="ru-RU" sz="2000" i="1" dirty="0" smtClean="0">
              <a:latin typeface="Times New Roman" panose="02020603050405020304" pitchFamily="18" charset="0"/>
              <a:cs typeface="Times New Roman" panose="02020603050405020304" pitchFamily="18" charset="0"/>
            </a:endParaRPr>
          </a:p>
          <a:p>
            <a:pPr marL="0" indent="0" algn="just">
              <a:buNone/>
            </a:pPr>
            <a:endParaRPr lang="ru-RU" sz="2000" i="1" dirty="0">
              <a:latin typeface="Times New Roman" panose="02020603050405020304" pitchFamily="18" charset="0"/>
              <a:cs typeface="Times New Roman" panose="02020603050405020304" pitchFamily="18" charset="0"/>
            </a:endParaRPr>
          </a:p>
          <a:p>
            <a:pPr marL="0" indent="0" algn="just">
              <a:buNone/>
            </a:pPr>
            <a:endParaRPr lang="ru-RU" sz="2000" i="1" dirty="0" smtClean="0">
              <a:latin typeface="Times New Roman" panose="02020603050405020304" pitchFamily="18" charset="0"/>
              <a:cs typeface="Times New Roman" panose="02020603050405020304" pitchFamily="18" charset="0"/>
            </a:endParaRPr>
          </a:p>
          <a:p>
            <a:pPr marL="0" indent="0" algn="just">
              <a:buNone/>
            </a:pPr>
            <a:endParaRPr lang="ru-RU" sz="2000" i="1" dirty="0">
              <a:latin typeface="Times New Roman" panose="02020603050405020304" pitchFamily="18" charset="0"/>
              <a:cs typeface="Times New Roman" panose="02020603050405020304" pitchFamily="18" charset="0"/>
            </a:endParaRPr>
          </a:p>
          <a:p>
            <a:pPr marL="0" indent="0" algn="just">
              <a:buNone/>
            </a:pPr>
            <a:endParaRPr lang="ru-RU" sz="2000" i="1" dirty="0" smtClean="0">
              <a:latin typeface="Times New Roman" panose="02020603050405020304" pitchFamily="18" charset="0"/>
              <a:cs typeface="Times New Roman" panose="02020603050405020304" pitchFamily="18" charset="0"/>
            </a:endParaRPr>
          </a:p>
          <a:p>
            <a:pPr marL="0" indent="0" algn="just">
              <a:buNone/>
            </a:pPr>
            <a:endParaRPr lang="ru-RU" sz="2000" i="1" dirty="0">
              <a:latin typeface="Times New Roman" panose="02020603050405020304" pitchFamily="18" charset="0"/>
              <a:cs typeface="Times New Roman" panose="02020603050405020304" pitchFamily="18" charset="0"/>
            </a:endParaRPr>
          </a:p>
          <a:p>
            <a:pPr marL="0" indent="0" algn="just">
              <a:buNone/>
            </a:pPr>
            <a:endParaRPr lang="ru-RU" sz="2000" i="1" dirty="0" smtClean="0">
              <a:latin typeface="Times New Roman" panose="02020603050405020304" pitchFamily="18" charset="0"/>
              <a:cs typeface="Times New Roman" panose="02020603050405020304" pitchFamily="18" charset="0"/>
            </a:endParaRPr>
          </a:p>
          <a:p>
            <a:pPr marL="0" indent="0" algn="just">
              <a:buNone/>
            </a:pPr>
            <a:endParaRPr lang="ru-RU" sz="2000" i="1" dirty="0">
              <a:latin typeface="Times New Roman" panose="02020603050405020304" pitchFamily="18" charset="0"/>
              <a:cs typeface="Times New Roman" panose="02020603050405020304" pitchFamily="18" charset="0"/>
            </a:endParaRPr>
          </a:p>
          <a:p>
            <a:pPr marL="0" indent="0" algn="just">
              <a:buNone/>
            </a:pPr>
            <a:endParaRPr lang="ru-RU" sz="2000" i="1" dirty="0" smtClean="0">
              <a:latin typeface="Times New Roman" panose="02020603050405020304" pitchFamily="18" charset="0"/>
              <a:cs typeface="Times New Roman" panose="02020603050405020304" pitchFamily="18" charset="0"/>
            </a:endParaRPr>
          </a:p>
          <a:p>
            <a:pPr marL="0" indent="0" algn="just">
              <a:buNone/>
            </a:pPr>
            <a:endParaRPr lang="ru-RU" sz="2000" i="1" dirty="0">
              <a:latin typeface="Times New Roman" panose="02020603050405020304" pitchFamily="18" charset="0"/>
              <a:cs typeface="Times New Roman" panose="02020603050405020304" pitchFamily="18" charset="0"/>
            </a:endParaRPr>
          </a:p>
          <a:p>
            <a:pPr marL="0" indent="0" algn="ctr">
              <a:buNone/>
            </a:pPr>
            <a:endParaRPr lang="ru-RU" sz="2000" i="1" dirty="0">
              <a:latin typeface="Times New Roman" panose="02020603050405020304" pitchFamily="18" charset="0"/>
              <a:cs typeface="Times New Roman" panose="02020603050405020304" pitchFamily="18" charset="0"/>
            </a:endParaRPr>
          </a:p>
          <a:p>
            <a:endParaRPr lang="ru-RU"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482" y="1180533"/>
            <a:ext cx="7778750" cy="536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8486670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Autofit/>
          </a:bodyPr>
          <a:lstStyle/>
          <a:p>
            <a:pPr marL="0" indent="0" algn="just">
              <a:buNone/>
            </a:pPr>
            <a:r>
              <a:rPr lang="ru-RU" sz="4000" dirty="0" smtClean="0">
                <a:latin typeface="Times New Roman" panose="02020603050405020304" pitchFamily="18" charset="0"/>
                <a:cs typeface="Times New Roman" panose="02020603050405020304" pitchFamily="18" charset="0"/>
              </a:rPr>
              <a:t>А-А-А</a:t>
            </a:r>
          </a:p>
          <a:p>
            <a:pPr marL="0" indent="0" algn="just">
              <a:buNone/>
            </a:pPr>
            <a:r>
              <a:rPr lang="ru-RU" sz="4000" dirty="0" smtClean="0">
                <a:latin typeface="Times New Roman" panose="02020603050405020304" pitchFamily="18" charset="0"/>
                <a:cs typeface="Times New Roman" panose="02020603050405020304" pitchFamily="18" charset="0"/>
              </a:rPr>
              <a:t>БА-БА</a:t>
            </a:r>
          </a:p>
          <a:p>
            <a:pPr marL="0" indent="0" algn="just">
              <a:buNone/>
            </a:pPr>
            <a:r>
              <a:rPr lang="ru-RU" sz="4000" dirty="0">
                <a:latin typeface="Times New Roman" panose="02020603050405020304" pitchFamily="18" charset="0"/>
                <a:cs typeface="Times New Roman" panose="02020603050405020304" pitchFamily="18" charset="0"/>
              </a:rPr>
              <a:t>МАМА</a:t>
            </a:r>
          </a:p>
          <a:p>
            <a:pPr marL="0" indent="0" algn="just">
              <a:buNone/>
            </a:pPr>
            <a:r>
              <a:rPr lang="ru-RU" sz="4000" dirty="0" smtClean="0">
                <a:latin typeface="Times New Roman" panose="02020603050405020304" pitchFamily="18" charset="0"/>
                <a:cs typeface="Times New Roman" panose="02020603050405020304" pitchFamily="18" charset="0"/>
              </a:rPr>
              <a:t>ДАЙ-ДАЙ</a:t>
            </a:r>
          </a:p>
          <a:p>
            <a:pPr marL="0" indent="0" algn="just">
              <a:buNone/>
            </a:pPr>
            <a:r>
              <a:rPr lang="ru-RU" sz="4000" dirty="0" smtClean="0">
                <a:latin typeface="Times New Roman" panose="02020603050405020304" pitchFamily="18" charset="0"/>
                <a:cs typeface="Times New Roman" panose="02020603050405020304" pitchFamily="18" charset="0"/>
              </a:rPr>
              <a:t>МАМА ДАЙ</a:t>
            </a:r>
          </a:p>
          <a:p>
            <a:pPr marL="0" indent="0" algn="just">
              <a:buNone/>
            </a:pPr>
            <a:r>
              <a:rPr lang="ru-RU" sz="4000" dirty="0" smtClean="0">
                <a:latin typeface="Times New Roman" panose="02020603050405020304" pitchFamily="18" charset="0"/>
                <a:cs typeface="Times New Roman" panose="02020603050405020304" pitchFamily="18" charset="0"/>
              </a:rPr>
              <a:t>и т.д.</a:t>
            </a:r>
            <a:endParaRPr lang="ru-RU" sz="4000" dirty="0">
              <a:latin typeface="Times New Roman" panose="02020603050405020304" pitchFamily="18" charset="0"/>
              <a:cs typeface="Times New Roman" panose="02020603050405020304" pitchFamily="18" charset="0"/>
            </a:endParaRPr>
          </a:p>
        </p:txBody>
      </p:sp>
      <p:pic>
        <p:nvPicPr>
          <p:cNvPr id="1026" name="Picture 2" descr="C:\Users\андрей\Desktop\работа №36\2014-2015\мастер класс\80729db06cbft.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0" b="98639" l="462" r="98923"/>
                    </a14:imgEffect>
                  </a14:imgLayer>
                </a14:imgProps>
              </a:ext>
              <a:ext uri="{28A0092B-C50C-407E-A947-70E740481C1C}">
                <a14:useLocalDpi xmlns:a14="http://schemas.microsoft.com/office/drawing/2010/main" xmlns="" val="0"/>
              </a:ext>
            </a:extLst>
          </a:blip>
          <a:srcRect/>
          <a:stretch>
            <a:fillRect/>
          </a:stretch>
        </p:blipFill>
        <p:spPr bwMode="auto">
          <a:xfrm>
            <a:off x="5580112" y="332656"/>
            <a:ext cx="3042476" cy="275227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556638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b="1" dirty="0" smtClean="0">
                <a:latin typeface="Times New Roman" panose="02020603050405020304" pitchFamily="18" charset="0"/>
                <a:cs typeface="Times New Roman" panose="02020603050405020304" pitchFamily="18" charset="0"/>
              </a:rPr>
              <a:t>Артикуляционная гимнастика </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09443" y="1268761"/>
            <a:ext cx="7125112" cy="4590038"/>
          </a:xfrm>
        </p:spPr>
        <p:txBody>
          <a:bodyPr>
            <a:normAutofit fontScale="92500" lnSpcReduction="20000"/>
          </a:bodyPr>
          <a:lstStyle/>
          <a:p>
            <a:pPr marL="0" indent="0" algn="ctr">
              <a:buNone/>
            </a:pPr>
            <a:r>
              <a:rPr lang="ru-RU" sz="2400" b="1" i="1" dirty="0" smtClean="0">
                <a:latin typeface="Times New Roman" panose="02020603050405020304" pitchFamily="18" charset="0"/>
                <a:cs typeface="Times New Roman" panose="02020603050405020304" pitchFamily="18" charset="0"/>
              </a:rPr>
              <a:t>«Улыбка»</a:t>
            </a:r>
          </a:p>
          <a:p>
            <a:pPr marL="0" indent="0" algn="r">
              <a:buNone/>
            </a:pPr>
            <a:endParaRPr lang="ru-RU" sz="2400" i="1" dirty="0" smtClean="0">
              <a:latin typeface="Times New Roman" panose="02020603050405020304" pitchFamily="18" charset="0"/>
              <a:cs typeface="Times New Roman" panose="02020603050405020304" pitchFamily="18" charset="0"/>
            </a:endParaRPr>
          </a:p>
          <a:p>
            <a:pPr marL="0" indent="0" algn="r">
              <a:buNone/>
            </a:pPr>
            <a:r>
              <a:rPr lang="ru-RU" sz="2600" i="1" dirty="0" smtClean="0">
                <a:latin typeface="Times New Roman" panose="02020603050405020304" pitchFamily="18" charset="0"/>
                <a:cs typeface="Times New Roman" panose="02020603050405020304" pitchFamily="18" charset="0"/>
              </a:rPr>
              <a:t>Тянуть губы прямо к ушкам</a:t>
            </a:r>
          </a:p>
          <a:p>
            <a:pPr marL="0" indent="0" algn="r">
              <a:buNone/>
            </a:pPr>
            <a:r>
              <a:rPr lang="ru-RU" sz="2600" i="1" dirty="0" smtClean="0">
                <a:latin typeface="Times New Roman" panose="02020603050405020304" pitchFamily="18" charset="0"/>
                <a:cs typeface="Times New Roman" panose="02020603050405020304" pitchFamily="18" charset="0"/>
              </a:rPr>
              <a:t>Очень нравится лягушкам,</a:t>
            </a:r>
          </a:p>
          <a:p>
            <a:pPr marL="0" indent="0" algn="r">
              <a:buNone/>
            </a:pPr>
            <a:r>
              <a:rPr lang="ru-RU" sz="2600" i="1" dirty="0" smtClean="0">
                <a:latin typeface="Times New Roman" panose="02020603050405020304" pitchFamily="18" charset="0"/>
                <a:cs typeface="Times New Roman" panose="02020603050405020304" pitchFamily="18" charset="0"/>
              </a:rPr>
              <a:t>Улыбаются, смеются,</a:t>
            </a:r>
          </a:p>
          <a:p>
            <a:pPr marL="0" indent="0" algn="r">
              <a:buNone/>
            </a:pPr>
            <a:r>
              <a:rPr lang="ru-RU" sz="2600" i="1" dirty="0" smtClean="0">
                <a:latin typeface="Times New Roman" panose="02020603050405020304" pitchFamily="18" charset="0"/>
                <a:cs typeface="Times New Roman" panose="02020603050405020304" pitchFamily="18" charset="0"/>
              </a:rPr>
              <a:t>А глаза у них как блюдца!</a:t>
            </a:r>
          </a:p>
          <a:p>
            <a:pPr marL="0" indent="0" algn="r">
              <a:buNone/>
            </a:pPr>
            <a:endParaRPr lang="ru-RU" sz="2000" dirty="0" smtClean="0">
              <a:latin typeface="Times New Roman" panose="02020603050405020304" pitchFamily="18" charset="0"/>
              <a:cs typeface="Times New Roman" panose="02020603050405020304" pitchFamily="18" charset="0"/>
            </a:endParaRPr>
          </a:p>
          <a:p>
            <a:pPr marL="0" indent="0" algn="ctr">
              <a:buNone/>
            </a:pPr>
            <a:endParaRPr lang="ru-RU" sz="2000" dirty="0" smtClean="0">
              <a:latin typeface="Times New Roman" panose="02020603050405020304" pitchFamily="18" charset="0"/>
              <a:cs typeface="Times New Roman" panose="02020603050405020304" pitchFamily="18" charset="0"/>
            </a:endParaRPr>
          </a:p>
          <a:p>
            <a:pPr marL="0" indent="0" algn="ctr">
              <a:buNone/>
            </a:pPr>
            <a:endParaRPr lang="ru-RU" sz="2000" dirty="0">
              <a:latin typeface="Times New Roman" panose="02020603050405020304" pitchFamily="18" charset="0"/>
              <a:cs typeface="Times New Roman" panose="02020603050405020304" pitchFamily="18" charset="0"/>
            </a:endParaRPr>
          </a:p>
          <a:p>
            <a:pPr marL="0" indent="0" algn="ctr">
              <a:buNone/>
            </a:pPr>
            <a:r>
              <a:rPr lang="ru-RU" sz="2000" dirty="0" smtClean="0">
                <a:latin typeface="Times New Roman" panose="02020603050405020304" pitchFamily="18" charset="0"/>
                <a:cs typeface="Times New Roman" panose="02020603050405020304" pitchFamily="18" charset="0"/>
              </a:rPr>
              <a:t>(губы растянуть в улыбке, обнажая верхние и </a:t>
            </a:r>
          </a:p>
          <a:p>
            <a:pPr marL="0" indent="0" algn="ctr">
              <a:buNone/>
            </a:pPr>
            <a:r>
              <a:rPr lang="ru-RU" sz="2000" dirty="0" smtClean="0">
                <a:latin typeface="Times New Roman" panose="02020603050405020304" pitchFamily="18" charset="0"/>
                <a:cs typeface="Times New Roman" panose="02020603050405020304" pitchFamily="18" charset="0"/>
              </a:rPr>
              <a:t>нижние передние зубы)</a:t>
            </a:r>
            <a:endParaRPr lang="ru-RU" sz="2000" dirty="0">
              <a:latin typeface="Times New Roman" panose="02020603050405020304" pitchFamily="18" charset="0"/>
              <a:cs typeface="Times New Roman" panose="02020603050405020304" pitchFamily="18" charset="0"/>
            </a:endParaRPr>
          </a:p>
        </p:txBody>
      </p:sp>
      <p:pic>
        <p:nvPicPr>
          <p:cNvPr id="1026" name="Picture 2" descr="C:\Users\андрей\Desktop\работа №36\2014-2015\мастер класс\1264516172_screenshot022.jpg"/>
          <p:cNvPicPr>
            <a:picLocks noChangeAspect="1" noChangeArrowheads="1"/>
          </p:cNvPicPr>
          <p:nvPr/>
        </p:nvPicPr>
        <p:blipFill>
          <a:blip r:embed="rId4" cstate="print">
            <a:extLst>
              <a:ext uri="{BEBA8EAE-BF5A-486C-A8C5-ECC9F3942E4B}">
                <a14:imgProps xmlns:a14="http://schemas.microsoft.com/office/drawing/2010/main" xmlns="">
                  <a14:imgLayer r:embed="rId6">
                    <a14:imgEffect>
                      <a14:backgroundRemoval t="792" b="100000" l="0" r="99600"/>
                    </a14:imgEffect>
                  </a14:imgLayer>
                </a14:imgProps>
              </a:ext>
              <a:ext uri="{28A0092B-C50C-407E-A947-70E740481C1C}">
                <a14:useLocalDpi xmlns:a14="http://schemas.microsoft.com/office/drawing/2010/main" xmlns="" val="0"/>
              </a:ext>
            </a:extLst>
          </a:blip>
          <a:srcRect/>
          <a:stretch>
            <a:fillRect/>
          </a:stretch>
        </p:blipFill>
        <p:spPr bwMode="auto">
          <a:xfrm>
            <a:off x="1043608" y="2276872"/>
            <a:ext cx="3141230" cy="238105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01 Улыбка .mp3">
            <a:hlinkClick r:id="" action="ppaction://media"/>
          </p:cNvPr>
          <p:cNvPicPr>
            <a:picLocks noChangeAspect="1"/>
          </p:cNvPicPr>
          <p:nvPr>
            <a:audioFile r:link="rId1"/>
            <p:extLst>
              <p:ext uri="{DAA4B4D4-6D71-4841-9C94-3DE7FCFB9230}">
                <p14:media xmlns:p14="http://schemas.microsoft.com/office/powerpoint/2010/main" xmlns="" r:embed="rId7"/>
              </p:ext>
            </p:extLst>
          </p:nvPr>
        </p:nvPicPr>
        <p:blipFill>
          <a:blip r:embed="rId8" cstate="print"/>
          <a:stretch>
            <a:fillRect/>
          </a:stretch>
        </p:blipFill>
        <p:spPr>
          <a:xfrm>
            <a:off x="7956376" y="5949280"/>
            <a:ext cx="609600" cy="609600"/>
          </a:xfrm>
          <a:prstGeom prst="rect">
            <a:avLst/>
          </a:prstGeom>
        </p:spPr>
      </p:pic>
    </p:spTree>
    <p:extLst>
      <p:ext uri="{BB962C8B-B14F-4D97-AF65-F5344CB8AC3E}">
        <p14:creationId xmlns:p14="http://schemas.microsoft.com/office/powerpoint/2010/main" xmlns="" val="76054492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5272"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200" b="1" i="1" dirty="0" smtClean="0">
                <a:latin typeface="Times New Roman" panose="02020603050405020304" pitchFamily="18" charset="0"/>
                <a:cs typeface="Times New Roman" panose="02020603050405020304" pitchFamily="18" charset="0"/>
              </a:rPr>
              <a:t>«Лопаточка»</a:t>
            </a:r>
            <a:endParaRPr lang="ru-RU" sz="2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71600" y="1556792"/>
            <a:ext cx="7125112" cy="4483485"/>
          </a:xfrm>
        </p:spPr>
        <p:txBody>
          <a:bodyPr>
            <a:normAutofit/>
          </a:bodyPr>
          <a:lstStyle/>
          <a:p>
            <a:pPr marL="0" indent="0" algn="r">
              <a:buNone/>
            </a:pPr>
            <a:r>
              <a:rPr lang="ru-RU" sz="2400" i="1" dirty="0" smtClean="0">
                <a:latin typeface="Times New Roman" panose="02020603050405020304" pitchFamily="18" charset="0"/>
                <a:cs typeface="Times New Roman" panose="02020603050405020304" pitchFamily="18" charset="0"/>
              </a:rPr>
              <a:t>Язык лопаткой положи</a:t>
            </a:r>
          </a:p>
          <a:p>
            <a:pPr marL="0" indent="0" algn="r">
              <a:buNone/>
            </a:pPr>
            <a:r>
              <a:rPr lang="ru-RU" sz="2400" i="1" dirty="0" smtClean="0">
                <a:latin typeface="Times New Roman" panose="02020603050405020304" pitchFamily="18" charset="0"/>
                <a:cs typeface="Times New Roman" panose="02020603050405020304" pitchFamily="18" charset="0"/>
              </a:rPr>
              <a:t>И под счет его держи,</a:t>
            </a:r>
          </a:p>
          <a:p>
            <a:pPr marL="0" indent="0" algn="r">
              <a:buNone/>
            </a:pPr>
            <a:r>
              <a:rPr lang="ru-RU" sz="2400" i="1" dirty="0" smtClean="0">
                <a:latin typeface="Times New Roman" panose="02020603050405020304" pitchFamily="18" charset="0"/>
                <a:cs typeface="Times New Roman" panose="02020603050405020304" pitchFamily="18" charset="0"/>
              </a:rPr>
              <a:t>1,2,3,4,5 язык надо расслаблять.</a:t>
            </a:r>
          </a:p>
          <a:p>
            <a:pPr marL="0" indent="0" algn="ctr">
              <a:buNone/>
            </a:pPr>
            <a:endParaRPr lang="ru-RU" sz="2000" dirty="0" smtClean="0">
              <a:latin typeface="Times New Roman" panose="02020603050405020304" pitchFamily="18" charset="0"/>
              <a:cs typeface="Times New Roman" panose="02020603050405020304" pitchFamily="18" charset="0"/>
            </a:endParaRPr>
          </a:p>
          <a:p>
            <a:pPr marL="0" indent="0" algn="ctr">
              <a:buNone/>
            </a:pPr>
            <a:endParaRPr lang="ru-RU" sz="2000" dirty="0">
              <a:latin typeface="Times New Roman" panose="02020603050405020304" pitchFamily="18" charset="0"/>
              <a:cs typeface="Times New Roman" panose="02020603050405020304" pitchFamily="18" charset="0"/>
            </a:endParaRPr>
          </a:p>
          <a:p>
            <a:pPr marL="0" indent="0" algn="ctr">
              <a:buNone/>
            </a:pPr>
            <a:r>
              <a:rPr lang="ru-RU" sz="2000" dirty="0" smtClean="0">
                <a:latin typeface="Times New Roman" panose="02020603050405020304" pitchFamily="18" charset="0"/>
                <a:cs typeface="Times New Roman" panose="02020603050405020304" pitchFamily="18" charset="0"/>
              </a:rPr>
              <a:t>(рот открыть, широкий расслабленный кончик языка положить на нижнюю губу, следить, чтобы язык не дрожал)</a:t>
            </a:r>
            <a:endParaRPr lang="ru-RU" sz="2000" dirty="0">
              <a:latin typeface="Times New Roman" panose="02020603050405020304" pitchFamily="18" charset="0"/>
              <a:cs typeface="Times New Roman" panose="02020603050405020304" pitchFamily="18" charset="0"/>
            </a:endParaRPr>
          </a:p>
        </p:txBody>
      </p:sp>
      <p:pic>
        <p:nvPicPr>
          <p:cNvPr id="1027" name="Picture 3" descr="C:\Users\андрей\Desktop\работа №36\2014-2015\мастер класс\язык-лопаточкой.jpg"/>
          <p:cNvPicPr>
            <a:picLocks noChangeAspect="1" noChangeArrowheads="1"/>
          </p:cNvPicPr>
          <p:nvPr/>
        </p:nvPicPr>
        <p:blipFill>
          <a:blip r:embed="rId3" cstate="print">
            <a:extLst>
              <a:ext uri="{BEBA8EAE-BF5A-486C-A8C5-ECC9F3942E4B}">
                <a14:imgProps xmlns:a14="http://schemas.microsoft.com/office/drawing/2010/main" xmlns="">
                  <a14:imgLayer r:embed="rId5">
                    <a14:imgEffect>
                      <a14:backgroundRemoval t="0" b="99702" l="243" r="100000"/>
                    </a14:imgEffect>
                  </a14:imgLayer>
                </a14:imgProps>
              </a:ext>
              <a:ext uri="{28A0092B-C50C-407E-A947-70E740481C1C}">
                <a14:useLocalDpi xmlns:a14="http://schemas.microsoft.com/office/drawing/2010/main" xmlns="" val="0"/>
              </a:ext>
            </a:extLst>
          </a:blip>
          <a:srcRect/>
          <a:stretch>
            <a:fillRect/>
          </a:stretch>
        </p:blipFill>
        <p:spPr bwMode="auto">
          <a:xfrm>
            <a:off x="1403648" y="2194349"/>
            <a:ext cx="2227037" cy="181622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06 Лопата Пойдем копать картошку.mp3">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8100392" y="6021288"/>
            <a:ext cx="609600" cy="609600"/>
          </a:xfrm>
          <a:prstGeom prst="rect">
            <a:avLst/>
          </a:prstGeom>
        </p:spPr>
      </p:pic>
    </p:spTree>
    <p:extLst>
      <p:ext uri="{BB962C8B-B14F-4D97-AF65-F5344CB8AC3E}">
        <p14:creationId xmlns:p14="http://schemas.microsoft.com/office/powerpoint/2010/main" xmlns="" val="131677080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6844"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200" b="1" i="1" dirty="0" smtClean="0">
                <a:latin typeface="Times New Roman" panose="02020603050405020304" pitchFamily="18" charset="0"/>
                <a:cs typeface="Times New Roman" panose="02020603050405020304" pitchFamily="18" charset="0"/>
              </a:rPr>
              <a:t>«Чашечка»</a:t>
            </a:r>
            <a:endParaRPr lang="ru-RU" sz="2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09443" y="1807361"/>
            <a:ext cx="7125112" cy="4429951"/>
          </a:xfrm>
        </p:spPr>
        <p:txBody>
          <a:bodyPr>
            <a:normAutofit fontScale="92500" lnSpcReduction="10000"/>
          </a:bodyPr>
          <a:lstStyle/>
          <a:p>
            <a:pPr marL="0" indent="0" algn="ctr">
              <a:spcBef>
                <a:spcPts val="0"/>
              </a:spcBef>
              <a:spcAft>
                <a:spcPts val="0"/>
              </a:spcAft>
              <a:buNone/>
            </a:pPr>
            <a:r>
              <a:rPr lang="ru-RU" sz="2400" i="1" dirty="0">
                <a:latin typeface="Times New Roman" panose="02020603050405020304" pitchFamily="18" charset="0"/>
                <a:cs typeface="Times New Roman" panose="02020603050405020304" pitchFamily="18" charset="0"/>
              </a:rPr>
              <a:t> </a:t>
            </a:r>
            <a:r>
              <a:rPr lang="ru-RU" sz="2400" i="1" dirty="0" smtClean="0">
                <a:latin typeface="Times New Roman" panose="02020603050405020304" pitchFamily="18" charset="0"/>
                <a:cs typeface="Times New Roman" panose="02020603050405020304" pitchFamily="18" charset="0"/>
              </a:rPr>
              <a:t>                                             </a:t>
            </a:r>
          </a:p>
          <a:p>
            <a:pPr marL="0" indent="0" algn="ctr">
              <a:spcBef>
                <a:spcPts val="0"/>
              </a:spcBef>
              <a:spcAft>
                <a:spcPts val="0"/>
              </a:spcAft>
              <a:buNone/>
            </a:pPr>
            <a:endParaRPr lang="ru-RU" sz="2400" i="1" dirty="0">
              <a:latin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ru-RU" sz="2400" i="1" dirty="0">
                <a:latin typeface="Times New Roman" panose="02020603050405020304" pitchFamily="18" charset="0"/>
                <a:cs typeface="Times New Roman" panose="02020603050405020304" pitchFamily="18" charset="0"/>
              </a:rPr>
              <a:t> </a:t>
            </a:r>
            <a:r>
              <a:rPr lang="ru-RU" sz="2400" i="1" dirty="0" smtClean="0">
                <a:latin typeface="Times New Roman" panose="02020603050405020304" pitchFamily="18" charset="0"/>
                <a:cs typeface="Times New Roman" panose="02020603050405020304" pitchFamily="18" charset="0"/>
              </a:rPr>
              <a:t>                                                </a:t>
            </a:r>
            <a:r>
              <a:rPr lang="ru-RU" sz="2600" i="1" dirty="0" smtClean="0">
                <a:latin typeface="Times New Roman" panose="02020603050405020304" pitchFamily="18" charset="0"/>
                <a:cs typeface="Times New Roman" panose="02020603050405020304" pitchFamily="18" charset="0"/>
              </a:rPr>
              <a:t>Язык широкий положи, </a:t>
            </a:r>
          </a:p>
          <a:p>
            <a:pPr marL="0" indent="0" algn="ctr">
              <a:spcBef>
                <a:spcPts val="0"/>
              </a:spcBef>
              <a:spcAft>
                <a:spcPts val="0"/>
              </a:spcAft>
              <a:buNone/>
            </a:pPr>
            <a:r>
              <a:rPr lang="ru-RU" sz="2600" i="1" dirty="0">
                <a:latin typeface="Times New Roman" panose="02020603050405020304" pitchFamily="18" charset="0"/>
                <a:cs typeface="Times New Roman" panose="02020603050405020304" pitchFamily="18" charset="0"/>
              </a:rPr>
              <a:t> </a:t>
            </a:r>
            <a:r>
              <a:rPr lang="ru-RU" sz="2600" i="1" dirty="0" smtClean="0">
                <a:latin typeface="Times New Roman" panose="02020603050405020304" pitchFamily="18" charset="0"/>
                <a:cs typeface="Times New Roman" panose="02020603050405020304" pitchFamily="18" charset="0"/>
              </a:rPr>
              <a:t>                                      А края приподними,</a:t>
            </a:r>
          </a:p>
          <a:p>
            <a:pPr marL="0" indent="0" algn="ctr">
              <a:spcBef>
                <a:spcPts val="0"/>
              </a:spcBef>
              <a:spcAft>
                <a:spcPts val="0"/>
              </a:spcAft>
              <a:buNone/>
            </a:pPr>
            <a:r>
              <a:rPr lang="ru-RU" sz="2600" i="1" dirty="0" smtClean="0">
                <a:latin typeface="Times New Roman" panose="02020603050405020304" pitchFamily="18" charset="0"/>
                <a:cs typeface="Times New Roman" panose="02020603050405020304" pitchFamily="18" charset="0"/>
              </a:rPr>
              <a:t>                                     Получилась пиала,                 </a:t>
            </a:r>
          </a:p>
          <a:p>
            <a:pPr marL="0" indent="0" algn="ctr">
              <a:spcBef>
                <a:spcPts val="0"/>
              </a:spcBef>
              <a:spcAft>
                <a:spcPts val="0"/>
              </a:spcAft>
              <a:buNone/>
            </a:pPr>
            <a:r>
              <a:rPr lang="ru-RU" sz="2600" i="1" dirty="0">
                <a:latin typeface="Times New Roman" panose="02020603050405020304" pitchFamily="18" charset="0"/>
                <a:cs typeface="Times New Roman" panose="02020603050405020304" pitchFamily="18" charset="0"/>
              </a:rPr>
              <a:t> </a:t>
            </a:r>
            <a:r>
              <a:rPr lang="ru-RU" sz="2600" i="1" dirty="0" smtClean="0">
                <a:latin typeface="Times New Roman" panose="02020603050405020304" pitchFamily="18" charset="0"/>
                <a:cs typeface="Times New Roman" panose="02020603050405020304" pitchFamily="18" charset="0"/>
              </a:rPr>
              <a:t>                                 Округленная она,</a:t>
            </a:r>
          </a:p>
          <a:p>
            <a:pPr marL="0" indent="0" algn="ctr">
              <a:spcBef>
                <a:spcPts val="0"/>
              </a:spcBef>
              <a:spcAft>
                <a:spcPts val="0"/>
              </a:spcAft>
              <a:buNone/>
            </a:pPr>
            <a:r>
              <a:rPr lang="ru-RU" sz="2600" i="1" dirty="0">
                <a:latin typeface="Times New Roman" panose="02020603050405020304" pitchFamily="18" charset="0"/>
                <a:cs typeface="Times New Roman" panose="02020603050405020304" pitchFamily="18" charset="0"/>
              </a:rPr>
              <a:t> </a:t>
            </a:r>
            <a:r>
              <a:rPr lang="ru-RU" sz="2600" i="1" dirty="0" smtClean="0">
                <a:latin typeface="Times New Roman" panose="02020603050405020304" pitchFamily="18" charset="0"/>
                <a:cs typeface="Times New Roman" panose="02020603050405020304" pitchFamily="18" charset="0"/>
              </a:rPr>
              <a:t>                                        В рот ее мы занесем</a:t>
            </a:r>
          </a:p>
          <a:p>
            <a:pPr marL="0" indent="0" algn="ctr">
              <a:spcBef>
                <a:spcPts val="0"/>
              </a:spcBef>
              <a:spcAft>
                <a:spcPts val="0"/>
              </a:spcAft>
              <a:buNone/>
            </a:pPr>
            <a:r>
              <a:rPr lang="ru-RU" sz="2600" i="1" dirty="0">
                <a:latin typeface="Times New Roman" panose="02020603050405020304" pitchFamily="18" charset="0"/>
                <a:cs typeface="Times New Roman" panose="02020603050405020304" pitchFamily="18" charset="0"/>
              </a:rPr>
              <a:t> </a:t>
            </a:r>
            <a:r>
              <a:rPr lang="ru-RU" sz="2600" i="1" dirty="0" smtClean="0">
                <a:latin typeface="Times New Roman" panose="02020603050405020304" pitchFamily="18" charset="0"/>
                <a:cs typeface="Times New Roman" panose="02020603050405020304" pitchFamily="18" charset="0"/>
              </a:rPr>
              <a:t>                                              И бока к зубам прижмем.</a:t>
            </a:r>
          </a:p>
          <a:p>
            <a:pPr marL="0" indent="0" algn="r">
              <a:spcBef>
                <a:spcPts val="0"/>
              </a:spcBef>
              <a:spcAft>
                <a:spcPts val="0"/>
              </a:spcAft>
              <a:buNone/>
            </a:pPr>
            <a:endParaRPr lang="ru-RU" sz="2400" i="1" dirty="0">
              <a:latin typeface="Times New Roman" panose="02020603050405020304" pitchFamily="18" charset="0"/>
              <a:cs typeface="Times New Roman" panose="02020603050405020304" pitchFamily="18" charset="0"/>
            </a:endParaRPr>
          </a:p>
          <a:p>
            <a:pPr marL="0" indent="0" algn="r">
              <a:spcBef>
                <a:spcPts val="0"/>
              </a:spcBef>
              <a:spcAft>
                <a:spcPts val="0"/>
              </a:spcAft>
              <a:buNone/>
            </a:pPr>
            <a:endParaRPr lang="ru-RU" sz="2400" i="1" dirty="0" smtClean="0">
              <a:latin typeface="Times New Roman" panose="02020603050405020304" pitchFamily="18" charset="0"/>
              <a:cs typeface="Times New Roman" panose="02020603050405020304" pitchFamily="18" charset="0"/>
            </a:endParaRPr>
          </a:p>
          <a:p>
            <a:pPr marL="0" indent="0" algn="r">
              <a:spcBef>
                <a:spcPts val="0"/>
              </a:spcBef>
              <a:spcAft>
                <a:spcPts val="0"/>
              </a:spcAft>
              <a:buNone/>
            </a:pPr>
            <a:endParaRPr lang="ru-RU" sz="2400" i="1" dirty="0">
              <a:latin typeface="Times New Roman" panose="02020603050405020304" pitchFamily="18" charset="0"/>
              <a:cs typeface="Times New Roman" panose="02020603050405020304" pitchFamily="18" charset="0"/>
            </a:endParaRPr>
          </a:p>
          <a:p>
            <a:pPr marL="0" indent="0" algn="r">
              <a:spcBef>
                <a:spcPts val="0"/>
              </a:spcBef>
              <a:spcAft>
                <a:spcPts val="0"/>
              </a:spcAft>
              <a:buNone/>
            </a:pPr>
            <a:endParaRPr lang="ru-RU" sz="2400" i="1" dirty="0" smtClean="0">
              <a:latin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ru-RU" sz="2000" dirty="0" smtClean="0">
                <a:latin typeface="Times New Roman" panose="02020603050405020304" pitchFamily="18" charset="0"/>
                <a:cs typeface="Times New Roman" panose="02020603050405020304" pitchFamily="18" charset="0"/>
              </a:rPr>
              <a:t>(рот широко открыть, </a:t>
            </a:r>
            <a:r>
              <a:rPr lang="ru-RU" sz="2000" dirty="0">
                <a:latin typeface="Times New Roman" panose="02020603050405020304" pitchFamily="18" charset="0"/>
                <a:cs typeface="Times New Roman" panose="02020603050405020304" pitchFamily="18" charset="0"/>
              </a:rPr>
              <a:t>ш</a:t>
            </a:r>
            <a:r>
              <a:rPr lang="ru-RU" sz="2000" dirty="0" smtClean="0">
                <a:latin typeface="Times New Roman" panose="02020603050405020304" pitchFamily="18" charset="0"/>
                <a:cs typeface="Times New Roman" panose="02020603050405020304" pitchFamily="18" charset="0"/>
              </a:rPr>
              <a:t>ирокий язык поднять кверху, передний и боковые края языка подняты, но не касаются зубов)</a:t>
            </a:r>
          </a:p>
          <a:p>
            <a:pPr marL="0" indent="0" algn="r">
              <a:buNone/>
            </a:pPr>
            <a:endParaRPr lang="ru-RU" sz="2400" i="1" dirty="0" smtClean="0">
              <a:latin typeface="Times New Roman" panose="02020603050405020304" pitchFamily="18" charset="0"/>
              <a:cs typeface="Times New Roman" panose="02020603050405020304" pitchFamily="18" charset="0"/>
            </a:endParaRPr>
          </a:p>
          <a:p>
            <a:pPr marL="0" indent="0" algn="r">
              <a:buNone/>
            </a:pPr>
            <a:endParaRPr lang="ru-RU" sz="2400" i="1" dirty="0">
              <a:latin typeface="Times New Roman" panose="02020603050405020304" pitchFamily="18" charset="0"/>
              <a:cs typeface="Times New Roman" panose="02020603050405020304" pitchFamily="18" charset="0"/>
            </a:endParaRPr>
          </a:p>
        </p:txBody>
      </p:sp>
      <p:pic>
        <p:nvPicPr>
          <p:cNvPr id="2050" name="Picture 2" descr="C:\Users\андрей\Desktop\работа №36\2014-2015\мастер класс\1236418_html_df5f21b.jpg"/>
          <p:cNvPicPr>
            <a:picLocks noChangeAspect="1" noChangeArrowheads="1"/>
          </p:cNvPicPr>
          <p:nvPr/>
        </p:nvPicPr>
        <p:blipFill>
          <a:blip r:embed="rId3" cstate="print">
            <a:extLst>
              <a:ext uri="{BEBA8EAE-BF5A-486C-A8C5-ECC9F3942E4B}">
                <a14:imgProps xmlns:a14="http://schemas.microsoft.com/office/drawing/2010/main" xmlns="">
                  <a14:imgLayer r:embed="rId5">
                    <a14:imgEffect>
                      <a14:backgroundRemoval t="558" b="99024" l="0" r="100000"/>
                    </a14:imgEffect>
                  </a14:imgLayer>
                </a14:imgProps>
              </a:ext>
              <a:ext uri="{28A0092B-C50C-407E-A947-70E740481C1C}">
                <a14:useLocalDpi xmlns:a14="http://schemas.microsoft.com/office/drawing/2010/main" xmlns="" val="0"/>
              </a:ext>
            </a:extLst>
          </a:blip>
          <a:srcRect/>
          <a:stretch>
            <a:fillRect/>
          </a:stretch>
        </p:blipFill>
        <p:spPr bwMode="auto">
          <a:xfrm>
            <a:off x="1619672" y="2204864"/>
            <a:ext cx="1970524" cy="231617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11 Чашка А я чайничала.mp3">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8172400" y="5877272"/>
            <a:ext cx="609600" cy="609600"/>
          </a:xfrm>
          <a:prstGeom prst="rect">
            <a:avLst/>
          </a:prstGeom>
        </p:spPr>
      </p:pic>
    </p:spTree>
    <p:extLst>
      <p:ext uri="{BB962C8B-B14F-4D97-AF65-F5344CB8AC3E}">
        <p14:creationId xmlns:p14="http://schemas.microsoft.com/office/powerpoint/2010/main" xmlns="" val="372691367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9746"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200" b="1" i="1" dirty="0" smtClean="0">
                <a:latin typeface="Times New Roman" panose="02020603050405020304" pitchFamily="18" charset="0"/>
                <a:cs typeface="Times New Roman" panose="02020603050405020304" pitchFamily="18" charset="0"/>
              </a:rPr>
              <a:t>«Маляр»</a:t>
            </a:r>
            <a:endParaRPr lang="ru-RU" sz="2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r">
              <a:buNone/>
            </a:pPr>
            <a:r>
              <a:rPr lang="ru-RU" sz="2400" i="1" dirty="0" smtClean="0">
                <a:latin typeface="Times New Roman" panose="02020603050405020304" pitchFamily="18" charset="0"/>
                <a:cs typeface="Times New Roman" panose="02020603050405020304" pitchFamily="18" charset="0"/>
              </a:rPr>
              <a:t>Красить комнаты пора,</a:t>
            </a:r>
          </a:p>
          <a:p>
            <a:pPr marL="0" indent="0" algn="r">
              <a:buNone/>
            </a:pPr>
            <a:r>
              <a:rPr lang="ru-RU" sz="2400" i="1" dirty="0" smtClean="0">
                <a:latin typeface="Times New Roman" panose="02020603050405020304" pitchFamily="18" charset="0"/>
                <a:cs typeface="Times New Roman" panose="02020603050405020304" pitchFamily="18" charset="0"/>
              </a:rPr>
              <a:t>Пригласили маляра,</a:t>
            </a:r>
          </a:p>
          <a:p>
            <a:pPr marL="0" indent="0" algn="r">
              <a:buNone/>
            </a:pPr>
            <a:r>
              <a:rPr lang="ru-RU" sz="2400" i="1" dirty="0" smtClean="0">
                <a:latin typeface="Times New Roman" panose="02020603050405020304" pitchFamily="18" charset="0"/>
                <a:cs typeface="Times New Roman" panose="02020603050405020304" pitchFamily="18" charset="0"/>
              </a:rPr>
              <a:t>Челюсть ниже опускаем,</a:t>
            </a:r>
          </a:p>
          <a:p>
            <a:pPr marL="0" indent="0" algn="r">
              <a:buNone/>
            </a:pPr>
            <a:r>
              <a:rPr lang="ru-RU" sz="2400" i="1" dirty="0" smtClean="0">
                <a:latin typeface="Times New Roman" panose="02020603050405020304" pitchFamily="18" charset="0"/>
                <a:cs typeface="Times New Roman" panose="02020603050405020304" pitchFamily="18" charset="0"/>
              </a:rPr>
              <a:t>Маляру мы помогаем!</a:t>
            </a:r>
          </a:p>
          <a:p>
            <a:pPr marL="0" indent="0" algn="r">
              <a:buNone/>
            </a:pPr>
            <a:endParaRPr lang="ru-RU" sz="2400" i="1" dirty="0">
              <a:latin typeface="Times New Roman" panose="02020603050405020304" pitchFamily="18" charset="0"/>
              <a:cs typeface="Times New Roman" panose="02020603050405020304" pitchFamily="18" charset="0"/>
            </a:endParaRPr>
          </a:p>
          <a:p>
            <a:pPr marL="0" indent="0" algn="ctr">
              <a:buNone/>
            </a:pPr>
            <a:r>
              <a:rPr lang="ru-RU" sz="2000" dirty="0" smtClean="0">
                <a:latin typeface="Times New Roman" panose="02020603050405020304" pitchFamily="18" charset="0"/>
                <a:cs typeface="Times New Roman" panose="02020603050405020304" pitchFamily="18" charset="0"/>
              </a:rPr>
              <a:t>(рот приоткрыть, кончиком языка, как кисточкой, ведем от верхних резцов до мягкого неба и обратно, вперед-назад)</a:t>
            </a:r>
            <a:endParaRPr lang="ru-RU" sz="2000" dirty="0">
              <a:latin typeface="Times New Roman" panose="02020603050405020304" pitchFamily="18" charset="0"/>
              <a:cs typeface="Times New Roman" panose="02020603050405020304" pitchFamily="18" charset="0"/>
            </a:endParaRPr>
          </a:p>
        </p:txBody>
      </p:sp>
      <p:pic>
        <p:nvPicPr>
          <p:cNvPr id="3074" name="Picture 2" descr="C:\Users\андрей\Desktop\работа №36\2014-2015\мастер класс\f20140130133440-12.jpg"/>
          <p:cNvPicPr>
            <a:picLocks noChangeAspect="1" noChangeArrowheads="1"/>
          </p:cNvPicPr>
          <p:nvPr/>
        </p:nvPicPr>
        <p:blipFill>
          <a:blip r:embed="rId3" cstate="print">
            <a:extLst>
              <a:ext uri="{BEBA8EAE-BF5A-486C-A8C5-ECC9F3942E4B}">
                <a14:imgProps xmlns:a14="http://schemas.microsoft.com/office/drawing/2010/main" xmlns="">
                  <a14:imgLayer r:embed="rId5">
                    <a14:imgEffect>
                      <a14:backgroundRemoval t="0" b="98958" l="313" r="100000"/>
                    </a14:imgEffect>
                  </a14:imgLayer>
                </a14:imgProps>
              </a:ext>
              <a:ext uri="{28A0092B-C50C-407E-A947-70E740481C1C}">
                <a14:useLocalDpi xmlns:a14="http://schemas.microsoft.com/office/drawing/2010/main" xmlns="" val="0"/>
              </a:ext>
            </a:extLst>
          </a:blip>
          <a:srcRect/>
          <a:stretch>
            <a:fillRect/>
          </a:stretch>
        </p:blipFill>
        <p:spPr bwMode="auto">
          <a:xfrm>
            <a:off x="1115616" y="2204864"/>
            <a:ext cx="2951989" cy="221399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18 Маляры.mp3">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8244408" y="6021288"/>
            <a:ext cx="609600" cy="609600"/>
          </a:xfrm>
          <a:prstGeom prst="rect">
            <a:avLst/>
          </a:prstGeom>
        </p:spPr>
      </p:pic>
    </p:spTree>
    <p:extLst>
      <p:ext uri="{BB962C8B-B14F-4D97-AF65-F5344CB8AC3E}">
        <p14:creationId xmlns:p14="http://schemas.microsoft.com/office/powerpoint/2010/main" xmlns="" val="420966770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2981"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200" b="1" i="1" dirty="0" smtClean="0">
                <a:latin typeface="Times New Roman" panose="02020603050405020304" pitchFamily="18" charset="0"/>
                <a:cs typeface="Times New Roman" panose="02020603050405020304" pitchFamily="18" charset="0"/>
              </a:rPr>
              <a:t>«Лошадка»</a:t>
            </a:r>
            <a:endParaRPr lang="ru-RU" sz="2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r">
              <a:buNone/>
            </a:pPr>
            <a:r>
              <a:rPr lang="ru-RU" sz="2400" i="1" dirty="0" smtClean="0">
                <a:latin typeface="Times New Roman" panose="02020603050405020304" pitchFamily="18" charset="0"/>
                <a:cs typeface="Times New Roman" panose="02020603050405020304" pitchFamily="18" charset="0"/>
              </a:rPr>
              <a:t>Цок, цок, цок, а я лошадка, </a:t>
            </a:r>
          </a:p>
          <a:p>
            <a:pPr marL="0" indent="0" algn="ctr">
              <a:buNone/>
            </a:pPr>
            <a:r>
              <a:rPr lang="ru-RU" sz="2400" i="1" dirty="0" smtClean="0">
                <a:latin typeface="Times New Roman" panose="02020603050405020304" pitchFamily="18" charset="0"/>
                <a:cs typeface="Times New Roman" panose="02020603050405020304" pitchFamily="18" charset="0"/>
              </a:rPr>
              <a:t>                                Я копытцами стучу,</a:t>
            </a:r>
          </a:p>
          <a:p>
            <a:pPr marL="0" indent="0" algn="ctr">
              <a:buNone/>
            </a:pPr>
            <a:r>
              <a:rPr lang="ru-RU" sz="2400" i="1" dirty="0">
                <a:latin typeface="Times New Roman" panose="02020603050405020304" pitchFamily="18" charset="0"/>
                <a:cs typeface="Times New Roman" panose="02020603050405020304" pitchFamily="18" charset="0"/>
              </a:rPr>
              <a:t> </a:t>
            </a:r>
            <a:r>
              <a:rPr lang="ru-RU" sz="2400" i="1" dirty="0" smtClean="0">
                <a:latin typeface="Times New Roman" panose="02020603050405020304" pitchFamily="18" charset="0"/>
                <a:cs typeface="Times New Roman" panose="02020603050405020304" pitchFamily="18" charset="0"/>
              </a:rPr>
              <a:t>                                    Если хочешь прокачу!</a:t>
            </a:r>
          </a:p>
          <a:p>
            <a:pPr marL="0" indent="0" algn="ctr">
              <a:buNone/>
            </a:pPr>
            <a:endParaRPr lang="ru-RU" sz="2400" dirty="0">
              <a:latin typeface="Times New Roman" panose="02020603050405020304" pitchFamily="18" charset="0"/>
              <a:cs typeface="Times New Roman" panose="02020603050405020304" pitchFamily="18" charset="0"/>
            </a:endParaRPr>
          </a:p>
          <a:p>
            <a:pPr marL="0" indent="0" algn="ctr">
              <a:buNone/>
            </a:pPr>
            <a:endParaRPr lang="ru-RU" sz="2400" dirty="0" smtClean="0">
              <a:latin typeface="Times New Roman" panose="02020603050405020304" pitchFamily="18" charset="0"/>
              <a:cs typeface="Times New Roman" panose="02020603050405020304" pitchFamily="18" charset="0"/>
            </a:endParaRPr>
          </a:p>
          <a:p>
            <a:pPr marL="0" indent="0" algn="ctr">
              <a:buNone/>
            </a:pPr>
            <a:r>
              <a:rPr lang="ru-RU" sz="2000" dirty="0" smtClean="0">
                <a:latin typeface="Times New Roman" panose="02020603050405020304" pitchFamily="18" charset="0"/>
                <a:cs typeface="Times New Roman" panose="02020603050405020304" pitchFamily="18" charset="0"/>
              </a:rPr>
              <a:t>(раскрыть рот, присосать язык к небу, щелкнуть языком, цокать медленно и сильно, тянуть подъязычную связку)</a:t>
            </a:r>
            <a:endParaRPr lang="ru-RU" sz="2000" dirty="0">
              <a:latin typeface="Times New Roman" panose="02020603050405020304" pitchFamily="18" charset="0"/>
              <a:cs typeface="Times New Roman" panose="02020603050405020304" pitchFamily="18" charset="0"/>
            </a:endParaRPr>
          </a:p>
        </p:txBody>
      </p:sp>
      <p:pic>
        <p:nvPicPr>
          <p:cNvPr id="4098" name="Picture 2" descr="C:\Users\андрей\Desktop\работа №36\2014-2015\мастер класс\78039_html_19d8f7aa.jpg"/>
          <p:cNvPicPr>
            <a:picLocks noChangeAspect="1" noChangeArrowheads="1"/>
          </p:cNvPicPr>
          <p:nvPr/>
        </p:nvPicPr>
        <p:blipFill>
          <a:blip r:embed="rId3" cstate="print">
            <a:extLst>
              <a:ext uri="{BEBA8EAE-BF5A-486C-A8C5-ECC9F3942E4B}">
                <a14:imgProps xmlns:a14="http://schemas.microsoft.com/office/drawing/2010/main" xmlns="">
                  <a14:imgLayer r:embed="rId5">
                    <a14:imgEffect>
                      <a14:backgroundRemoval t="0" b="100000" l="181" r="100000"/>
                    </a14:imgEffect>
                  </a14:imgLayer>
                </a14:imgProps>
              </a:ext>
              <a:ext uri="{28A0092B-C50C-407E-A947-70E740481C1C}">
                <a14:useLocalDpi xmlns:a14="http://schemas.microsoft.com/office/drawing/2010/main" xmlns="" val="0"/>
              </a:ext>
            </a:extLst>
          </a:blip>
          <a:srcRect/>
          <a:stretch>
            <a:fillRect/>
          </a:stretch>
        </p:blipFill>
        <p:spPr bwMode="auto">
          <a:xfrm>
            <a:off x="1619672" y="1988840"/>
            <a:ext cx="1974953" cy="256171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15 Лошадки белогривые.mp3">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8172400" y="5877272"/>
            <a:ext cx="609600" cy="609600"/>
          </a:xfrm>
          <a:prstGeom prst="rect">
            <a:avLst/>
          </a:prstGeom>
        </p:spPr>
      </p:pic>
    </p:spTree>
    <p:extLst>
      <p:ext uri="{BB962C8B-B14F-4D97-AF65-F5344CB8AC3E}">
        <p14:creationId xmlns:p14="http://schemas.microsoft.com/office/powerpoint/2010/main" xmlns="" val="147556739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0787"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8853" y="260648"/>
            <a:ext cx="7125113" cy="691479"/>
          </a:xfrm>
        </p:spPr>
        <p:txBody>
          <a:bodyPr/>
          <a:lstStyle/>
          <a:p>
            <a:pPr algn="ctr"/>
            <a:r>
              <a:rPr lang="ru-RU" sz="2400" b="1" dirty="0">
                <a:latin typeface="Times New Roman" panose="02020603050405020304" pitchFamily="18" charset="0"/>
                <a:cs typeface="Times New Roman" panose="02020603050405020304" pitchFamily="18" charset="0"/>
              </a:rPr>
              <a:t>Развитие речевого дыхания </a:t>
            </a:r>
          </a:p>
        </p:txBody>
      </p:sp>
      <p:sp>
        <p:nvSpPr>
          <p:cNvPr id="3" name="Объект 2"/>
          <p:cNvSpPr>
            <a:spLocks noGrp="1"/>
          </p:cNvSpPr>
          <p:nvPr>
            <p:ph idx="1"/>
          </p:nvPr>
        </p:nvSpPr>
        <p:spPr>
          <a:xfrm>
            <a:off x="1009443" y="1052736"/>
            <a:ext cx="7125112" cy="5472609"/>
          </a:xfrm>
        </p:spPr>
        <p:txBody>
          <a:bodyPr>
            <a:normAutofit fontScale="25000" lnSpcReduction="20000"/>
          </a:bodyPr>
          <a:lstStyle/>
          <a:p>
            <a:pPr marL="0" indent="0" algn="r">
              <a:buNone/>
            </a:pPr>
            <a:endParaRPr lang="ru-RU" sz="2000" b="1" i="1" dirty="0" smtClean="0">
              <a:latin typeface="Times New Roman" panose="02020603050405020304" pitchFamily="18" charset="0"/>
              <a:cs typeface="Times New Roman" panose="02020603050405020304" pitchFamily="18" charset="0"/>
            </a:endParaRPr>
          </a:p>
          <a:p>
            <a:pPr marL="0" indent="0" algn="r">
              <a:buNone/>
            </a:pPr>
            <a:endParaRPr lang="ru-RU" sz="8000" b="1" i="1" dirty="0">
              <a:latin typeface="Times New Roman" panose="02020603050405020304" pitchFamily="18" charset="0"/>
              <a:cs typeface="Times New Roman" panose="02020603050405020304" pitchFamily="18" charset="0"/>
            </a:endParaRPr>
          </a:p>
          <a:p>
            <a:pPr marL="0" indent="0" algn="r">
              <a:buNone/>
            </a:pPr>
            <a:endParaRPr lang="ru-RU" sz="8000" b="1" i="1" dirty="0" smtClean="0">
              <a:latin typeface="Times New Roman" panose="02020603050405020304" pitchFamily="18" charset="0"/>
              <a:cs typeface="Times New Roman" panose="02020603050405020304" pitchFamily="18" charset="0"/>
            </a:endParaRPr>
          </a:p>
          <a:p>
            <a:pPr marL="0" indent="0" algn="r">
              <a:buNone/>
            </a:pPr>
            <a:r>
              <a:rPr lang="ru-RU" sz="8000" b="1" i="1" dirty="0" smtClean="0">
                <a:latin typeface="Times New Roman" panose="02020603050405020304" pitchFamily="18" charset="0"/>
                <a:cs typeface="Times New Roman" panose="02020603050405020304" pitchFamily="18" charset="0"/>
              </a:rPr>
              <a:t>«Фокус»</a:t>
            </a:r>
          </a:p>
          <a:p>
            <a:pPr marL="0" indent="0" algn="r">
              <a:spcBef>
                <a:spcPts val="0"/>
              </a:spcBef>
              <a:spcAft>
                <a:spcPts val="0"/>
              </a:spcAft>
              <a:buNone/>
            </a:pPr>
            <a:r>
              <a:rPr lang="ru-RU" sz="8000" i="1" dirty="0" smtClean="0">
                <a:latin typeface="Times New Roman" panose="02020603050405020304" pitchFamily="18" charset="0"/>
                <a:cs typeface="Times New Roman" panose="02020603050405020304" pitchFamily="18" charset="0"/>
              </a:rPr>
              <a:t>Ребенку предлагается улыбнуться, </a:t>
            </a:r>
          </a:p>
          <a:p>
            <a:pPr marL="0" indent="0" algn="r">
              <a:spcBef>
                <a:spcPts val="0"/>
              </a:spcBef>
              <a:spcAft>
                <a:spcPts val="0"/>
              </a:spcAft>
              <a:buNone/>
            </a:pPr>
            <a:r>
              <a:rPr lang="ru-RU" sz="8000" i="1" dirty="0" smtClean="0">
                <a:latin typeface="Times New Roman" panose="02020603050405020304" pitchFamily="18" charset="0"/>
                <a:cs typeface="Times New Roman" panose="02020603050405020304" pitchFamily="18" charset="0"/>
              </a:rPr>
              <a:t>приоткрыв рот, и положить широкий</a:t>
            </a:r>
          </a:p>
          <a:p>
            <a:pPr marL="0" indent="0" algn="r">
              <a:spcBef>
                <a:spcPts val="0"/>
              </a:spcBef>
              <a:spcAft>
                <a:spcPts val="0"/>
              </a:spcAft>
              <a:buNone/>
            </a:pPr>
            <a:r>
              <a:rPr lang="ru-RU" sz="8000" i="1" dirty="0" smtClean="0">
                <a:latin typeface="Times New Roman" panose="02020603050405020304" pitchFamily="18" charset="0"/>
                <a:cs typeface="Times New Roman" panose="02020603050405020304" pitchFamily="18" charset="0"/>
              </a:rPr>
              <a:t> передний край языка на верхнюю губу </a:t>
            </a:r>
          </a:p>
          <a:p>
            <a:pPr marL="0" indent="0" algn="r">
              <a:spcBef>
                <a:spcPts val="0"/>
              </a:spcBef>
              <a:spcAft>
                <a:spcPts val="0"/>
              </a:spcAft>
              <a:buNone/>
            </a:pPr>
            <a:r>
              <a:rPr lang="ru-RU" sz="8000" i="1" dirty="0" smtClean="0">
                <a:latin typeface="Times New Roman" panose="02020603050405020304" pitchFamily="18" charset="0"/>
                <a:cs typeface="Times New Roman" panose="02020603050405020304" pitchFamily="18" charset="0"/>
              </a:rPr>
              <a:t>так, чтобы его края были прижаты, </a:t>
            </a:r>
          </a:p>
          <a:p>
            <a:pPr marL="0" indent="0" algn="r">
              <a:spcBef>
                <a:spcPts val="0"/>
              </a:spcBef>
              <a:spcAft>
                <a:spcPts val="0"/>
              </a:spcAft>
              <a:buNone/>
            </a:pPr>
            <a:r>
              <a:rPr lang="ru-RU" sz="8000" i="1" dirty="0" smtClean="0">
                <a:latin typeface="Times New Roman" panose="02020603050405020304" pitchFamily="18" charset="0"/>
                <a:cs typeface="Times New Roman" panose="02020603050405020304" pitchFamily="18" charset="0"/>
              </a:rPr>
              <a:t>а посередине языка образовался желобок.</a:t>
            </a:r>
          </a:p>
          <a:p>
            <a:pPr marL="0" indent="0" algn="r">
              <a:spcBef>
                <a:spcPts val="0"/>
              </a:spcBef>
              <a:spcAft>
                <a:spcPts val="0"/>
              </a:spcAft>
              <a:buNone/>
            </a:pPr>
            <a:r>
              <a:rPr lang="ru-RU" sz="8000" i="1" dirty="0" smtClean="0">
                <a:latin typeface="Times New Roman" panose="02020603050405020304" pitchFamily="18" charset="0"/>
                <a:cs typeface="Times New Roman" panose="02020603050405020304" pitchFamily="18" charset="0"/>
              </a:rPr>
              <a:t>Ребенок должен сдуть ватку  с кончика носа. </a:t>
            </a:r>
          </a:p>
          <a:p>
            <a:pPr marL="0" indent="0" algn="r">
              <a:spcBef>
                <a:spcPts val="0"/>
              </a:spcBef>
              <a:spcAft>
                <a:spcPts val="0"/>
              </a:spcAft>
              <a:buNone/>
            </a:pPr>
            <a:r>
              <a:rPr lang="ru-RU" sz="8000" i="1" dirty="0" smtClean="0">
                <a:latin typeface="Times New Roman" panose="02020603050405020304" pitchFamily="18" charset="0"/>
                <a:cs typeface="Times New Roman" panose="02020603050405020304" pitchFamily="18" charset="0"/>
              </a:rPr>
              <a:t>Воздух должен идти посередине языка, </a:t>
            </a:r>
          </a:p>
          <a:p>
            <a:pPr marL="0" indent="0" algn="r">
              <a:spcBef>
                <a:spcPts val="0"/>
              </a:spcBef>
              <a:spcAft>
                <a:spcPts val="0"/>
              </a:spcAft>
              <a:buNone/>
            </a:pPr>
            <a:r>
              <a:rPr lang="ru-RU" sz="8000" i="1" dirty="0" smtClean="0">
                <a:latin typeface="Times New Roman" panose="02020603050405020304" pitchFamily="18" charset="0"/>
                <a:cs typeface="Times New Roman" panose="02020603050405020304" pitchFamily="18" charset="0"/>
              </a:rPr>
              <a:t>тогда ватка полетит вверх.</a:t>
            </a:r>
          </a:p>
          <a:p>
            <a:pPr marL="0" indent="0" algn="r">
              <a:spcBef>
                <a:spcPts val="0"/>
              </a:spcBef>
              <a:spcAft>
                <a:spcPts val="0"/>
              </a:spcAft>
              <a:buNone/>
            </a:pPr>
            <a:endParaRPr lang="ru-RU" sz="8000" i="1" dirty="0">
              <a:latin typeface="Times New Roman" panose="02020603050405020304" pitchFamily="18" charset="0"/>
              <a:cs typeface="Times New Roman" panose="02020603050405020304" pitchFamily="18" charset="0"/>
            </a:endParaRPr>
          </a:p>
          <a:p>
            <a:pPr marL="0" indent="0" algn="r">
              <a:spcBef>
                <a:spcPts val="0"/>
              </a:spcBef>
              <a:spcAft>
                <a:spcPts val="0"/>
              </a:spcAft>
              <a:buNone/>
            </a:pPr>
            <a:endParaRPr lang="ru-RU" sz="8000" i="1" dirty="0" smtClean="0">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ru-RU" sz="8000" b="1" i="1" dirty="0" smtClean="0">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ru-RU" sz="8000" b="1" i="1" dirty="0" smtClean="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ru-RU" sz="8000" b="1" i="1" dirty="0" smtClean="0">
                <a:latin typeface="Times New Roman" panose="02020603050405020304" pitchFamily="18" charset="0"/>
                <a:cs typeface="Times New Roman" panose="02020603050405020304" pitchFamily="18" charset="0"/>
              </a:rPr>
              <a:t>«Буря в стакане»</a:t>
            </a:r>
          </a:p>
          <a:p>
            <a:pPr marL="0" indent="0">
              <a:spcBef>
                <a:spcPts val="0"/>
              </a:spcBef>
              <a:spcAft>
                <a:spcPts val="0"/>
              </a:spcAft>
              <a:buNone/>
            </a:pPr>
            <a:endParaRPr lang="ru-RU" sz="8000" dirty="0" smtClean="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ru-RU" sz="8000" i="1" dirty="0" smtClean="0">
                <a:latin typeface="Times New Roman" panose="02020603050405020304" pitchFamily="18" charset="0"/>
                <a:cs typeface="Times New Roman" panose="02020603050405020304" pitchFamily="18" charset="0"/>
              </a:rPr>
              <a:t>Подготовить стакан с питьевой </a:t>
            </a:r>
          </a:p>
          <a:p>
            <a:pPr marL="0" indent="0">
              <a:spcBef>
                <a:spcPts val="0"/>
              </a:spcBef>
              <a:spcAft>
                <a:spcPts val="0"/>
              </a:spcAft>
              <a:buNone/>
            </a:pPr>
            <a:r>
              <a:rPr lang="ru-RU" sz="8000" i="1" dirty="0" smtClean="0">
                <a:latin typeface="Times New Roman" panose="02020603050405020304" pitchFamily="18" charset="0"/>
                <a:cs typeface="Times New Roman" panose="02020603050405020304" pitchFamily="18" charset="0"/>
              </a:rPr>
              <a:t>водой, трубочку для сока. </a:t>
            </a:r>
          </a:p>
          <a:p>
            <a:pPr marL="0" indent="0">
              <a:spcBef>
                <a:spcPts val="0"/>
              </a:spcBef>
              <a:spcAft>
                <a:spcPts val="0"/>
              </a:spcAft>
              <a:buNone/>
            </a:pPr>
            <a:r>
              <a:rPr lang="ru-RU" sz="8000" i="1" dirty="0" smtClean="0">
                <a:latin typeface="Times New Roman" panose="02020603050405020304" pitchFamily="18" charset="0"/>
                <a:cs typeface="Times New Roman" panose="02020603050405020304" pitchFamily="18" charset="0"/>
              </a:rPr>
              <a:t>«Подуй в трубочку так, </a:t>
            </a:r>
          </a:p>
          <a:p>
            <a:pPr marL="0" indent="0">
              <a:spcBef>
                <a:spcPts val="0"/>
              </a:spcBef>
              <a:spcAft>
                <a:spcPts val="0"/>
              </a:spcAft>
              <a:buNone/>
            </a:pPr>
            <a:r>
              <a:rPr lang="ru-RU" sz="8000" i="1" dirty="0" smtClean="0">
                <a:latin typeface="Times New Roman" panose="02020603050405020304" pitchFamily="18" charset="0"/>
                <a:cs typeface="Times New Roman" panose="02020603050405020304" pitchFamily="18" charset="0"/>
              </a:rPr>
              <a:t>чтобы вода забурлила»</a:t>
            </a:r>
            <a:endParaRPr lang="ru-RU" sz="8000" i="1" dirty="0">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ru-RU" sz="2000" b="1" i="1" dirty="0" smtClean="0">
              <a:latin typeface="Times New Roman" panose="02020603050405020304" pitchFamily="18" charset="0"/>
              <a:cs typeface="Times New Roman" panose="02020603050405020304" pitchFamily="18" charset="0"/>
            </a:endParaRPr>
          </a:p>
          <a:p>
            <a:pPr marL="0" indent="0" algn="r">
              <a:spcBef>
                <a:spcPts val="0"/>
              </a:spcBef>
              <a:spcAft>
                <a:spcPts val="0"/>
              </a:spcAft>
              <a:buNone/>
            </a:pPr>
            <a:endParaRPr lang="ru-RU" sz="2000" i="1" dirty="0">
              <a:latin typeface="Times New Roman" panose="02020603050405020304" pitchFamily="18" charset="0"/>
              <a:cs typeface="Times New Roman" panose="02020603050405020304" pitchFamily="18" charset="0"/>
            </a:endParaRPr>
          </a:p>
          <a:p>
            <a:pPr marL="0" indent="0" algn="r">
              <a:spcBef>
                <a:spcPts val="0"/>
              </a:spcBef>
              <a:spcAft>
                <a:spcPts val="0"/>
              </a:spcAft>
              <a:buNone/>
            </a:pPr>
            <a:endParaRPr lang="ru-RU" sz="2000" i="1" dirty="0" smtClean="0">
              <a:latin typeface="Times New Roman" panose="02020603050405020304" pitchFamily="18" charset="0"/>
              <a:cs typeface="Times New Roman" panose="02020603050405020304" pitchFamily="18" charset="0"/>
            </a:endParaRPr>
          </a:p>
          <a:p>
            <a:pPr marL="0" indent="0" algn="r">
              <a:spcBef>
                <a:spcPts val="0"/>
              </a:spcBef>
              <a:spcAft>
                <a:spcPts val="0"/>
              </a:spcAft>
              <a:buNone/>
            </a:pPr>
            <a:endParaRPr lang="ru-RU" sz="2000" i="1" dirty="0">
              <a:latin typeface="Times New Roman" panose="02020603050405020304" pitchFamily="18" charset="0"/>
              <a:cs typeface="Times New Roman" panose="02020603050405020304" pitchFamily="18" charset="0"/>
            </a:endParaRPr>
          </a:p>
          <a:p>
            <a:pPr marL="0" indent="0" algn="r">
              <a:spcBef>
                <a:spcPts val="0"/>
              </a:spcBef>
              <a:spcAft>
                <a:spcPts val="0"/>
              </a:spcAft>
              <a:buNone/>
            </a:pPr>
            <a:endParaRPr lang="ru-RU" sz="2000" i="1" dirty="0" smtClean="0">
              <a:latin typeface="Times New Roman" panose="02020603050405020304" pitchFamily="18" charset="0"/>
              <a:cs typeface="Times New Roman" panose="02020603050405020304" pitchFamily="18" charset="0"/>
            </a:endParaRPr>
          </a:p>
          <a:p>
            <a:pPr marL="0" indent="0" algn="r">
              <a:spcBef>
                <a:spcPts val="0"/>
              </a:spcBef>
              <a:spcAft>
                <a:spcPts val="0"/>
              </a:spcAft>
              <a:buNone/>
            </a:pPr>
            <a:endParaRPr lang="ru-RU" sz="2000" i="1" dirty="0">
              <a:latin typeface="Times New Roman" panose="02020603050405020304" pitchFamily="18" charset="0"/>
              <a:cs typeface="Times New Roman" panose="02020603050405020304" pitchFamily="18" charset="0"/>
            </a:endParaRPr>
          </a:p>
          <a:p>
            <a:pPr marL="0" indent="0" algn="r">
              <a:spcBef>
                <a:spcPts val="0"/>
              </a:spcBef>
              <a:spcAft>
                <a:spcPts val="0"/>
              </a:spcAft>
              <a:buNone/>
            </a:pPr>
            <a:endParaRPr lang="ru-RU" sz="2000" i="1" dirty="0" smtClean="0">
              <a:latin typeface="Times New Roman" panose="02020603050405020304" pitchFamily="18" charset="0"/>
              <a:cs typeface="Times New Roman" panose="02020603050405020304" pitchFamily="18" charset="0"/>
            </a:endParaRPr>
          </a:p>
          <a:p>
            <a:pPr marL="0" indent="0" algn="r">
              <a:spcBef>
                <a:spcPts val="0"/>
              </a:spcBef>
              <a:spcAft>
                <a:spcPts val="0"/>
              </a:spcAft>
              <a:buNone/>
            </a:pPr>
            <a:endParaRPr lang="ru-RU" sz="2000" i="1" dirty="0">
              <a:latin typeface="Times New Roman" panose="02020603050405020304" pitchFamily="18" charset="0"/>
              <a:cs typeface="Times New Roman" panose="02020603050405020304" pitchFamily="18" charset="0"/>
            </a:endParaRPr>
          </a:p>
        </p:txBody>
      </p:sp>
      <p:pic>
        <p:nvPicPr>
          <p:cNvPr id="5122" name="Picture 2" descr="C:\Users\андрей\Desktop\работа №36\2014-2015\мастер класс\фото\WP_20141112_0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1772816"/>
            <a:ext cx="1656184" cy="2479260"/>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андрей\Desktop\работа №36\2014-2015\мастер класс\фото\WP_20141111_00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41846" y="5085184"/>
            <a:ext cx="2429838" cy="1368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683747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par>
                                <p:cTn id="8" presetID="6" presetClass="entr" presetSubtype="16"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circle(in)">
                                      <p:cBhvr>
                                        <p:cTn id="10"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188640"/>
            <a:ext cx="7992888" cy="6408711"/>
          </a:xfrm>
        </p:spPr>
        <p:txBody>
          <a:bodyPr>
            <a:normAutofit fontScale="25000" lnSpcReduction="20000"/>
          </a:bodyPr>
          <a:lstStyle/>
          <a:p>
            <a:pPr marL="0" indent="0">
              <a:lnSpc>
                <a:spcPct val="120000"/>
              </a:lnSpc>
              <a:spcBef>
                <a:spcPts val="0"/>
              </a:spcBef>
              <a:spcAft>
                <a:spcPts val="0"/>
              </a:spcAft>
              <a:buNone/>
            </a:pPr>
            <a:r>
              <a:rPr lang="ru-RU" sz="4200" b="1" i="1" dirty="0">
                <a:latin typeface="Times New Roman" panose="02020603050405020304" pitchFamily="18" charset="0"/>
                <a:cs typeface="Times New Roman" panose="02020603050405020304" pitchFamily="18" charset="0"/>
              </a:rPr>
              <a:t> </a:t>
            </a:r>
            <a:r>
              <a:rPr lang="ru-RU" sz="4200" b="1" i="1" dirty="0" smtClean="0">
                <a:latin typeface="Times New Roman" panose="02020603050405020304" pitchFamily="18" charset="0"/>
                <a:cs typeface="Times New Roman" panose="02020603050405020304" pitchFamily="18" charset="0"/>
              </a:rPr>
              <a:t>                                                    </a:t>
            </a:r>
          </a:p>
          <a:p>
            <a:pPr marL="0" indent="0">
              <a:lnSpc>
                <a:spcPct val="120000"/>
              </a:lnSpc>
              <a:spcBef>
                <a:spcPts val="0"/>
              </a:spcBef>
              <a:spcAft>
                <a:spcPts val="0"/>
              </a:spcAft>
              <a:buNone/>
            </a:pPr>
            <a:endParaRPr lang="ru-RU" sz="4200" b="1" i="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r>
              <a:rPr lang="ru-RU" sz="4200" b="1" i="1" dirty="0" smtClean="0">
                <a:latin typeface="Times New Roman" panose="02020603050405020304" pitchFamily="18" charset="0"/>
                <a:cs typeface="Times New Roman" panose="02020603050405020304" pitchFamily="18" charset="0"/>
              </a:rPr>
              <a:t>                                                                 </a:t>
            </a:r>
            <a:endParaRPr lang="ru-RU" sz="4200" b="1" i="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endParaRPr lang="ru-RU" sz="4200" b="1" i="1" dirty="0" smtClean="0">
              <a:latin typeface="Times New Roman" panose="02020603050405020304" pitchFamily="18" charset="0"/>
              <a:cs typeface="Times New Roman" panose="02020603050405020304" pitchFamily="18" charset="0"/>
            </a:endParaRPr>
          </a:p>
          <a:p>
            <a:pPr marL="0" indent="0" algn="r">
              <a:lnSpc>
                <a:spcPct val="120000"/>
              </a:lnSpc>
              <a:spcBef>
                <a:spcPts val="0"/>
              </a:spcBef>
              <a:spcAft>
                <a:spcPts val="0"/>
              </a:spcAft>
              <a:buNone/>
            </a:pPr>
            <a:r>
              <a:rPr lang="ru-RU" sz="8000" b="1" i="1" dirty="0" smtClean="0">
                <a:latin typeface="Times New Roman" panose="02020603050405020304" pitchFamily="18" charset="0"/>
                <a:cs typeface="Times New Roman" panose="02020603050405020304" pitchFamily="18" charset="0"/>
              </a:rPr>
              <a:t>   «Надувание мыльных пузырей»</a:t>
            </a:r>
          </a:p>
          <a:p>
            <a:pPr marL="0" indent="0" algn="r">
              <a:lnSpc>
                <a:spcPct val="120000"/>
              </a:lnSpc>
              <a:spcBef>
                <a:spcPts val="0"/>
              </a:spcBef>
              <a:spcAft>
                <a:spcPts val="0"/>
              </a:spcAft>
              <a:buNone/>
            </a:pPr>
            <a:endParaRPr lang="ru-RU" sz="8000" b="1" i="1" dirty="0">
              <a:latin typeface="Times New Roman" panose="02020603050405020304" pitchFamily="18" charset="0"/>
              <a:cs typeface="Times New Roman" panose="02020603050405020304" pitchFamily="18" charset="0"/>
            </a:endParaRPr>
          </a:p>
          <a:p>
            <a:pPr marL="0" indent="0" algn="r">
              <a:lnSpc>
                <a:spcPct val="120000"/>
              </a:lnSpc>
              <a:spcBef>
                <a:spcPts val="0"/>
              </a:spcBef>
              <a:spcAft>
                <a:spcPts val="0"/>
              </a:spcAft>
              <a:buNone/>
            </a:pPr>
            <a:endParaRPr lang="ru-RU" sz="8000" b="1" i="1" dirty="0" smtClean="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r>
              <a:rPr lang="ru-RU" sz="8000" b="1" i="1" dirty="0" smtClean="0">
                <a:latin typeface="Times New Roman" panose="02020603050405020304" pitchFamily="18" charset="0"/>
                <a:cs typeface="Times New Roman" panose="02020603050405020304" pitchFamily="18" charset="0"/>
              </a:rPr>
              <a:t>                                </a:t>
            </a:r>
            <a:endParaRPr lang="ru-RU" sz="8000" b="1" i="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r>
              <a:rPr lang="ru-RU" sz="8000" b="1" i="1" dirty="0" smtClean="0">
                <a:latin typeface="Times New Roman" panose="02020603050405020304" pitchFamily="18" charset="0"/>
                <a:cs typeface="Times New Roman" panose="02020603050405020304" pitchFamily="18" charset="0"/>
              </a:rPr>
              <a:t>                      </a:t>
            </a:r>
          </a:p>
          <a:p>
            <a:pPr marL="0" indent="0">
              <a:lnSpc>
                <a:spcPct val="120000"/>
              </a:lnSpc>
              <a:spcBef>
                <a:spcPts val="0"/>
              </a:spcBef>
              <a:spcAft>
                <a:spcPts val="0"/>
              </a:spcAft>
              <a:buNone/>
            </a:pPr>
            <a:endParaRPr lang="ru-RU" sz="8000" b="1" i="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r>
              <a:rPr lang="ru-RU" sz="8000" b="1" i="1" dirty="0" smtClean="0">
                <a:latin typeface="Times New Roman" panose="02020603050405020304" pitchFamily="18" charset="0"/>
                <a:cs typeface="Times New Roman" panose="02020603050405020304" pitchFamily="18" charset="0"/>
              </a:rPr>
              <a:t>                    «Подуй на вертушки»</a:t>
            </a:r>
            <a:endParaRPr lang="ru-RU" sz="8000" b="1" i="1" dirty="0">
              <a:latin typeface="Times New Roman" panose="02020603050405020304" pitchFamily="18" charset="0"/>
              <a:cs typeface="Times New Roman" panose="02020603050405020304" pitchFamily="18" charset="0"/>
            </a:endParaRPr>
          </a:p>
          <a:p>
            <a:pPr marL="0" indent="0" algn="ctr">
              <a:lnSpc>
                <a:spcPct val="120000"/>
              </a:lnSpc>
              <a:spcBef>
                <a:spcPts val="0"/>
              </a:spcBef>
              <a:spcAft>
                <a:spcPts val="0"/>
              </a:spcAft>
              <a:buNone/>
            </a:pPr>
            <a:endParaRPr lang="ru-RU" sz="8000" b="1" i="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r>
              <a:rPr lang="ru-RU" sz="8000" b="1" i="1" dirty="0">
                <a:latin typeface="Times New Roman" panose="02020603050405020304" pitchFamily="18" charset="0"/>
                <a:cs typeface="Times New Roman" panose="02020603050405020304" pitchFamily="18" charset="0"/>
              </a:rPr>
              <a:t> </a:t>
            </a:r>
            <a:r>
              <a:rPr lang="ru-RU" sz="8000" b="1" i="1" dirty="0" smtClean="0">
                <a:latin typeface="Times New Roman" panose="02020603050405020304" pitchFamily="18" charset="0"/>
                <a:cs typeface="Times New Roman" panose="02020603050405020304" pitchFamily="18" charset="0"/>
              </a:rPr>
              <a:t>                                         </a:t>
            </a:r>
            <a:endParaRPr lang="ru-RU" sz="8000" b="1" i="1" dirty="0">
              <a:latin typeface="Times New Roman" panose="02020603050405020304" pitchFamily="18" charset="0"/>
              <a:cs typeface="Times New Roman" panose="02020603050405020304" pitchFamily="18" charset="0"/>
            </a:endParaRPr>
          </a:p>
          <a:p>
            <a:pPr marL="0" indent="0" algn="r">
              <a:lnSpc>
                <a:spcPct val="120000"/>
              </a:lnSpc>
              <a:spcBef>
                <a:spcPts val="0"/>
              </a:spcBef>
              <a:spcAft>
                <a:spcPts val="0"/>
              </a:spcAft>
              <a:buNone/>
            </a:pPr>
            <a:endParaRPr lang="ru-RU" sz="8000" b="1" i="1" dirty="0" smtClean="0">
              <a:latin typeface="Times New Roman" panose="02020603050405020304" pitchFamily="18" charset="0"/>
              <a:cs typeface="Times New Roman" panose="02020603050405020304" pitchFamily="18" charset="0"/>
            </a:endParaRPr>
          </a:p>
          <a:p>
            <a:pPr marL="0" indent="0" algn="r">
              <a:lnSpc>
                <a:spcPct val="120000"/>
              </a:lnSpc>
              <a:spcBef>
                <a:spcPts val="0"/>
              </a:spcBef>
              <a:spcAft>
                <a:spcPts val="0"/>
              </a:spcAft>
              <a:buNone/>
            </a:pPr>
            <a:endParaRPr lang="ru-RU" sz="8000" b="1" i="1" dirty="0">
              <a:latin typeface="Times New Roman" panose="02020603050405020304" pitchFamily="18" charset="0"/>
              <a:cs typeface="Times New Roman" panose="02020603050405020304" pitchFamily="18" charset="0"/>
            </a:endParaRPr>
          </a:p>
          <a:p>
            <a:pPr marL="0" indent="0" algn="r">
              <a:lnSpc>
                <a:spcPct val="120000"/>
              </a:lnSpc>
              <a:spcBef>
                <a:spcPts val="0"/>
              </a:spcBef>
              <a:spcAft>
                <a:spcPts val="0"/>
              </a:spcAft>
              <a:buNone/>
            </a:pPr>
            <a:r>
              <a:rPr lang="ru-RU" sz="8000" b="1" i="1" dirty="0" smtClean="0">
                <a:latin typeface="Times New Roman" panose="02020603050405020304" pitchFamily="18" charset="0"/>
                <a:cs typeface="Times New Roman" panose="02020603050405020304" pitchFamily="18" charset="0"/>
              </a:rPr>
              <a:t>«Сдуй снежинку»</a:t>
            </a:r>
            <a:endParaRPr lang="ru-RU" sz="8000" i="1" dirty="0" smtClean="0">
              <a:latin typeface="Times New Roman" panose="02020603050405020304" pitchFamily="18" charset="0"/>
              <a:cs typeface="Times New Roman" panose="02020603050405020304" pitchFamily="18" charset="0"/>
            </a:endParaRPr>
          </a:p>
          <a:p>
            <a:pPr marL="0" indent="0" algn="r">
              <a:lnSpc>
                <a:spcPct val="120000"/>
              </a:lnSpc>
              <a:spcBef>
                <a:spcPts val="0"/>
              </a:spcBef>
              <a:spcAft>
                <a:spcPts val="0"/>
              </a:spcAft>
              <a:buNone/>
            </a:pPr>
            <a:r>
              <a:rPr lang="ru-RU" sz="8000" i="1" dirty="0" smtClean="0">
                <a:latin typeface="Times New Roman" panose="02020603050405020304" pitchFamily="18" charset="0"/>
                <a:cs typeface="Times New Roman" panose="02020603050405020304" pitchFamily="18" charset="0"/>
              </a:rPr>
              <a:t>Для выполнения упражнения нужно взять </a:t>
            </a:r>
          </a:p>
          <a:p>
            <a:pPr marL="0" indent="0" algn="r">
              <a:lnSpc>
                <a:spcPct val="120000"/>
              </a:lnSpc>
              <a:spcBef>
                <a:spcPts val="0"/>
              </a:spcBef>
              <a:spcAft>
                <a:spcPts val="0"/>
              </a:spcAft>
              <a:buNone/>
            </a:pPr>
            <a:r>
              <a:rPr lang="ru-RU" sz="8000" i="1" dirty="0" smtClean="0">
                <a:latin typeface="Times New Roman" panose="02020603050405020304" pitchFamily="18" charset="0"/>
                <a:cs typeface="Times New Roman" panose="02020603050405020304" pitchFamily="18" charset="0"/>
              </a:rPr>
              <a:t>кусочек ваты -это </a:t>
            </a:r>
            <a:r>
              <a:rPr lang="ru-RU" sz="8000" i="1" dirty="0">
                <a:latin typeface="Times New Roman" panose="02020603050405020304" pitchFamily="18" charset="0"/>
                <a:cs typeface="Times New Roman" panose="02020603050405020304" pitchFamily="18" charset="0"/>
              </a:rPr>
              <a:t>будет снежинка. </a:t>
            </a:r>
            <a:endParaRPr lang="ru-RU" sz="8000" i="1" dirty="0" smtClean="0">
              <a:latin typeface="Times New Roman" panose="02020603050405020304" pitchFamily="18" charset="0"/>
              <a:cs typeface="Times New Roman" panose="02020603050405020304" pitchFamily="18" charset="0"/>
            </a:endParaRPr>
          </a:p>
          <a:p>
            <a:pPr marL="0" indent="0" algn="r">
              <a:lnSpc>
                <a:spcPct val="120000"/>
              </a:lnSpc>
              <a:spcBef>
                <a:spcPts val="0"/>
              </a:spcBef>
              <a:spcAft>
                <a:spcPts val="0"/>
              </a:spcAft>
              <a:buNone/>
            </a:pPr>
            <a:r>
              <a:rPr lang="ru-RU" sz="8000" i="1" dirty="0" smtClean="0">
                <a:latin typeface="Times New Roman" panose="02020603050405020304" pitchFamily="18" charset="0"/>
                <a:cs typeface="Times New Roman" panose="02020603050405020304" pitchFamily="18" charset="0"/>
              </a:rPr>
              <a:t>Положить </a:t>
            </a:r>
            <a:r>
              <a:rPr lang="ru-RU" sz="8000" i="1" dirty="0">
                <a:latin typeface="Times New Roman" panose="02020603050405020304" pitchFamily="18" charset="0"/>
                <a:cs typeface="Times New Roman" panose="02020603050405020304" pitchFamily="18" charset="0"/>
              </a:rPr>
              <a:t>ватку на ладонь</a:t>
            </a:r>
            <a:r>
              <a:rPr lang="ru-RU" sz="8000" i="1" dirty="0" smtClean="0">
                <a:latin typeface="Times New Roman" panose="02020603050405020304" pitchFamily="18" charset="0"/>
                <a:cs typeface="Times New Roman" panose="02020603050405020304" pitchFamily="18" charset="0"/>
              </a:rPr>
              <a:t>, </a:t>
            </a:r>
            <a:r>
              <a:rPr lang="ru-RU" sz="8000" i="1" dirty="0">
                <a:latin typeface="Times New Roman" panose="02020603050405020304" pitchFamily="18" charset="0"/>
                <a:cs typeface="Times New Roman" panose="02020603050405020304" pitchFamily="18" charset="0"/>
              </a:rPr>
              <a:t>а </a:t>
            </a:r>
            <a:r>
              <a:rPr lang="ru-RU" sz="8000" i="1" dirty="0" smtClean="0">
                <a:latin typeface="Times New Roman" panose="02020603050405020304" pitchFamily="18" charset="0"/>
                <a:cs typeface="Times New Roman" panose="02020603050405020304" pitchFamily="18" charset="0"/>
              </a:rPr>
              <a:t>затем сдуть ее</a:t>
            </a:r>
          </a:p>
          <a:p>
            <a:pPr marL="0" indent="0" algn="r">
              <a:lnSpc>
                <a:spcPct val="120000"/>
              </a:lnSpc>
              <a:spcBef>
                <a:spcPts val="0"/>
              </a:spcBef>
              <a:spcAft>
                <a:spcPts val="0"/>
              </a:spcAft>
              <a:buNone/>
            </a:pPr>
            <a:r>
              <a:rPr lang="ru-RU" sz="8000" i="1" dirty="0" smtClean="0">
                <a:latin typeface="Times New Roman" panose="02020603050405020304" pitchFamily="18" charset="0"/>
                <a:cs typeface="Times New Roman" panose="02020603050405020304" pitchFamily="18" charset="0"/>
              </a:rPr>
              <a:t> </a:t>
            </a:r>
            <a:r>
              <a:rPr lang="ru-RU" sz="8000" i="1" dirty="0">
                <a:latin typeface="Times New Roman" panose="02020603050405020304" pitchFamily="18" charset="0"/>
                <a:cs typeface="Times New Roman" panose="02020603050405020304" pitchFamily="18" charset="0"/>
              </a:rPr>
              <a:t>с </a:t>
            </a:r>
            <a:r>
              <a:rPr lang="ru-RU" sz="8000" i="1" dirty="0" smtClean="0">
                <a:latin typeface="Times New Roman" panose="02020603050405020304" pitchFamily="18" charset="0"/>
                <a:cs typeface="Times New Roman" panose="02020603050405020304" pitchFamily="18" charset="0"/>
              </a:rPr>
              <a:t>руки (выдох </a:t>
            </a:r>
            <a:r>
              <a:rPr lang="ru-RU" sz="8000" i="1" dirty="0">
                <a:latin typeface="Times New Roman" panose="02020603050405020304" pitchFamily="18" charset="0"/>
                <a:cs typeface="Times New Roman" panose="02020603050405020304" pitchFamily="18" charset="0"/>
              </a:rPr>
              <a:t>только через рот, выдох должен </a:t>
            </a:r>
            <a:endParaRPr lang="ru-RU" sz="8000" i="1" dirty="0" smtClean="0">
              <a:latin typeface="Times New Roman" panose="02020603050405020304" pitchFamily="18" charset="0"/>
              <a:cs typeface="Times New Roman" panose="02020603050405020304" pitchFamily="18" charset="0"/>
            </a:endParaRPr>
          </a:p>
          <a:p>
            <a:pPr marL="0" indent="0" algn="r">
              <a:lnSpc>
                <a:spcPct val="120000"/>
              </a:lnSpc>
              <a:spcBef>
                <a:spcPts val="0"/>
              </a:spcBef>
              <a:spcAft>
                <a:spcPts val="0"/>
              </a:spcAft>
              <a:buNone/>
            </a:pPr>
            <a:r>
              <a:rPr lang="ru-RU" sz="8000" i="1" dirty="0" smtClean="0">
                <a:latin typeface="Times New Roman" panose="02020603050405020304" pitchFamily="18" charset="0"/>
                <a:cs typeface="Times New Roman" panose="02020603050405020304" pitchFamily="18" charset="0"/>
              </a:rPr>
              <a:t>быть </a:t>
            </a:r>
            <a:r>
              <a:rPr lang="ru-RU" sz="8000" i="1" dirty="0">
                <a:latin typeface="Times New Roman" panose="02020603050405020304" pitchFamily="18" charset="0"/>
                <a:cs typeface="Times New Roman" panose="02020603050405020304" pitchFamily="18" charset="0"/>
              </a:rPr>
              <a:t>плавным, </a:t>
            </a:r>
            <a:r>
              <a:rPr lang="ru-RU" sz="8000" i="1" dirty="0" smtClean="0">
                <a:latin typeface="Times New Roman" panose="02020603050405020304" pitchFamily="18" charset="0"/>
                <a:cs typeface="Times New Roman" panose="02020603050405020304" pitchFamily="18" charset="0"/>
              </a:rPr>
              <a:t>длительным</a:t>
            </a:r>
            <a:r>
              <a:rPr lang="ru-RU" sz="8000" i="1" dirty="0">
                <a:latin typeface="Times New Roman" panose="02020603050405020304" pitchFamily="18" charset="0"/>
                <a:cs typeface="Times New Roman" panose="02020603050405020304" pitchFamily="18" charset="0"/>
              </a:rPr>
              <a:t>)</a:t>
            </a:r>
            <a:r>
              <a:rPr lang="ru-RU" sz="8000" b="1" i="1" dirty="0" smtClean="0">
                <a:latin typeface="Times New Roman" panose="02020603050405020304" pitchFamily="18" charset="0"/>
                <a:cs typeface="Times New Roman" panose="02020603050405020304" pitchFamily="18" charset="0"/>
              </a:rPr>
              <a:t>.</a:t>
            </a:r>
            <a:endParaRPr lang="ru-RU" sz="8000" b="1" i="1" dirty="0">
              <a:latin typeface="Times New Roman" panose="02020603050405020304" pitchFamily="18" charset="0"/>
              <a:cs typeface="Times New Roman" panose="02020603050405020304" pitchFamily="18" charset="0"/>
            </a:endParaRPr>
          </a:p>
          <a:p>
            <a:pPr marL="0" indent="0">
              <a:buNone/>
            </a:pPr>
            <a:r>
              <a:rPr lang="ru-RU" sz="8000" b="1" i="1" dirty="0" smtClean="0">
                <a:latin typeface="Times New Roman" panose="02020603050405020304" pitchFamily="18" charset="0"/>
                <a:cs typeface="Times New Roman" panose="02020603050405020304" pitchFamily="18" charset="0"/>
              </a:rPr>
              <a:t>                                                            </a:t>
            </a:r>
            <a:endParaRPr lang="ru-RU" sz="8000" b="1" i="1" dirty="0">
              <a:latin typeface="Times New Roman" panose="02020603050405020304" pitchFamily="18" charset="0"/>
              <a:cs typeface="Times New Roman" panose="02020603050405020304" pitchFamily="18" charset="0"/>
            </a:endParaRPr>
          </a:p>
        </p:txBody>
      </p:sp>
      <p:pic>
        <p:nvPicPr>
          <p:cNvPr id="6146" name="Picture 2" descr="C:\Users\андрей\Desktop\работа №36\2014-2015\мастер класс\фото\WP_20141112_0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56" t="-4972" r="496" b="-2435"/>
          <a:stretch/>
        </p:blipFill>
        <p:spPr bwMode="auto">
          <a:xfrm>
            <a:off x="683568" y="404663"/>
            <a:ext cx="3096344" cy="1778099"/>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андрей\Desktop\работа №36\2014-2015\мастер класс\фото\WP_20141111_01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92080" y="2182762"/>
            <a:ext cx="2948731" cy="1660321"/>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C:\Users\андрей\Desktop\работа №36\2014-2015\мастер класс\фото\WP_20141126_009.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552" y="4797152"/>
            <a:ext cx="2682174" cy="16382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54537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par>
                                <p:cTn id="8" presetID="6" presetClass="entr" presetSubtype="16"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circle(in)">
                                      <p:cBhvr>
                                        <p:cTn id="10" dur="2000"/>
                                        <p:tgtEl>
                                          <p:spTgt spid="6147"/>
                                        </p:tgtEl>
                                      </p:cBhvr>
                                    </p:animEffect>
                                  </p:childTnLst>
                                </p:cTn>
                              </p:par>
                              <p:par>
                                <p:cTn id="11" presetID="6" presetClass="entr" presetSubtype="16"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circle(in)">
                                      <p:cBhvr>
                                        <p:cTn id="1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TC102455596[[fn=Весна]]</Template>
  <TotalTime>888</TotalTime>
  <Words>1344</Words>
  <Application>Microsoft Office PowerPoint</Application>
  <PresentationFormat>Экран (4:3)</PresentationFormat>
  <Paragraphs>188</Paragraphs>
  <Slides>12</Slides>
  <Notes>8</Notes>
  <HiddenSlides>0</HiddenSlides>
  <MMClips>5</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Spring</vt:lpstr>
      <vt:lpstr>Муниципальное бюджетное дошкольное образовательное учреждение «Детский сад №11 «Чебурашка» г. Кудымкар</vt:lpstr>
      <vt:lpstr>Слайд 2</vt:lpstr>
      <vt:lpstr>Артикуляционная гимнастика </vt:lpstr>
      <vt:lpstr>«Лопаточка»</vt:lpstr>
      <vt:lpstr>«Чашечка»</vt:lpstr>
      <vt:lpstr>«Маляр»</vt:lpstr>
      <vt:lpstr>«Лошадка»</vt:lpstr>
      <vt:lpstr>Развитие речевого дыхания </vt:lpstr>
      <vt:lpstr>Слайд 9</vt:lpstr>
      <vt:lpstr>Слайд 10</vt:lpstr>
      <vt:lpstr> Закрепление звука в словах </vt:lpstr>
      <vt:lpstr>«Найди предметы»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дошкольное образовательное учреждение «Детский сад общеразвивающего вида №36» городского округа Самара</dc:title>
  <dc:creator>андрей</dc:creator>
  <cp:lastModifiedBy>Пользователь Windows</cp:lastModifiedBy>
  <cp:revision>91</cp:revision>
  <dcterms:created xsi:type="dcterms:W3CDTF">2014-11-18T11:51:39Z</dcterms:created>
  <dcterms:modified xsi:type="dcterms:W3CDTF">2020-11-19T13:48:20Z</dcterms:modified>
</cp:coreProperties>
</file>