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83" r:id="rId2"/>
    <p:sldId id="281" r:id="rId3"/>
    <p:sldId id="282" r:id="rId4"/>
    <p:sldId id="277" r:id="rId5"/>
    <p:sldId id="262" r:id="rId6"/>
    <p:sldId id="264" r:id="rId7"/>
    <p:sldId id="272" r:id="rId8"/>
    <p:sldId id="258" r:id="rId9"/>
    <p:sldId id="273" r:id="rId10"/>
    <p:sldId id="266" r:id="rId11"/>
    <p:sldId id="280" r:id="rId12"/>
    <p:sldId id="263" r:id="rId13"/>
    <p:sldId id="265" r:id="rId14"/>
    <p:sldId id="275" r:id="rId15"/>
    <p:sldId id="267" r:id="rId16"/>
    <p:sldId id="278" r:id="rId17"/>
    <p:sldId id="274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Дата занятия: 19.12.19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занятия: Дифференцированный зачет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занятия: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знания и умения обучающихся по выполнению работ при сборке схемы нереверсивного пуска асинхронного двигателя. 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393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Тепловое реле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Тепловые реле</a:t>
            </a:r>
            <a:r>
              <a:rPr lang="ru-RU" dirty="0" smtClean="0"/>
              <a:t> - это электрические аппараты, предназначенные для защиты электродвигателей от токовой перегрузки. Наиболее распространенные типы тепловых реле - ТРП, ТРН, РТЛ и РТТ.</a:t>
            </a:r>
            <a:endParaRPr lang="ru-RU" dirty="0"/>
          </a:p>
        </p:txBody>
      </p:sp>
      <p:pic>
        <p:nvPicPr>
          <p:cNvPr id="6146" name="Picture 2" descr="http://electric-blogger.ru/wp-content/uploads/2016/07/thermal_relay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300" y="4394288"/>
            <a:ext cx="4065386" cy="1765540"/>
          </a:xfrm>
          <a:prstGeom prst="rect">
            <a:avLst/>
          </a:prstGeom>
          <a:noFill/>
        </p:spPr>
      </p:pic>
      <p:sp>
        <p:nvSpPr>
          <p:cNvPr id="6148" name="AutoShape 4" descr="Руководство по подключению Т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Содержимое 7" descr="Тепловое реле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643050"/>
            <a:ext cx="364333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теплового реле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486292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dirty="0" smtClean="0"/>
              <a:t>1 - корпус теплового реле;</a:t>
            </a:r>
          </a:p>
          <a:p>
            <a:pPr fontAlgn="base">
              <a:buNone/>
            </a:pPr>
            <a:r>
              <a:rPr lang="ru-RU" dirty="0" smtClean="0"/>
              <a:t>2 - биметаллическая пластина с нагревательным элементом;</a:t>
            </a:r>
          </a:p>
          <a:p>
            <a:pPr fontAlgn="base">
              <a:buNone/>
            </a:pPr>
            <a:r>
              <a:rPr lang="ru-RU" dirty="0" smtClean="0"/>
              <a:t>3 - толкатель;</a:t>
            </a:r>
          </a:p>
          <a:p>
            <a:pPr fontAlgn="base">
              <a:buNone/>
            </a:pPr>
            <a:r>
              <a:rPr lang="ru-RU" dirty="0" smtClean="0"/>
              <a:t>4 - исполнительная пластина;</a:t>
            </a:r>
          </a:p>
          <a:p>
            <a:pPr fontAlgn="base">
              <a:buNone/>
            </a:pPr>
            <a:r>
              <a:rPr lang="ru-RU" dirty="0" smtClean="0"/>
              <a:t>5 - пружина замыкающего контакта;</a:t>
            </a:r>
          </a:p>
          <a:p>
            <a:pPr fontAlgn="base">
              <a:buNone/>
            </a:pPr>
            <a:r>
              <a:rPr lang="ru-RU" dirty="0" smtClean="0"/>
              <a:t>6 - винт регулировки пластины температурного компенсатора;</a:t>
            </a:r>
          </a:p>
          <a:p>
            <a:pPr fontAlgn="base">
              <a:buNone/>
            </a:pPr>
            <a:r>
              <a:rPr lang="ru-RU" dirty="0" smtClean="0"/>
              <a:t>7 - пластина температурного компенсатора;</a:t>
            </a:r>
          </a:p>
          <a:p>
            <a:pPr fontAlgn="base">
              <a:buNone/>
            </a:pPr>
            <a:r>
              <a:rPr lang="ru-RU" dirty="0" smtClean="0"/>
              <a:t>8 - контакты;</a:t>
            </a:r>
          </a:p>
          <a:p>
            <a:pPr fontAlgn="base">
              <a:buNone/>
            </a:pPr>
            <a:r>
              <a:rPr lang="ru-RU" dirty="0" smtClean="0"/>
              <a:t>9 - эксцентрик с движком </a:t>
            </a:r>
            <a:r>
              <a:rPr lang="ru-RU" dirty="0" err="1" smtClean="0"/>
              <a:t>уставки</a:t>
            </a:r>
            <a:r>
              <a:rPr lang="ru-RU" dirty="0" smtClean="0"/>
              <a:t> тока срабатывания;</a:t>
            </a:r>
          </a:p>
          <a:p>
            <a:pPr fontAlgn="base">
              <a:buNone/>
            </a:pPr>
            <a:r>
              <a:rPr lang="ru-RU" dirty="0" smtClean="0"/>
              <a:t>10 - кнопка возврата реле в рабочее состояние.</a:t>
            </a:r>
            <a:endParaRPr lang="ru-RU" dirty="0"/>
          </a:p>
        </p:txBody>
      </p:sp>
      <p:pic>
        <p:nvPicPr>
          <p:cNvPr id="5" name="Содержимое 4" descr="http://pro100electrik.ru/wp-content/uploads/2016/03/2016-03-17-12.49.51-1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421484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Назначение кнопочного поста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Кнопочные посты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предназначены для</a:t>
            </a:r>
          </a:p>
          <a:p>
            <a:pPr>
              <a:buNone/>
            </a:pPr>
            <a:r>
              <a:rPr lang="ru-RU" dirty="0" smtClean="0"/>
              <a:t>включения и отключения</a:t>
            </a:r>
          </a:p>
          <a:p>
            <a:pPr>
              <a:buNone/>
            </a:pPr>
            <a:r>
              <a:rPr lang="ru-RU" dirty="0" smtClean="0"/>
              <a:t>электрических устройств, для</a:t>
            </a:r>
          </a:p>
          <a:p>
            <a:pPr>
              <a:buNone/>
            </a:pPr>
            <a:r>
              <a:rPr lang="ru-RU" dirty="0" smtClean="0"/>
              <a:t>изменения направления</a:t>
            </a:r>
          </a:p>
          <a:p>
            <a:pPr>
              <a:buNone/>
            </a:pPr>
            <a:r>
              <a:rPr lang="ru-RU" dirty="0" smtClean="0"/>
              <a:t>вращения приводов в</a:t>
            </a:r>
          </a:p>
          <a:p>
            <a:pPr>
              <a:buNone/>
            </a:pPr>
            <a:r>
              <a:rPr lang="ru-RU" dirty="0" smtClean="0"/>
              <a:t>устройствах, для ручного</a:t>
            </a:r>
          </a:p>
          <a:p>
            <a:pPr>
              <a:buNone/>
            </a:pPr>
            <a:r>
              <a:rPr lang="ru-RU" dirty="0" smtClean="0"/>
              <a:t>экстренного отключения</a:t>
            </a:r>
          </a:p>
          <a:p>
            <a:pPr>
              <a:buNone/>
            </a:pPr>
            <a:r>
              <a:rPr lang="ru-RU" dirty="0" smtClean="0"/>
              <a:t>оборудования в аварийных</a:t>
            </a:r>
          </a:p>
          <a:p>
            <a:pPr>
              <a:buNone/>
            </a:pPr>
            <a:r>
              <a:rPr lang="ru-RU" dirty="0" smtClean="0"/>
              <a:t>ситуациях и т. д. – в</a:t>
            </a:r>
          </a:p>
          <a:p>
            <a:pPr>
              <a:buNone/>
            </a:pPr>
            <a:r>
              <a:rPr lang="ru-RU" dirty="0" smtClean="0"/>
              <a:t>зависимости от назначения</a:t>
            </a:r>
          </a:p>
          <a:p>
            <a:pPr>
              <a:buNone/>
            </a:pPr>
            <a:r>
              <a:rPr lang="ru-RU" dirty="0" smtClean="0"/>
              <a:t>того или иного</a:t>
            </a:r>
          </a:p>
          <a:p>
            <a:pPr>
              <a:buNone/>
            </a:pPr>
            <a:r>
              <a:rPr lang="ru-RU" dirty="0"/>
              <a:t>э</a:t>
            </a:r>
            <a:r>
              <a:rPr lang="ru-RU" dirty="0" smtClean="0"/>
              <a:t>лектротехнического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оборудования.</a:t>
            </a:r>
            <a:endParaRPr lang="ru-RU" dirty="0"/>
          </a:p>
        </p:txBody>
      </p:sp>
      <p:pic>
        <p:nvPicPr>
          <p:cNvPr id="5" name="Рисунок 4" descr="Посты серии «ПКЕ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378621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контактов кнопочного поста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" name="Рисунок 4" descr="кнопочный пост на 2 кнопки схема подключен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394811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кнопочный пост на 2 кнопки схема подключения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071678"/>
            <a:ext cx="407196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Инструменты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материал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sxema_reversa_asinxronnogo_dvigatelya_схема_реверса_асинхронного_двигателя_1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643050"/>
            <a:ext cx="7072361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охране труда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Перед началом работы: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Надеть спецодежду, головной убор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Проверить исправность инструмента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Убрать с рабочего места все лишнее</a:t>
            </a:r>
          </a:p>
          <a:p>
            <a:pPr marL="274320" lvl="1">
              <a:buClr>
                <a:schemeClr val="accent1"/>
              </a:buClr>
              <a:buSzPct val="85000"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работы: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на рабочем месте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Применять инструмент по назначению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снятии изоляции с провода, нож держать от себя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работы не мешать  работающим рядом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Бережно относиться к материалам, приборам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инструментам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окончании работы: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Привести в порядок инструмент и рабочее место.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Провести влажную уборку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Снять спецодежду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вымыть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руки с мылом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оценок на практическую работу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714488"/>
          <a:ext cx="850424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037"/>
                <a:gridCol w="2357454"/>
                <a:gridCol w="1143008"/>
                <a:gridCol w="3286148"/>
                <a:gridCol w="1090593"/>
              </a:tblGrid>
              <a:tr h="588644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работ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Причина снятия баллов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4198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Подготовительная часть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Плохая организация рабочего места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634198">
                <a:tc>
                  <a:txBody>
                    <a:bodyPr/>
                    <a:lstStyle/>
                    <a:p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Соблюдение охраны труда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нарушение охраны труда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  <a:tr h="634198">
                <a:tc>
                  <a:txBody>
                    <a:bodyPr/>
                    <a:lstStyle/>
                    <a:p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Установка электрических аппаратов по схеме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Неправильно установлены электрические аппараты (перевернутая маркировка, не соответствуют схеме)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оценок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7938979"/>
              </p:ext>
            </p:extLst>
          </p:nvPr>
        </p:nvGraphicFramePr>
        <p:xfrm>
          <a:off x="301625" y="1714488"/>
          <a:ext cx="8648511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037"/>
                <a:gridCol w="2774659"/>
                <a:gridCol w="1156711"/>
                <a:gridCol w="2999511"/>
                <a:gridCol w="1090593"/>
              </a:tblGrid>
              <a:tr h="5442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работ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Причина снятия баллов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аллы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Разделка проводов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Разделка не соответствует ТУ (длина проводов снятие изоляции)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Соединение проводов с электрическими аппаратами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Соединение проводов (длина провода, крепление на контактах)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Проверка  мультиметром электрической цепи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Обращение с </a:t>
                      </a:r>
                      <a:r>
                        <a:rPr lang="ru-RU" sz="2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прибором, неправильно </a:t>
                      </a: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проведена </a:t>
                      </a:r>
                      <a:r>
                        <a:rPr lang="ru-RU" sz="2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прозвонка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оценок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4986594"/>
              </p:ext>
            </p:extLst>
          </p:nvPr>
        </p:nvGraphicFramePr>
        <p:xfrm>
          <a:off x="179512" y="1571613"/>
          <a:ext cx="8610448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245"/>
                <a:gridCol w="2774659"/>
                <a:gridCol w="1082993"/>
                <a:gridCol w="2928958"/>
                <a:gridCol w="1090593"/>
              </a:tblGrid>
              <a:tr h="7070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работ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Причина снятия баллов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аллы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07905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Норма времени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Всего:</a:t>
                      </a:r>
                      <a:endParaRPr kumimoji="0" lang="ru-RU" sz="22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Баллы:</a:t>
                      </a:r>
                    </a:p>
                    <a:p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90-100 – отлично; </a:t>
                      </a:r>
                    </a:p>
                    <a:p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80-89 – хорошо; </a:t>
                      </a:r>
                    </a:p>
                    <a:p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65-79 - удовлетворительно; </a:t>
                      </a:r>
                    </a:p>
                    <a:p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65 –неудовлетворительно</a:t>
                      </a:r>
                    </a:p>
                    <a:p>
                      <a:r>
                        <a:rPr kumimoji="0" lang="ru-RU" sz="2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Норма времени: 180'</a:t>
                      </a:r>
                      <a:endParaRPr kumimoji="0" lang="ru-RU" sz="2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ru-RU" sz="2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каждые 5' свыше нормы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д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ифференцированного зачета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ПМ 01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Теоретическая часть – 30 минут.</a:t>
            </a:r>
          </a:p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Практическая часть – сборка схемы нереверсивного пуска асинхронного двигателя -  180 минут.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Теоретическая часть.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473720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1.1.Перечислить электрические аппараты схемы нереверсивного пуска двигателя.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1.2.Заполнить таблицу по рисункам видами электрических аппаратов.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1.3.Перечислить по рисунку позиционные обозначения устройства магнитного пускателя ПМЕ.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Критерии оценок</a:t>
            </a:r>
          </a:p>
          <a:p>
            <a:r>
              <a:rPr lang="ru-RU" sz="2600" cap="all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Задание выполнено без ошибок – оценка отлично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2.Задание выполнено с одной ошибкой – оценка хорошо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3.Задание выполнено с двумя ошибками – оценка удовлетворительно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Задание выполнено с тремя ошибками – оценка неудовлетворительно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Норма времени на задание – 30'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0007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 часть.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Сборка схемы нереверсивного пуска асинхронного двигателя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builddailys.com/system/uploads/page_file/source/500/243/1243500/shema-podcluchenija-puskatelja-2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158717"/>
            <a:ext cx="4038600" cy="3107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Содержимое 3" descr="http://electricalschool.info/uploads/posts/2014-09/1410707646_2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593" y="1785926"/>
            <a:ext cx="3136621" cy="4267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схемы нереверсивного пуска асинхронного двигателя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Схема состоит из: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- 3 фазного автоматического выключателя – 1шт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контактора КМИ – 1шт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теплового реле – 1шт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- 2 кнопочного поста – 1шт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клеммной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колодки – 1шт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Схема нереверсивного пуска двигателя применяется на предприятии и в быту: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Сверлильный станок, заточной станок и т.д.;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Бытовой пылесос, кофемолка,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блендер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т.д.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86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автоматического выключателя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Автоматические выключатели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(автоматы) предназначены для оперативных включений и отключений низковольтных электрических цепей и защиты их от токов КЗ и перегрузок, а также от исчезновения или снижения напряжения сети.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Avtomaticheskie vykliuchateli ustroistvo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428627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контактора КМИ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forum220.ru/site-img/construction-contacto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821537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и назначение контактора КМИ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Контакторы КМИ применяется для запуска, остановки и реверса асинхронных электрических двигателей, работающих при напряжении до 660 вольт. Кроме того, эти приборы обеспечивают дистанционное переключение устройств вентиляционных систем, осветительных приборов, насосов и других агрегатов. Использование контакторов этого типа делает управление электродвигателями удобным и безопасным.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Назначение и особенности малогабаритных контакторов. Частая перемена тока в электрических сетях при включении и отключении электрооборудования приводит к аварийным ситуациям. Для их предотвращения используется контактор КМИ, работающий дистанционно под управлением слабыми электрическими токами. Название расшифровывается как контактор малый.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контактора КМИ</a:t>
            </a:r>
            <a:endParaRPr lang="ru-RU" sz="2400" dirty="0"/>
          </a:p>
        </p:txBody>
      </p:sp>
      <p:pic>
        <p:nvPicPr>
          <p:cNvPr id="4" name="Содержимое 3" descr="Привязка контактора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031" y="1527175"/>
            <a:ext cx="633742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700</TotalTime>
  <Words>666</Words>
  <Application>Microsoft Office PowerPoint</Application>
  <PresentationFormat>Экран (4:3)</PresentationFormat>
  <Paragraphs>147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Calibri</vt:lpstr>
      <vt:lpstr>Georgia</vt:lpstr>
      <vt:lpstr>Times New Roman</vt:lpstr>
      <vt:lpstr>Wingdings</vt:lpstr>
      <vt:lpstr>Wingdings 2</vt:lpstr>
      <vt:lpstr>Официальная</vt:lpstr>
      <vt:lpstr>Презентация PowerPoint</vt:lpstr>
      <vt:lpstr>Содержание дифференцированного зачета по ПМ 01</vt:lpstr>
      <vt:lpstr>Теоретическая часть.</vt:lpstr>
      <vt:lpstr>Практическая часть. Сборка схемы нереверсивного пуска асинхронного двигателя</vt:lpstr>
      <vt:lpstr>Устройство схемы нереверсивного пуска асинхронного двигателя</vt:lpstr>
      <vt:lpstr>Устройство автоматического выключателя</vt:lpstr>
      <vt:lpstr>Устройство контактора КМИ</vt:lpstr>
      <vt:lpstr>Применение и назначение контактора КМИ</vt:lpstr>
      <vt:lpstr>Схема контактора КМИ</vt:lpstr>
      <vt:lpstr>Тепловое реле</vt:lpstr>
      <vt:lpstr>Устройство теплового реле</vt:lpstr>
      <vt:lpstr>Назначение кнопочного поста</vt:lpstr>
      <vt:lpstr>Устройство контактов кнопочного поста</vt:lpstr>
      <vt:lpstr>Инструменты и материал</vt:lpstr>
      <vt:lpstr>Инструктаж по охране труда</vt:lpstr>
      <vt:lpstr>Критерии оценок на практическую работу</vt:lpstr>
      <vt:lpstr>Критерии оценок</vt:lpstr>
      <vt:lpstr>Критерии оценок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Схема нереверсивного пуска асинхронного двигателя </dc:title>
  <cp:lastModifiedBy>Алексей Дегтярев</cp:lastModifiedBy>
  <cp:revision>77</cp:revision>
  <dcterms:modified xsi:type="dcterms:W3CDTF">2019-12-18T17:08:17Z</dcterms:modified>
</cp:coreProperties>
</file>