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9" r:id="rId2"/>
    <p:sldId id="263" r:id="rId3"/>
    <p:sldId id="272" r:id="rId4"/>
    <p:sldId id="270" r:id="rId5"/>
    <p:sldId id="271" r:id="rId6"/>
    <p:sldId id="304" r:id="rId7"/>
    <p:sldId id="268" r:id="rId8"/>
    <p:sldId id="269" r:id="rId9"/>
    <p:sldId id="265" r:id="rId10"/>
    <p:sldId id="264" r:id="rId11"/>
    <p:sldId id="274" r:id="rId12"/>
    <p:sldId id="305" r:id="rId13"/>
    <p:sldId id="273" r:id="rId14"/>
    <p:sldId id="275" r:id="rId15"/>
    <p:sldId id="276" r:id="rId16"/>
    <p:sldId id="277" r:id="rId17"/>
    <p:sldId id="278" r:id="rId18"/>
    <p:sldId id="281" r:id="rId19"/>
    <p:sldId id="283" r:id="rId20"/>
    <p:sldId id="284" r:id="rId21"/>
    <p:sldId id="285" r:id="rId22"/>
    <p:sldId id="293" r:id="rId23"/>
    <p:sldId id="298" r:id="rId24"/>
    <p:sldId id="26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909B6C27-BA62-4446-B56B-4C9E5F0088C2}">
          <p14:sldIdLst>
            <p14:sldId id="309"/>
            <p14:sldId id="256"/>
            <p14:sldId id="263"/>
            <p14:sldId id="272"/>
            <p14:sldId id="270"/>
            <p14:sldId id="271"/>
            <p14:sldId id="304"/>
            <p14:sldId id="308"/>
            <p14:sldId id="268"/>
            <p14:sldId id="269"/>
            <p14:sldId id="265"/>
            <p14:sldId id="264"/>
            <p14:sldId id="274"/>
            <p14:sldId id="305"/>
            <p14:sldId id="273"/>
            <p14:sldId id="275"/>
            <p14:sldId id="276"/>
            <p14:sldId id="277"/>
            <p14:sldId id="278"/>
            <p14:sldId id="281"/>
            <p14:sldId id="283"/>
            <p14:sldId id="284"/>
            <p14:sldId id="306"/>
            <p14:sldId id="307"/>
            <p14:sldId id="285"/>
            <p14:sldId id="293"/>
            <p14:sldId id="298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00CC"/>
    <a:srgbClr val="00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>
        <p:scale>
          <a:sx n="82" d="100"/>
          <a:sy n="82" d="100"/>
        </p:scale>
        <p:origin x="-70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4529142" cy="1470025"/>
          </a:xfrm>
        </p:spPr>
        <p:txBody>
          <a:bodyPr/>
          <a:lstStyle>
            <a:lvl1pPr algn="l">
              <a:defRPr b="1">
                <a:solidFill>
                  <a:schemeClr val="accent6">
                    <a:lumMod val="75000"/>
                  </a:schemeClr>
                </a:solidFill>
                <a:latin typeface="Impac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78" y="5572140"/>
            <a:ext cx="5543544" cy="752468"/>
          </a:xfrm>
        </p:spPr>
        <p:txBody>
          <a:bodyPr/>
          <a:lstStyle>
            <a:lvl1pPr marL="0" indent="0" algn="l">
              <a:buNone/>
              <a:defRPr b="0">
                <a:solidFill>
                  <a:srgbClr val="7030A0"/>
                </a:solidFill>
                <a:latin typeface="Franklin Gothic Medium Con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41D4-46E4-40EA-88D2-79BD5157B785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441D-AA91-4E3A-9B74-6E68B9E10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41D4-46E4-40EA-88D2-79BD5157B785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441D-AA91-4E3A-9B74-6E68B9E10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41D4-46E4-40EA-88D2-79BD5157B785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441D-AA91-4E3A-9B74-6E68B9E10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41D4-46E4-40EA-88D2-79BD5157B785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441D-AA91-4E3A-9B74-6E68B9E10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41D4-46E4-40EA-88D2-79BD5157B785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441D-AA91-4E3A-9B74-6E68B9E10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41D4-46E4-40EA-88D2-79BD5157B785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441D-AA91-4E3A-9B74-6E68B9E10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41D4-46E4-40EA-88D2-79BD5157B785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441D-AA91-4E3A-9B74-6E68B9E10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41D4-46E4-40EA-88D2-79BD5157B785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441D-AA91-4E3A-9B74-6E68B9E10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41D4-46E4-40EA-88D2-79BD5157B785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441D-AA91-4E3A-9B74-6E68B9E10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41D4-46E4-40EA-88D2-79BD5157B785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441D-AA91-4E3A-9B74-6E68B9E10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41D4-46E4-40EA-88D2-79BD5157B785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441D-AA91-4E3A-9B74-6E68B9E10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>
                <a:alpha val="64000"/>
              </a:srgbClr>
            </a:gs>
            <a:gs pos="50000">
              <a:schemeClr val="accent3">
                <a:lumMod val="75000"/>
                <a:alpha val="70000"/>
              </a:schemeClr>
            </a:gs>
            <a:gs pos="100000">
              <a:srgbClr val="FF0000">
                <a:alpha val="76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341D4-46E4-40EA-88D2-79BD5157B785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1441D-AA91-4E3A-9B74-6E68B9E10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ru-RU" sz="4400" b="1" kern="1200" smtClean="0">
          <a:solidFill>
            <a:schemeClr val="accent6">
              <a:lumMod val="75000"/>
            </a:schemeClr>
          </a:solidFill>
          <a:latin typeface="Impac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7030A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7030A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142852"/>
            <a:ext cx="6072230" cy="2071702"/>
          </a:xfrm>
        </p:spPr>
        <p:txBody>
          <a:bodyPr>
            <a:prstTxWarp prst="textPlain">
              <a:avLst/>
            </a:prstTxWarp>
            <a:noAutofit/>
          </a:bodyPr>
          <a:lstStyle/>
          <a:p>
            <a:r>
              <a:rPr sz="2400">
                <a:ln w="38100"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Игры и упражнения</a:t>
            </a:r>
            <a:r>
              <a:rPr sz="2400">
                <a:ln w="38100"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, </a:t>
            </a:r>
            <a:r>
              <a:rPr sz="2400" smtClean="0">
                <a:ln w="38100"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/>
            </a:r>
            <a:br>
              <a:rPr sz="2400" smtClean="0">
                <a:ln w="38100">
                  <a:solidFill>
                    <a:schemeClr val="tx1"/>
                  </a:solidFill>
                </a:ln>
                <a:solidFill>
                  <a:srgbClr val="00B050"/>
                </a:solidFill>
              </a:rPr>
            </a:br>
            <a:r>
              <a:rPr sz="2400" smtClean="0">
                <a:ln w="38100"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направленные </a:t>
            </a:r>
            <a:br>
              <a:rPr sz="2400" smtClean="0">
                <a:ln w="38100">
                  <a:solidFill>
                    <a:schemeClr val="tx1"/>
                  </a:solidFill>
                </a:ln>
                <a:solidFill>
                  <a:srgbClr val="00B050"/>
                </a:solidFill>
              </a:rPr>
            </a:br>
            <a:r>
              <a:rPr sz="2400" smtClean="0">
                <a:ln w="38100"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на </a:t>
            </a:r>
            <a:r>
              <a:rPr sz="2400">
                <a:ln w="38100"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развитие внимания</a:t>
            </a:r>
            <a:endParaRPr lang="ru-RU" sz="2400" dirty="0">
              <a:ln w="38100">
                <a:solidFill>
                  <a:schemeClr val="tx1"/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Дать детям радость труда, радость успеха в учении, пробудить в их сердцах чувство гордости, собственного достоинства – это первая заповедь воспитания…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Успех в учении – единственный источник внутренних сил ребенка, рождающих энергию для преодоления трудностей, желание учиться.  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                                                 </a:t>
            </a:r>
            <a:r>
              <a:rPr lang="ru-RU" sz="2400" b="1" dirty="0" smtClean="0">
                <a:solidFill>
                  <a:srgbClr val="002060"/>
                </a:solidFill>
              </a:rPr>
              <a:t>В.А. Сухомлинский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://school669.kurort.gov.spb.ru/public/users/30/dokumenty/foto1_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520280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6952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n w="19050">
                  <a:solidFill>
                    <a:srgbClr val="FF0000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Упражнение  на развитие концентрации внимания «Скопируй портрет».</a:t>
            </a:r>
            <a:endParaRPr lang="ru-RU" sz="3200" dirty="0">
              <a:ln w="19050">
                <a:solidFill>
                  <a:srgbClr val="FF0000"/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ru-RU" b="1" dirty="0" smtClean="0">
                <a:solidFill>
                  <a:srgbClr val="002060"/>
                </a:solidFill>
              </a:rPr>
              <a:t>Дети должны квадратик за квадратиком скопировать портрет из верхнего поля в нижний, затем раскрасить картинки. 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 t="3030"/>
          <a:stretch>
            <a:fillRect/>
          </a:stretch>
        </p:blipFill>
        <p:spPr bwMode="auto">
          <a:xfrm>
            <a:off x="1142976" y="3786190"/>
            <a:ext cx="242889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3786190"/>
            <a:ext cx="2379639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n w="12700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7030A0"/>
                </a:solidFill>
              </a:rPr>
              <a:t>Упражнение, направленное на развитие объема  внимания «Внимание»</a:t>
            </a:r>
            <a:endParaRPr lang="ru-RU" sz="3200" dirty="0">
              <a:ln w="12700">
                <a:solidFill>
                  <a:schemeClr val="accent2">
                    <a:lumMod val="75000"/>
                  </a:schemeClr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Детям предлагают внимательно посмотреть на карточку с фигурами и знаками. Через 3 секунды </a:t>
            </a:r>
            <a:r>
              <a:rPr lang="ru-RU" b="1" dirty="0" smtClean="0">
                <a:ln w="9525"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карточка</a:t>
            </a:r>
            <a:r>
              <a:rPr lang="ru-RU" b="1" dirty="0" smtClean="0">
                <a:solidFill>
                  <a:srgbClr val="002060"/>
                </a:solidFill>
              </a:rPr>
              <a:t> убирается, а дети должны зарисовать в тетради то, что запомнили. После проверочного воспроизведения на доске детям предлагают еще одну карточку для запоминания и воспроизведения.   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Georgia" pitchFamily="18" charset="0"/>
                <a:cs typeface="Aharoni" pitchFamily="2" charset="-79"/>
              </a:rPr>
              <a:t>6</a:t>
            </a:r>
            <a:endParaRPr lang="ru-RU" sz="6000" dirty="0">
              <a:latin typeface="Georgia" pitchFamily="18" charset="0"/>
              <a:cs typeface="Aharoni" pitchFamily="2" charset="-79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7200" b="1" dirty="0" smtClean="0">
                <a:solidFill>
                  <a:srgbClr val="FF0000"/>
                </a:solidFill>
              </a:rPr>
              <a:t>79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4" name="Счетверенная стрелка 3"/>
          <p:cNvSpPr/>
          <p:nvPr/>
        </p:nvSpPr>
        <p:spPr>
          <a:xfrm>
            <a:off x="2051720" y="1520788"/>
            <a:ext cx="2160240" cy="2232248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войная стрелка влево/вправо 4"/>
          <p:cNvSpPr/>
          <p:nvPr/>
        </p:nvSpPr>
        <p:spPr>
          <a:xfrm>
            <a:off x="7452320" y="4653136"/>
            <a:ext cx="936104" cy="93610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7524328" y="548680"/>
            <a:ext cx="1224136" cy="7920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руговая стрелка 10"/>
          <p:cNvSpPr/>
          <p:nvPr/>
        </p:nvSpPr>
        <p:spPr>
          <a:xfrm>
            <a:off x="899592" y="4149080"/>
            <a:ext cx="1944216" cy="115212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Улыбающееся лицо 11"/>
          <p:cNvSpPr/>
          <p:nvPr/>
        </p:nvSpPr>
        <p:spPr>
          <a:xfrm>
            <a:off x="5184068" y="548680"/>
            <a:ext cx="1188132" cy="79208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ольцо 12"/>
          <p:cNvSpPr/>
          <p:nvPr/>
        </p:nvSpPr>
        <p:spPr>
          <a:xfrm>
            <a:off x="6228184" y="2204864"/>
            <a:ext cx="1224136" cy="1152128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4-конечная звезда 13"/>
          <p:cNvSpPr/>
          <p:nvPr/>
        </p:nvSpPr>
        <p:spPr>
          <a:xfrm>
            <a:off x="5364088" y="4221088"/>
            <a:ext cx="1368152" cy="151216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4-конечная звезда 16"/>
          <p:cNvSpPr/>
          <p:nvPr/>
        </p:nvSpPr>
        <p:spPr>
          <a:xfrm>
            <a:off x="1691680" y="4977172"/>
            <a:ext cx="432048" cy="61206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475656" y="548680"/>
            <a:ext cx="187220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274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ln w="12700">
                  <a:solidFill>
                    <a:srgbClr val="FFFF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Развитие  объема  </a:t>
            </a:r>
            <a:r>
              <a:rPr>
                <a:ln w="12700">
                  <a:solidFill>
                    <a:srgbClr val="FFFF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внимания</a:t>
            </a:r>
            <a:endParaRPr lang="ru-RU" dirty="0">
              <a:ln w="12700">
                <a:solidFill>
                  <a:srgbClr val="FFFF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>
            <a:lum bright="40000"/>
          </a:blip>
          <a:srcRect l="14167" b="29143"/>
          <a:stretch>
            <a:fillRect/>
          </a:stretch>
        </p:blipFill>
        <p:spPr bwMode="auto">
          <a:xfrm>
            <a:off x="785787" y="2214554"/>
            <a:ext cx="3071834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 b="9091"/>
          <a:stretch>
            <a:fillRect/>
          </a:stretch>
        </p:blipFill>
        <p:spPr bwMode="auto">
          <a:xfrm>
            <a:off x="4071934" y="2428869"/>
            <a:ext cx="464347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 cstate="print"/>
          <a:srcRect b="9804"/>
          <a:stretch>
            <a:fillRect/>
          </a:stretch>
        </p:blipFill>
        <p:spPr bwMode="auto">
          <a:xfrm>
            <a:off x="4572000" y="3786190"/>
            <a:ext cx="4071966" cy="1285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n w="12700">
                  <a:solidFill>
                    <a:srgbClr val="002060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Упражнения на развитие мыслительной операции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"Сравнение предметов"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Пары слов.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1) Муха и бабочка                  6) Топор и молоток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2) Дом и избушка                   7) Пианино и скрипка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3) Стол и стулья                      8) Шалость и драка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4) Книга и тетрадь                 9) Щекотать и гладить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5) Вода и молоко                  10) Город и деревня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Методика.</a:t>
            </a: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Ты видел муху? А бабочку?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Похожи муха и бабочка или нет? Чем они похожи?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А чем отличаются друг от друга?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При сравнении предметов учить находить черты сходства и черты различия по главным признакам.</a:t>
            </a:r>
            <a:br>
              <a:rPr lang="ru-RU" b="1" dirty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507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n w="19050">
                  <a:solidFill>
                    <a:srgbClr val="FF0000"/>
                  </a:solidFill>
                </a:ln>
                <a:solidFill>
                  <a:srgbClr val="00B0F0"/>
                </a:solidFill>
              </a:rPr>
              <a:t>Упражнения на развитие скорости мышления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"</a:t>
            </a:r>
            <a:r>
              <a:rPr lang="ru-RU" b="1" dirty="0" err="1">
                <a:solidFill>
                  <a:srgbClr val="FF0000"/>
                </a:solidFill>
              </a:rPr>
              <a:t>Оканчивание</a:t>
            </a:r>
            <a:r>
              <a:rPr lang="ru-RU" b="1" dirty="0">
                <a:solidFill>
                  <a:srgbClr val="FF0000"/>
                </a:solidFill>
              </a:rPr>
              <a:t> слов"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"Отгадай что я хочу сказать" (произносится первый слог слова). Всего предлагается 10 слогов: 1) по, 2) на, 3) за, 4) ми, 5) </a:t>
            </a:r>
            <a:r>
              <a:rPr lang="ru-RU" b="1" dirty="0" err="1">
                <a:solidFill>
                  <a:srgbClr val="002060"/>
                </a:solidFill>
              </a:rPr>
              <a:t>му</a:t>
            </a:r>
            <a:r>
              <a:rPr lang="ru-RU" b="1" dirty="0">
                <a:solidFill>
                  <a:srgbClr val="002060"/>
                </a:solidFill>
              </a:rPr>
              <a:t>, 6) до, 7) че, 8) </a:t>
            </a:r>
            <a:r>
              <a:rPr lang="ru-RU" b="1" dirty="0" err="1">
                <a:solidFill>
                  <a:srgbClr val="002060"/>
                </a:solidFill>
              </a:rPr>
              <a:t>пры</a:t>
            </a:r>
            <a:r>
              <a:rPr lang="ru-RU" b="1" dirty="0">
                <a:solidFill>
                  <a:srgbClr val="002060"/>
                </a:solidFill>
              </a:rPr>
              <a:t>, 9) ку, 10) </a:t>
            </a:r>
            <a:r>
              <a:rPr lang="ru-RU" b="1" dirty="0" err="1">
                <a:solidFill>
                  <a:srgbClr val="002060"/>
                </a:solidFill>
              </a:rPr>
              <a:t>зо</a:t>
            </a:r>
            <a:r>
              <a:rPr lang="ru-RU" b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71843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n w="28575">
                  <a:solidFill>
                    <a:srgbClr val="FFFF0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Упражнения </a:t>
            </a:r>
            <a:r>
              <a:rPr lang="ru-RU" dirty="0">
                <a:ln w="28575">
                  <a:solidFill>
                    <a:srgbClr val="FFFF0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на развитие мыслительных </a:t>
            </a:r>
            <a:r>
              <a:rPr lang="ru-RU" dirty="0" smtClean="0">
                <a:ln w="28575">
                  <a:solidFill>
                    <a:srgbClr val="FFFF0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процессов</a:t>
            </a:r>
            <a:endParaRPr lang="ru-RU" dirty="0">
              <a:ln w="28575">
                <a:solidFill>
                  <a:srgbClr val="FFFF00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4497363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а) "Найди лишнее слово".</a:t>
            </a: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1. Старый, дряхлый, маленький, ветхий.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2. Храбрый, злой, смелый, отважный.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3. Яблоко, слива, огурец, груша.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4. Молоко, творог, сметана, хлеб.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5. Час, минута, лето, секунда.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6. Ложка, тарелка, кастрюля, сумка.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7. Платье, свитер, шапка, рубашка.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8. Мыло, метла, паста зубная, шампунь.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9. Береза, дуб, сосна, земляника.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10. Книга, телевизор, радио, магнитофон.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б) "Найди лишнюю картинку".</a:t>
            </a: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407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5577483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в) "Упражнения на развитие гибкости ума".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Предложите ребенку называть как можно больше слов, обозначающих какое-либо понятие: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- Назови слова, обозначающие деревья (береза, сосна, ель, кедр, рябина, ...)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- Назови слова, относящиеся к спорту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- Назови слова, обозначающие домашних животных.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- Назови слова, обозначающие водный спорт.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- Назови слова, обозначающие фрукты и т.д.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г) "Исключение лишнего"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041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n w="1905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Упражнения на беглость мышления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"Назвать слова с заданной буквой".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ВАРИАНТЫ: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1) Назвать слова, начинающиеся на букву "а".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2) Назвать слова, оканчивающиеся на букву "т".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3) Назвать слова, в которых третья от начала-буква "с".</a:t>
            </a:r>
          </a:p>
        </p:txBody>
      </p:sp>
    </p:spTree>
    <p:extLst>
      <p:ext uri="{BB962C8B-B14F-4D97-AF65-F5344CB8AC3E}">
        <p14:creationId xmlns:p14="http://schemas.microsoft.com/office/powerpoint/2010/main" xmlns="" val="166564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n w="28575">
                  <a:solidFill>
                    <a:srgbClr val="7030A0"/>
                  </a:solidFill>
                </a:ln>
              </a:rPr>
              <a:t>Упражнения на развитие памяти</a:t>
            </a:r>
            <a:br>
              <a:rPr lang="ru-RU" dirty="0">
                <a:ln w="28575">
                  <a:solidFill>
                    <a:srgbClr val="7030A0"/>
                  </a:solidFill>
                </a:ln>
              </a:rPr>
            </a:br>
            <a:endParaRPr lang="ru-RU" dirty="0">
              <a:ln w="28575">
                <a:solidFill>
                  <a:srgbClr val="7030A0"/>
                </a:solidFill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Упражнение 1  </a:t>
            </a:r>
            <a:r>
              <a:rPr lang="ru-RU" b="1" dirty="0" smtClean="0">
                <a:solidFill>
                  <a:srgbClr val="FF0000"/>
                </a:solidFill>
              </a:rPr>
              <a:t>« Фигуры»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 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В </a:t>
            </a:r>
            <a:r>
              <a:rPr lang="ru-RU" b="1" dirty="0">
                <a:solidFill>
                  <a:srgbClr val="002060"/>
                </a:solidFill>
              </a:rPr>
              <a:t>парах с помощью счетных палочек  (спичек) один ученик складывает фигуру, 1-2 сек. показывает, затем прикрывает ее листом бумаги, другой из них должен повторить эту фигуру.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5895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 w="19050">
                  <a:solidFill>
                    <a:srgbClr val="92D050"/>
                  </a:solidFill>
                </a:ln>
                <a:solidFill>
                  <a:schemeClr val="tx2">
                    <a:lumMod val="75000"/>
                  </a:schemeClr>
                </a:solidFill>
              </a:rPr>
              <a:t>Игры и упражнения, направленные на развитие внимания</a:t>
            </a:r>
            <a:endParaRPr lang="ru-RU" dirty="0">
              <a:ln w="19050">
                <a:solidFill>
                  <a:srgbClr val="92D050"/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hangingPunct="0"/>
            <a:r>
              <a:rPr lang="ru-RU" b="1" dirty="0" smtClean="0">
                <a:solidFill>
                  <a:srgbClr val="002060"/>
                </a:solidFill>
              </a:rPr>
              <a:t>Упражнение  на развитие концентрации и распределения внимания «Найди отличие».</a:t>
            </a:r>
          </a:p>
          <a:p>
            <a:pPr hangingPunct="0"/>
            <a:r>
              <a:rPr lang="ru-RU" b="1" dirty="0" smtClean="0">
                <a:solidFill>
                  <a:srgbClr val="002060"/>
                </a:solidFill>
              </a:rPr>
              <a:t>Предлагаются 2   картинки с изображением двух предметов. На первый взгляд они совсем одинаковые. Но, всмотревшись внимательнее, можно увидеть, что это не так. Дети должны обнаружить различия.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10000"/>
          </a:bodyPr>
          <a:lstStyle/>
          <a:p>
            <a:r>
              <a:rPr lang="ru-RU" b="1" u="sng" dirty="0">
                <a:solidFill>
                  <a:srgbClr val="FF0000"/>
                </a:solidFill>
              </a:rPr>
              <a:t>Упражнение 2 </a:t>
            </a:r>
            <a:r>
              <a:rPr lang="ru-RU" b="1" dirty="0">
                <a:solidFill>
                  <a:srgbClr val="FF0000"/>
                </a:solidFill>
              </a:rPr>
              <a:t>«Назови по памяти предметы</a:t>
            </a:r>
            <a:r>
              <a:rPr lang="ru-RU" b="1" dirty="0" smtClean="0">
                <a:solidFill>
                  <a:srgbClr val="FF0000"/>
                </a:solidFill>
              </a:rPr>
              <a:t>»</a:t>
            </a:r>
            <a:r>
              <a:rPr lang="ru-RU" b="1" dirty="0">
                <a:solidFill>
                  <a:srgbClr val="FF0000"/>
                </a:solidFill>
              </a:rPr>
              <a:t> </a:t>
            </a:r>
          </a:p>
          <a:p>
            <a:r>
              <a:rPr lang="ru-RU" b="1" dirty="0">
                <a:solidFill>
                  <a:srgbClr val="002060"/>
                </a:solidFill>
              </a:rPr>
              <a:t>Предлагаются таблицы с рисунками различных предметов. В течение  1-2 сек. Запомнить предметы и их расположение. Закрывается таблица. Учащимся предлагается перечислить предметы или ответить на вопросы: </a:t>
            </a: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- </a:t>
            </a:r>
            <a:r>
              <a:rPr lang="ru-RU" b="1" dirty="0">
                <a:solidFill>
                  <a:srgbClr val="002060"/>
                </a:solidFill>
              </a:rPr>
              <a:t>Сколько голубей летит в небе?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- </a:t>
            </a:r>
            <a:r>
              <a:rPr lang="ru-RU" b="1" dirty="0">
                <a:solidFill>
                  <a:srgbClr val="002060"/>
                </a:solidFill>
              </a:rPr>
              <a:t>Что держит в клюве голубь?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- </a:t>
            </a:r>
            <a:r>
              <a:rPr lang="ru-RU" b="1" dirty="0">
                <a:solidFill>
                  <a:srgbClr val="002060"/>
                </a:solidFill>
              </a:rPr>
              <a:t>Сколько на веточке листиков?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- </a:t>
            </a:r>
            <a:r>
              <a:rPr lang="ru-RU" b="1" dirty="0">
                <a:solidFill>
                  <a:srgbClr val="002060"/>
                </a:solidFill>
              </a:rPr>
              <a:t>Какого цвета петушки?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- </a:t>
            </a:r>
            <a:r>
              <a:rPr lang="ru-RU" b="1" dirty="0">
                <a:solidFill>
                  <a:srgbClr val="002060"/>
                </a:solidFill>
              </a:rPr>
              <a:t>Какую лапку поднял петушок? и т. д.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3528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0000" lnSpcReduction="20000"/>
          </a:bodyPr>
          <a:lstStyle/>
          <a:p>
            <a:r>
              <a:rPr lang="ru-RU" b="1" u="sng" dirty="0">
                <a:solidFill>
                  <a:srgbClr val="FF0000"/>
                </a:solidFill>
              </a:rPr>
              <a:t>Упражнение 3</a:t>
            </a:r>
            <a:r>
              <a:rPr lang="ru-RU" b="1" dirty="0">
                <a:solidFill>
                  <a:srgbClr val="FF0000"/>
                </a:solidFill>
              </a:rPr>
              <a:t> «Запомни слова и их место»</a:t>
            </a:r>
          </a:p>
          <a:p>
            <a:pPr>
              <a:buNone/>
            </a:pPr>
            <a:r>
              <a:rPr lang="ru-RU" b="1" dirty="0">
                <a:solidFill>
                  <a:srgbClr val="002060"/>
                </a:solidFill>
              </a:rPr>
              <a:t> 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   Учащимся предлагаются слова по теме урока. Они запоминают сами слова и их расположение в рамках. После в предложенные трафареты вносят их по памяти.                                                                               </a:t>
            </a:r>
          </a:p>
          <a:p>
            <a:r>
              <a:rPr lang="ru-RU" b="1" dirty="0">
                <a:solidFill>
                  <a:srgbClr val="002060"/>
                </a:solidFill>
              </a:rPr>
              <a:t> </a:t>
            </a:r>
          </a:p>
          <a:p>
            <a:r>
              <a:rPr lang="ru-RU" b="1" dirty="0">
                <a:solidFill>
                  <a:srgbClr val="002060"/>
                </a:solidFill>
              </a:rPr>
              <a:t>                                                                              собака                   тигр                      </a:t>
            </a:r>
          </a:p>
          <a:p>
            <a:r>
              <a:rPr lang="ru-RU" b="1" dirty="0">
                <a:solidFill>
                  <a:srgbClr val="002060"/>
                </a:solidFill>
              </a:rPr>
              <a:t>                         дуб      </a:t>
            </a:r>
          </a:p>
          <a:p>
            <a:r>
              <a:rPr lang="ru-RU" b="1" dirty="0">
                <a:solidFill>
                  <a:srgbClr val="002060"/>
                </a:solidFill>
              </a:rPr>
              <a:t> </a:t>
            </a:r>
          </a:p>
          <a:p>
            <a:r>
              <a:rPr lang="ru-RU" b="1" dirty="0">
                <a:solidFill>
                  <a:srgbClr val="002060"/>
                </a:solidFill>
              </a:rPr>
              <a:t>            Шиповник          ива	лев	конь</a:t>
            </a:r>
          </a:p>
          <a:p>
            <a:r>
              <a:rPr lang="ru-RU" b="1" dirty="0">
                <a:solidFill>
                  <a:srgbClr val="002060"/>
                </a:solidFill>
              </a:rPr>
              <a:t>          </a:t>
            </a:r>
          </a:p>
          <a:p>
            <a:r>
              <a:rPr lang="ru-RU" b="1" dirty="0">
                <a:solidFill>
                  <a:srgbClr val="002060"/>
                </a:solidFill>
              </a:rPr>
              <a:t>                          ель               </a:t>
            </a:r>
          </a:p>
          <a:p>
            <a:r>
              <a:rPr lang="ru-RU" b="1" dirty="0">
                <a:solidFill>
                  <a:srgbClr val="002060"/>
                </a:solidFill>
              </a:rPr>
              <a:t>                                                                               крот                         кот </a:t>
            </a:r>
          </a:p>
          <a:p>
            <a:r>
              <a:rPr lang="ru-RU" b="1" dirty="0">
                <a:solidFill>
                  <a:srgbClr val="002060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67274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ru-RU" b="1" u="sng" dirty="0">
                <a:solidFill>
                  <a:srgbClr val="FF0000"/>
                </a:solidFill>
              </a:rPr>
              <a:t>Упражнение </a:t>
            </a:r>
            <a:r>
              <a:rPr lang="ru-RU" b="1" u="sng" dirty="0" smtClean="0">
                <a:solidFill>
                  <a:srgbClr val="FF0000"/>
                </a:solidFill>
              </a:rPr>
              <a:t>4</a:t>
            </a:r>
            <a:r>
              <a:rPr lang="ru-RU" b="1" dirty="0" smtClean="0">
                <a:solidFill>
                  <a:srgbClr val="FF0000"/>
                </a:solidFill>
              </a:rPr>
              <a:t>  </a:t>
            </a:r>
            <a:r>
              <a:rPr lang="ru-RU" b="1" dirty="0">
                <a:solidFill>
                  <a:srgbClr val="FF0000"/>
                </a:solidFill>
              </a:rPr>
              <a:t>«Игра со словом» (обучение звуковому облику слова)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 </a:t>
            </a:r>
          </a:p>
          <a:p>
            <a:r>
              <a:rPr lang="ru-RU" b="1" dirty="0">
                <a:solidFill>
                  <a:srgbClr val="002060"/>
                </a:solidFill>
              </a:rPr>
              <a:t>- придумай слово, которое начинается (оканчивается) на такой же звук, как и в слове:</a:t>
            </a:r>
          </a:p>
          <a:p>
            <a:pPr>
              <a:buNone/>
            </a:pPr>
            <a:r>
              <a:rPr lang="ru-RU" b="1" dirty="0">
                <a:solidFill>
                  <a:srgbClr val="002060"/>
                </a:solidFill>
              </a:rPr>
              <a:t>   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</a:rPr>
              <a:t>Лягушка, флаг,  стол, диван.          </a:t>
            </a:r>
          </a:p>
          <a:p>
            <a:r>
              <a:rPr lang="ru-RU" b="1" dirty="0">
                <a:solidFill>
                  <a:srgbClr val="002060"/>
                </a:solidFill>
              </a:rPr>
              <a:t>- назови все звуки по порядку в слове: </a:t>
            </a:r>
            <a:r>
              <a:rPr lang="ru-RU" b="1" i="1" dirty="0">
                <a:solidFill>
                  <a:schemeClr val="bg2">
                    <a:lumMod val="10000"/>
                  </a:schemeClr>
                </a:solidFill>
              </a:rPr>
              <a:t>небо, туча, крыша.</a:t>
            </a:r>
          </a:p>
        </p:txBody>
      </p:sp>
    </p:spTree>
    <p:extLst>
      <p:ext uri="{BB962C8B-B14F-4D97-AF65-F5344CB8AC3E}">
        <p14:creationId xmlns:p14="http://schemas.microsoft.com/office/powerpoint/2010/main" xmlns="" val="276188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>
                <a:ln w="19050">
                  <a:solidFill>
                    <a:srgbClr val="00B0F0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Упражнения на развития  внимания</a:t>
            </a:r>
            <a:br>
              <a:rPr lang="ru-RU" dirty="0">
                <a:ln w="19050">
                  <a:solidFill>
                    <a:srgbClr val="00B0F0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ln w="19050">
                <a:solidFill>
                  <a:srgbClr val="00B0F0"/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/>
              <a:t> 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u="sng" dirty="0">
                <a:solidFill>
                  <a:srgbClr val="002060"/>
                </a:solidFill>
              </a:rPr>
              <a:t>Упражнение </a:t>
            </a:r>
            <a:r>
              <a:rPr lang="ru-RU" b="1" u="sng" dirty="0" smtClean="0">
                <a:solidFill>
                  <a:srgbClr val="002060"/>
                </a:solidFill>
              </a:rPr>
              <a:t>1</a:t>
            </a:r>
            <a:r>
              <a:rPr lang="ru-RU" b="1" dirty="0" smtClean="0">
                <a:solidFill>
                  <a:srgbClr val="002060"/>
                </a:solidFill>
              </a:rPr>
              <a:t>  </a:t>
            </a:r>
            <a:r>
              <a:rPr lang="ru-RU" b="1" dirty="0">
                <a:solidFill>
                  <a:srgbClr val="002060"/>
                </a:solidFill>
              </a:rPr>
              <a:t>Найди цифры в порядке возрастания (указкой ученик показывает в быстром темпе)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 </a:t>
            </a:r>
          </a:p>
          <a:p>
            <a:r>
              <a:rPr lang="ru-RU" b="1" dirty="0">
                <a:solidFill>
                  <a:srgbClr val="002060"/>
                </a:solidFill>
              </a:rPr>
              <a:t>       1   7   4              3   5   2            9   5   8          6   9   3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       9   5   2              1   8   6            4   1   6           2   5   8</a:t>
            </a:r>
          </a:p>
          <a:p>
            <a:pPr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      3    6    8              7   9   4            3   7   2          4   7    1</a:t>
            </a:r>
          </a:p>
        </p:txBody>
      </p:sp>
    </p:spTree>
    <p:extLst>
      <p:ext uri="{BB962C8B-B14F-4D97-AF65-F5344CB8AC3E}">
        <p14:creationId xmlns:p14="http://schemas.microsoft.com/office/powerpoint/2010/main" xmlns="" val="85767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i="1" dirty="0" smtClean="0">
                <a:latin typeface="Arial Cyr"/>
              </a:rPr>
              <a:t>             </a:t>
            </a:r>
            <a:endParaRPr lang="ru-RU" sz="2700" i="1" dirty="0">
              <a:latin typeface="Arial Cyr"/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endParaRPr lang="ru-RU" sz="4800" dirty="0" smtClean="0"/>
          </a:p>
          <a:p>
            <a:endParaRPr lang="ru-RU" dirty="0"/>
          </a:p>
        </p:txBody>
      </p:sp>
      <p:pic>
        <p:nvPicPr>
          <p:cNvPr id="2050" name="Picture 2" descr="http://900igr.net/datai/pedagogika/Pjatiklassniki/0001-001-Roditelskoe-sobranie-v-5-klass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4836" y="908720"/>
            <a:ext cx="6329164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://soft-best.ws/uploads/posts/2008-06/1213905698_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1978868" cy="226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copah.info/system/files/upload/2012-08-09/twitter%20dlya%20Android_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1371" y="4845943"/>
            <a:ext cx="1905001" cy="1704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n w="12700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Упражнение на развитие концентрации и распределения внимания</a:t>
            </a:r>
            <a:endParaRPr lang="ru-RU" sz="3200" dirty="0">
              <a:ln w="12700">
                <a:solidFill>
                  <a:schemeClr val="accent5">
                    <a:lumMod val="75000"/>
                  </a:schemeClr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71538" y="2000240"/>
            <a:ext cx="6072230" cy="3857652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rnd">
            <a:solidFill>
              <a:schemeClr val="accent6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</a:t>
            </a:r>
            <a:r>
              <a:rPr sz="3200">
                <a:ln w="12700">
                  <a:solidFill>
                    <a:srgbClr val="FF0000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О</a:t>
            </a:r>
            <a:r>
              <a:rPr lang="ru-RU" sz="3200" dirty="0" smtClean="0">
                <a:ln w="12700">
                  <a:solidFill>
                    <a:srgbClr val="FF0000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дно из первых упражнений, </a:t>
            </a:r>
            <a:r>
              <a:rPr lang="ru-RU" sz="3200" dirty="0" smtClean="0">
                <a:ln w="12700">
                  <a:solidFill>
                    <a:srgbClr val="FF0000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направленное на  развитие концентрации внимания </a:t>
            </a:r>
            <a:endParaRPr lang="ru-RU" sz="3200" dirty="0">
              <a:ln w="12700">
                <a:solidFill>
                  <a:srgbClr val="FF0000"/>
                </a:solidFill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hangingPunct="0"/>
            <a:endParaRPr lang="ru-RU" dirty="0" smtClean="0"/>
          </a:p>
          <a:p>
            <a:pPr hangingPunct="0"/>
            <a:r>
              <a:rPr lang="ru-RU" b="1" dirty="0" smtClean="0">
                <a:solidFill>
                  <a:srgbClr val="002060"/>
                </a:solidFill>
              </a:rPr>
              <a:t>Ребенку предлагают находить и вычеркивать определенные буквы в печатном тексте. Это основной тип упражнений, в которых ребенок имеет возможность почувствовать, что значит «быть внимательным» и развивать состояние внутреннего сосредоточения.</a:t>
            </a:r>
          </a:p>
          <a:p>
            <a:pPr hangingPunct="0"/>
            <a:r>
              <a:rPr lang="ru-RU" b="1" dirty="0" smtClean="0">
                <a:solidFill>
                  <a:srgbClr val="002060"/>
                </a:solidFill>
              </a:rPr>
              <a:t>Для  проведения данного задания потребуется корректурный бланк с буквами  и ручка.</a:t>
            </a:r>
          </a:p>
          <a:p>
            <a:pPr hangingPunct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 w="12700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7030A0"/>
                </a:solidFill>
              </a:rPr>
              <a:t>Концентрация и распределение внимания</a:t>
            </a:r>
            <a:endParaRPr lang="ru-RU" dirty="0">
              <a:ln w="12700">
                <a:solidFill>
                  <a:schemeClr val="accent6">
                    <a:lumMod val="75000"/>
                  </a:schemeClr>
                </a:solidFill>
              </a:ln>
              <a:solidFill>
                <a:srgbClr val="7030A0"/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357290" y="1643050"/>
            <a:ext cx="5472379" cy="5043510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rnd">
            <a:solidFill>
              <a:schemeClr val="accent6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428604"/>
            <a:ext cx="7658096" cy="1643074"/>
          </a:xfrm>
        </p:spPr>
        <p:txBody>
          <a:bodyPr>
            <a:normAutofit fontScale="90000"/>
          </a:bodyPr>
          <a:lstStyle/>
          <a:p>
            <a:r>
              <a:rPr lang="ru-RU" dirty="0">
                <a:ln w="19050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B0F0"/>
                </a:solidFill>
              </a:rPr>
              <a:t>Упражнения на тренировку переключения внимания.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« </a:t>
            </a:r>
            <a:r>
              <a:rPr lang="ru-RU" b="1" dirty="0">
                <a:solidFill>
                  <a:srgbClr val="FF0000"/>
                </a:solidFill>
              </a:rPr>
              <a:t>Спрятанные буквы»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   </a:t>
            </a:r>
          </a:p>
          <a:p>
            <a:r>
              <a:rPr lang="ru-RU" b="1" dirty="0">
                <a:solidFill>
                  <a:srgbClr val="002060"/>
                </a:solidFill>
              </a:rPr>
              <a:t>Из буквенного текста выдели спрятанное слово.</a:t>
            </a:r>
          </a:p>
          <a:p>
            <a:r>
              <a:rPr lang="ru-RU" b="1" dirty="0">
                <a:solidFill>
                  <a:srgbClr val="002060"/>
                </a:solidFill>
              </a:rPr>
              <a:t>Б е о л н ц е и т р а н </a:t>
            </a:r>
            <a:r>
              <a:rPr lang="ru-RU" b="1" dirty="0" smtClean="0">
                <a:solidFill>
                  <a:srgbClr val="002060"/>
                </a:solidFill>
              </a:rPr>
              <a:t>а с </a:t>
            </a:r>
            <a:r>
              <a:rPr lang="ru-RU" b="1" dirty="0">
                <a:solidFill>
                  <a:srgbClr val="002060"/>
                </a:solidFill>
              </a:rPr>
              <a:t>т о л р ю </a:t>
            </a:r>
            <a:r>
              <a:rPr lang="ru-RU" b="1" dirty="0" smtClean="0">
                <a:solidFill>
                  <a:srgbClr val="002060"/>
                </a:solidFill>
              </a:rPr>
              <a:t>д ж </a:t>
            </a:r>
            <a:r>
              <a:rPr lang="ru-RU" b="1" dirty="0">
                <a:solidFill>
                  <a:srgbClr val="002060"/>
                </a:solidFill>
              </a:rPr>
              <a:t>м е т о к н о ч т п 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0486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ln w="19050"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Упражнение, направленное  на тренировку концентрации внимания «Выполни по образцу» </a:t>
            </a:r>
            <a:endParaRPr lang="ru-RU" sz="3200" dirty="0">
              <a:ln w="19050">
                <a:solidFill>
                  <a:schemeClr val="accent6">
                    <a:lumMod val="50000"/>
                  </a:schemeClr>
                </a:solidFill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hangingPunct="0">
              <a:buNone/>
            </a:pPr>
            <a:endParaRPr lang="ru-RU" dirty="0" smtClean="0"/>
          </a:p>
          <a:p>
            <a:pPr hangingPunct="0"/>
            <a:r>
              <a:rPr lang="ru-RU" b="1" dirty="0" smtClean="0">
                <a:solidFill>
                  <a:srgbClr val="002060"/>
                </a:solidFill>
              </a:rPr>
              <a:t>Упражнение включает в себя задание на прорисовку достаточно сложных, но повторяющихся узоров. Каждый из узоров требует повышенного внимания ребенка, т.к. требует от детей выполнения нескольких последовательных действий:</a:t>
            </a:r>
          </a:p>
          <a:p>
            <a:pPr hangingPunc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1) анализ каждого элемента узора;</a:t>
            </a:r>
          </a:p>
          <a:p>
            <a:pPr hangingPunc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2) правильное воспроизведение каждого элемента;</a:t>
            </a:r>
          </a:p>
          <a:p>
            <a:pPr hangingPunc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3) удержание последовательности в течение продолжительного времени.</a:t>
            </a:r>
          </a:p>
          <a:p>
            <a:pPr hangingPunct="0"/>
            <a:r>
              <a:rPr lang="ru-RU" b="1" dirty="0" smtClean="0">
                <a:solidFill>
                  <a:srgbClr val="002060"/>
                </a:solidFill>
              </a:rPr>
              <a:t>При выполнении подобного рода заданий важно не только, насколько точно дети воспроизведут образец (концентрация внимания), но и как долго они могут работать без ошибок. Поэтому каждый раз надо понемногу увеличивать время выполнения одного узора. Для начала достаточно 5 мин.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 w="2857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</a:rPr>
              <a:t>Концентрация и устойчивость внимания</a:t>
            </a:r>
            <a:endParaRPr lang="ru-RU" dirty="0">
              <a:ln w="28575">
                <a:solidFill>
                  <a:schemeClr val="accent5">
                    <a:lumMod val="75000"/>
                  </a:schemeClr>
                </a:solidFill>
              </a:ln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D:\Documents and Settings\АндрРуха\Рабочий стол\razv2_57.gif"/>
          <p:cNvPicPr>
            <a:picLocks noGrp="1"/>
          </p:cNvPicPr>
          <p:nvPr>
            <p:ph idx="1"/>
          </p:nvPr>
        </p:nvPicPr>
        <p:blipFill>
          <a:blip r:embed="rId2" cstate="print"/>
          <a:srcRect t="4615"/>
          <a:stretch>
            <a:fillRect/>
          </a:stretch>
        </p:blipFill>
        <p:spPr bwMode="auto">
          <a:xfrm>
            <a:off x="4429124" y="1571612"/>
            <a:ext cx="4143404" cy="4286280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rnd">
            <a:solidFill>
              <a:schemeClr val="accent6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Рисунок 4" descr="D:\Documents and Settings\АндрРуха\Рабочий стол\razv2_58.gif"/>
          <p:cNvPicPr/>
          <p:nvPr/>
        </p:nvPicPr>
        <p:blipFill>
          <a:blip r:embed="rId3" cstate="print"/>
          <a:srcRect t="5995"/>
          <a:stretch>
            <a:fillRect/>
          </a:stretch>
        </p:blipFill>
        <p:spPr bwMode="auto">
          <a:xfrm>
            <a:off x="428596" y="1562100"/>
            <a:ext cx="3786214" cy="4295792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rnd">
            <a:solidFill>
              <a:schemeClr val="accent6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n w="28575">
                  <a:solidFill>
                    <a:srgbClr val="00B050"/>
                  </a:solidFill>
                </a:ln>
                <a:solidFill>
                  <a:srgbClr val="FFC000"/>
                </a:solidFill>
              </a:rPr>
              <a:t>Упражнение на развитие концентрации и устойчивости внимания</a:t>
            </a:r>
            <a:endParaRPr lang="ru-RU" sz="3600" dirty="0">
              <a:ln w="28575">
                <a:solidFill>
                  <a:srgbClr val="00B05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Autofit/>
          </a:bodyPr>
          <a:lstStyle/>
          <a:p>
            <a:pPr hangingPunc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Школьникам предлагается без ошибок переписать следующие строчки:</a:t>
            </a:r>
          </a:p>
          <a:p>
            <a:pPr hangingPunc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а) АММАДАМА РЕБЕРГЕ АССАМАСА</a:t>
            </a:r>
          </a:p>
          <a:p>
            <a:pPr hangingPunc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   ГЕСКЛАЛЛА ЕССАНЕССАС ДЕТАЛЛАТА</a:t>
            </a:r>
          </a:p>
          <a:p>
            <a:pPr hangingPunc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б) ЕНАЛССТАДЕ ЕНАДСЛАТ</a:t>
            </a:r>
          </a:p>
          <a:p>
            <a:pPr hangingPunc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   ЕТАЛЬТАРРС УСОКГАТА ЛИММОДОРА</a:t>
            </a:r>
          </a:p>
          <a:p>
            <a:pPr hangingPunc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   КЛАТИМОР</a:t>
            </a:r>
          </a:p>
          <a:p>
            <a:pPr hangingPunc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в) РЕТАБРЕРТА НОРАСОТАННА</a:t>
            </a:r>
          </a:p>
          <a:p>
            <a:pPr hangingPunc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  ДЕБАРУГА КАЛЛИХАРРА</a:t>
            </a:r>
          </a:p>
          <a:p>
            <a:pPr hangingPunc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  ФИЛЛИТАДЕРРА</a:t>
            </a:r>
          </a:p>
          <a:p>
            <a:pPr hangingPunc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г) ГРУММОПД</a:t>
            </a:r>
          </a:p>
          <a:p>
            <a:pPr hangingPunct="0">
              <a:buNone/>
            </a:pPr>
            <a:r>
              <a:rPr lang="ru-RU" sz="1800" b="1" dirty="0" err="1" smtClean="0">
                <a:solidFill>
                  <a:srgbClr val="002060"/>
                </a:solidFill>
              </a:rPr>
              <a:t>д</a:t>
            </a:r>
            <a:r>
              <a:rPr lang="ru-RU" sz="1800" b="1" dirty="0" smtClean="0">
                <a:solidFill>
                  <a:srgbClr val="002060"/>
                </a:solidFill>
              </a:rPr>
              <a:t>) ВАТЕРПРООФЕТТА</a:t>
            </a:r>
          </a:p>
          <a:p>
            <a:pPr hangingPunc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   СЕРАФИННЕТАСТОЛЕ</a:t>
            </a:r>
          </a:p>
          <a:p>
            <a:pPr hangingPunc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   ЕММАСЕДАТОНОВ</a:t>
            </a:r>
          </a:p>
          <a:p>
            <a:pPr hangingPunc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е) ГРАСЕМБЛАДОВУНТ</a:t>
            </a:r>
          </a:p>
          <a:p>
            <a:pPr hangingPunc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ж) ГРОДЕРАСТВЕРАТОНА</a:t>
            </a:r>
          </a:p>
          <a:p>
            <a:pPr hangingPunc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   ХЛОРОФОНИМАТА</a:t>
            </a:r>
          </a:p>
          <a:p>
            <a:pPr hangingPunct="0">
              <a:buNone/>
            </a:pPr>
            <a:r>
              <a:rPr lang="ru-RU" sz="1800" dirty="0" smtClean="0"/>
              <a:t> 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000956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Работа со студентами</Template>
  <TotalTime>987</TotalTime>
  <Words>587</Words>
  <Application>Microsoft Office PowerPoint</Application>
  <PresentationFormat>Экран (4:3)</PresentationFormat>
  <Paragraphs>102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30009563</vt:lpstr>
      <vt:lpstr>Игры и упражнения,  направленные  на развитие внимания</vt:lpstr>
      <vt:lpstr>Игры и упражнения, направленные на развитие внимания</vt:lpstr>
      <vt:lpstr>Упражнение на развитие концентрации и распределения внимания</vt:lpstr>
      <vt:lpstr> Одно из первых упражнений, направленное на  развитие концентрации внимания </vt:lpstr>
      <vt:lpstr>Концентрация и распределение внимания</vt:lpstr>
      <vt:lpstr>Упражнения на тренировку переключения внимания. </vt:lpstr>
      <vt:lpstr>Упражнение, направленное  на тренировку концентрации внимания «Выполни по образцу» </vt:lpstr>
      <vt:lpstr>Концентрация и устойчивость внимания</vt:lpstr>
      <vt:lpstr>Упражнение на развитие концентрации и устойчивости внимания</vt:lpstr>
      <vt:lpstr>Упражнение  на развитие концентрации внимания «Скопируй портрет».</vt:lpstr>
      <vt:lpstr>Упражнение, направленное на развитие объема  внимания «Внимание»</vt:lpstr>
      <vt:lpstr>6</vt:lpstr>
      <vt:lpstr>Развитие  объема  внимания</vt:lpstr>
      <vt:lpstr>Упражнения на развитие мыслительной операции</vt:lpstr>
      <vt:lpstr>Упражнения на развитие скорости мышления</vt:lpstr>
      <vt:lpstr>Упражнения на развитие мыслительных процессов</vt:lpstr>
      <vt:lpstr>Слайд 17</vt:lpstr>
      <vt:lpstr>Упражнения на беглость мышления </vt:lpstr>
      <vt:lpstr>Упражнения на развитие памяти </vt:lpstr>
      <vt:lpstr>Слайд 20</vt:lpstr>
      <vt:lpstr>Слайд 21</vt:lpstr>
      <vt:lpstr>Слайд 22</vt:lpstr>
      <vt:lpstr>Упражнения на развития  внимания </vt:lpstr>
      <vt:lpstr>             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коррекционно – развивающего компонента на уроках в специальных коррекционных классах</dc:title>
  <dc:creator>Администратор</dc:creator>
  <cp:lastModifiedBy>Asus</cp:lastModifiedBy>
  <cp:revision>106</cp:revision>
  <dcterms:created xsi:type="dcterms:W3CDTF">2010-11-15T14:59:36Z</dcterms:created>
  <dcterms:modified xsi:type="dcterms:W3CDTF">2017-01-22T14:57:10Z</dcterms:modified>
</cp:coreProperties>
</file>