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3" r:id="rId13"/>
    <p:sldId id="268" r:id="rId14"/>
    <p:sldId id="269" r:id="rId15"/>
    <p:sldId id="276" r:id="rId16"/>
    <p:sldId id="274" r:id="rId17"/>
    <p:sldId id="270" r:id="rId18"/>
    <p:sldId id="275" r:id="rId19"/>
    <p:sldId id="271" r:id="rId20"/>
    <p:sldId id="27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6477" autoAdjust="0"/>
  </p:normalViewPr>
  <p:slideViewPr>
    <p:cSldViewPr>
      <p:cViewPr varScale="1">
        <p:scale>
          <a:sx n="63" d="100"/>
          <a:sy n="63" d="100"/>
        </p:scale>
        <p:origin x="-13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4496F-F341-4174-8D1E-D7599C0B40E7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D2C06-55EB-465B-AEE3-6AFB26B502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28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D2C06-55EB-465B-AEE3-6AFB26B5020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06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D2C06-55EB-465B-AEE3-6AFB26B5020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88191F1-E766-450F-8935-74EFDE943BA2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EBCDB3-11DE-4D40-8A1A-23D65732574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2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3284984"/>
            <a:ext cx="83134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«Как хлеб на стол пришёл»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8604" y="4995462"/>
            <a:ext cx="2985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Выполнила:</a:t>
            </a:r>
          </a:p>
          <a:p>
            <a:r>
              <a:rPr lang="ru-RU" b="1" dirty="0" err="1" smtClean="0"/>
              <a:t>Д.В.Ляшенко</a:t>
            </a:r>
            <a:r>
              <a:rPr lang="ru-RU" b="1" dirty="0" smtClean="0"/>
              <a:t>. </a:t>
            </a:r>
            <a:r>
              <a:rPr lang="en-US" b="1" dirty="0" smtClean="0"/>
              <a:t>I</a:t>
            </a:r>
            <a:r>
              <a:rPr lang="ru-RU" b="1" dirty="0" smtClean="0"/>
              <a:t>кв. </a:t>
            </a:r>
            <a:r>
              <a:rPr lang="ru-RU" b="1" dirty="0"/>
              <a:t>к</a:t>
            </a:r>
            <a:r>
              <a:rPr lang="ru-RU" b="1" dirty="0" smtClean="0"/>
              <a:t>атегория</a:t>
            </a:r>
            <a:endParaRPr lang="ru-RU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197" y="332656"/>
            <a:ext cx="593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29748" y="6268392"/>
            <a:ext cx="23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</a:t>
            </a:r>
            <a:r>
              <a:rPr lang="ru-RU" b="1" dirty="0" smtClean="0"/>
              <a:t>. Новосибирск  </a:t>
            </a:r>
            <a:r>
              <a:rPr lang="ru-RU" b="1" dirty="0" smtClean="0"/>
              <a:t>2020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7261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344" y="836712"/>
            <a:ext cx="54969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 : выбор проектов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-26248" y="1988839"/>
            <a:ext cx="3475252" cy="194421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76" y="2611616"/>
            <a:ext cx="3425456" cy="16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8" y="4151571"/>
            <a:ext cx="3302104" cy="176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4731443"/>
            <a:ext cx="3172564" cy="1909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978" y="4151572"/>
            <a:ext cx="1779680" cy="176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39082"/>
            <a:ext cx="1426369" cy="141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54207"/>
            <a:ext cx="4754563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413180" y="22475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Изготовление 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книжки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– малышки 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Georgia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«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Georgia" pitchFamily="18" charset="0"/>
              </a:rPr>
              <a:t>Хлеб у разных народов»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01782" y="5334593"/>
            <a:ext cx="3031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prstClr val="black"/>
                </a:solidFill>
                <a:latin typeface="Georgia" pitchFamily="18" charset="0"/>
              </a:rPr>
              <a:t>Выставка </a:t>
            </a:r>
            <a:r>
              <a:rPr lang="ru-RU" sz="1600" b="1" dirty="0" smtClean="0">
                <a:solidFill>
                  <a:prstClr val="black"/>
                </a:solidFill>
                <a:latin typeface="Georgia" pitchFamily="18" charset="0"/>
              </a:rPr>
              <a:t>хлебобулочных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Georgia" pitchFamily="18" charset="0"/>
              </a:rPr>
              <a:t>изделий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805" y="4731443"/>
            <a:ext cx="3029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F4E7ED">
                    <a:lumMod val="10000"/>
                  </a:srgbClr>
                </a:solidFill>
                <a:latin typeface="Georgia" pitchFamily="18" charset="0"/>
              </a:rPr>
              <a:t>Макет «Хлебное дерево»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3032183"/>
            <a:ext cx="26516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600" b="1" dirty="0">
                <a:solidFill>
                  <a:srgbClr val="F4E7ED">
                    <a:lumMod val="10000"/>
                  </a:srgbClr>
                </a:solidFill>
                <a:latin typeface="Georgia" pitchFamily="18" charset="0"/>
              </a:rPr>
              <a:t>Выставка  изделий из </a:t>
            </a:r>
            <a:endParaRPr lang="ru-RU" sz="1600" b="1" dirty="0" smtClean="0">
              <a:solidFill>
                <a:srgbClr val="F4E7ED">
                  <a:lumMod val="10000"/>
                </a:srgbClr>
              </a:solidFill>
              <a:latin typeface="Georgia" pitchFamily="18" charset="0"/>
            </a:endParaRPr>
          </a:p>
          <a:p>
            <a:pPr lvl="0">
              <a:defRPr/>
            </a:pPr>
            <a:r>
              <a:rPr lang="ru-RU" sz="1600" b="1" dirty="0" smtClean="0">
                <a:solidFill>
                  <a:srgbClr val="F4E7ED">
                    <a:lumMod val="10000"/>
                  </a:srgbClr>
                </a:solidFill>
                <a:latin typeface="Georgia" pitchFamily="18" charset="0"/>
              </a:rPr>
              <a:t>солёного </a:t>
            </a:r>
            <a:r>
              <a:rPr lang="ru-RU" sz="1600" b="1" dirty="0">
                <a:solidFill>
                  <a:srgbClr val="F4E7ED">
                    <a:lumMod val="10000"/>
                  </a:srgbClr>
                </a:solidFill>
                <a:latin typeface="Georgia" pitchFamily="18" charset="0"/>
              </a:rPr>
              <a:t>теста  </a:t>
            </a:r>
          </a:p>
        </p:txBody>
      </p:sp>
    </p:spTree>
    <p:extLst>
      <p:ext uri="{BB962C8B-B14F-4D97-AF65-F5344CB8AC3E}">
        <p14:creationId xmlns:p14="http://schemas.microsoft.com/office/powerpoint/2010/main" val="31238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91401" y="188640"/>
            <a:ext cx="3182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рассматривают разные</a:t>
            </a:r>
          </a:p>
          <a:p>
            <a:pPr algn="ctr"/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 муки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701" y="3643283"/>
            <a:ext cx="3305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организована выставка</a:t>
            </a:r>
          </a:p>
          <a:p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лебобулочных изделий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1" y="4360526"/>
            <a:ext cx="3085155" cy="2482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1" y="561858"/>
            <a:ext cx="2236525" cy="298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28" y="834971"/>
            <a:ext cx="269027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66" y="188640"/>
            <a:ext cx="2485581" cy="3314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46" y="3759480"/>
            <a:ext cx="23017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545" y="3861048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140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038">
            <a:off x="-1148196" y="3052918"/>
            <a:ext cx="4218513" cy="440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1374" y="5835918"/>
            <a:ext cx="326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лепили хлебобулочные  </a:t>
            </a:r>
          </a:p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из </a:t>
            </a:r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солёного теста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620">
            <a:off x="344235" y="3580955"/>
            <a:ext cx="3356092" cy="350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82271"/>
            <a:ext cx="2598557" cy="346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60" y="3254667"/>
            <a:ext cx="2407229" cy="3209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70030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73" y="446355"/>
            <a:ext cx="235739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76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0735" y="4779684"/>
            <a:ext cx="2614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рассматривают</a:t>
            </a:r>
          </a:p>
          <a:p>
            <a:pPr algn="ctr"/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хлеба </a:t>
            </a:r>
          </a:p>
          <a:p>
            <a:pPr algn="ctr"/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сделанного из </a:t>
            </a:r>
            <a:endParaRPr lang="ru-RU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соленого </a:t>
            </a:r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теста.</a:t>
            </a:r>
            <a:endParaRPr lang="ru-RU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5" y="692696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77" y="188640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77" y="3609236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00" y="1700808"/>
            <a:ext cx="3147814" cy="419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40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5589240"/>
            <a:ext cx="3048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Мука-какая она?</a:t>
            </a:r>
          </a:p>
          <a:p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Отбирали зёрна пшеницы. </a:t>
            </a:r>
          </a:p>
          <a:p>
            <a:r>
              <a:rPr 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Кукурузы. Мололи муку.</a:t>
            </a:r>
            <a:endParaRPr lang="ru-RU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36" y="2852936"/>
            <a:ext cx="2806532" cy="374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73" y="836712"/>
            <a:ext cx="2625756" cy="483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717032"/>
            <a:ext cx="2571750" cy="307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75" b="31778"/>
          <a:stretch/>
        </p:blipFill>
        <p:spPr>
          <a:xfrm>
            <a:off x="6445696" y="613916"/>
            <a:ext cx="2499742" cy="2929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59" y="620688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17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39440"/>
            <a:ext cx="293179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324232" y="260648"/>
            <a:ext cx="4572000" cy="287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32440"/>
            <a:ext cx="3003798" cy="290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40" y="3174129"/>
            <a:ext cx="2499189" cy="333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932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02045" y="1772816"/>
            <a:ext cx="673992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VI 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этап :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Реализация проектов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46">
            <a:off x="4596766" y="1708259"/>
            <a:ext cx="5737225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8048">
            <a:off x="-1165219" y="2132856"/>
            <a:ext cx="5737225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90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3" y="0"/>
            <a:ext cx="3785131" cy="576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9912" y="1124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55172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>Это хлебное дерево мы «выращивали» все вместе:  на ней собрана вся полезная информация о хлебе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475" y="105886"/>
            <a:ext cx="3944937" cy="3017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897" y="4112840"/>
            <a:ext cx="3636515" cy="2808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22154" y="312372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Книжка-малышка «Сорта  хлеба» создана детьми и родителями. Дети месте с родителями для ознакомления с названиями хлеба ходили в магазин</a:t>
            </a:r>
          </a:p>
        </p:txBody>
      </p:sp>
    </p:spTree>
    <p:extLst>
      <p:ext uri="{BB962C8B-B14F-4D97-AF65-F5344CB8AC3E}">
        <p14:creationId xmlns:p14="http://schemas.microsoft.com/office/powerpoint/2010/main" val="13790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7061" y="206538"/>
            <a:ext cx="3439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/>
                </a:solidFill>
              </a:rPr>
              <a:t>Было </a:t>
            </a:r>
            <a:r>
              <a:rPr lang="ru-RU" b="1" dirty="0" smtClean="0">
                <a:solidFill>
                  <a:schemeClr val="accent6"/>
                </a:solidFill>
              </a:rPr>
              <a:t>проведено </a:t>
            </a:r>
          </a:p>
          <a:p>
            <a:pPr algn="ctr"/>
            <a:r>
              <a:rPr lang="ru-RU" b="1" dirty="0" smtClean="0">
                <a:solidFill>
                  <a:schemeClr val="accent6"/>
                </a:solidFill>
              </a:rPr>
              <a:t>Чаепитие с вкусными пирогами.</a:t>
            </a:r>
            <a:endParaRPr lang="ru-RU" b="1" dirty="0">
              <a:solidFill>
                <a:schemeClr val="accent6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t="30563" r="31258" b="25390"/>
          <a:stretch/>
        </p:blipFill>
        <p:spPr bwMode="auto">
          <a:xfrm rot="20545639">
            <a:off x="670019" y="4591143"/>
            <a:ext cx="3018805" cy="22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t="30563" r="31258" b="25390"/>
          <a:stretch/>
        </p:blipFill>
        <p:spPr bwMode="auto">
          <a:xfrm flipH="1">
            <a:off x="25192" y="4536389"/>
            <a:ext cx="1795464" cy="22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6" t="30563" r="31258" b="25390"/>
          <a:stretch/>
        </p:blipFill>
        <p:spPr bwMode="auto">
          <a:xfrm rot="21373961" flipH="1">
            <a:off x="71671" y="4781709"/>
            <a:ext cx="1795464" cy="22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41" y="813027"/>
            <a:ext cx="2410098" cy="310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084528"/>
            <a:ext cx="3108503" cy="414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15" y="4093936"/>
            <a:ext cx="2353853" cy="269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01" y="4168632"/>
            <a:ext cx="2217022" cy="2608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08" y="1169698"/>
            <a:ext cx="2213560" cy="295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98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400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6"/>
                </a:solidFill>
                <a:latin typeface="Georgia" pitchFamily="18" charset="0"/>
              </a:rPr>
              <a:t>Дети совместно с родителями из соленого теста изготовили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accent6"/>
                </a:solidFill>
                <a:latin typeface="Georgia" pitchFamily="18" charset="0"/>
              </a:rPr>
              <a:t>Хлебобулочные изделия</a:t>
            </a:r>
            <a:r>
              <a:rPr lang="ru-RU" altLang="ru-RU" b="1" dirty="0" smtClean="0">
                <a:solidFill>
                  <a:schemeClr val="accent6"/>
                </a:solidFill>
                <a:latin typeface="Georgia" pitchFamily="18" charset="0"/>
              </a:rPr>
              <a:t> </a:t>
            </a:r>
            <a:endParaRPr lang="ru-RU" altLang="ru-RU" b="1" dirty="0">
              <a:solidFill>
                <a:schemeClr val="accent6"/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56" y="1458356"/>
            <a:ext cx="240973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429000"/>
            <a:ext cx="2465000" cy="328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0648"/>
            <a:ext cx="2571750" cy="3078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76872"/>
            <a:ext cx="256240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8" y="4237671"/>
            <a:ext cx="2395537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4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Цель:</a:t>
            </a:r>
            <a:r>
              <a:rPr lang="ru-RU" dirty="0">
                <a:latin typeface="Georgia" panose="02040502050405020303" pitchFamily="18" charset="0"/>
              </a:rPr>
              <a:t> </a:t>
            </a:r>
            <a:r>
              <a:rPr lang="ru-RU" dirty="0" smtClean="0">
                <a:latin typeface="Georgia" panose="02040502050405020303" pitchFamily="18" charset="0"/>
              </a:rPr>
              <a:t>создание условий для формирования  первоначального представления </a:t>
            </a:r>
            <a:r>
              <a:rPr lang="ru-RU" dirty="0">
                <a:latin typeface="Georgia" panose="02040502050405020303" pitchFamily="18" charset="0"/>
              </a:rPr>
              <a:t>о том, какой путь проходит зерно, чтобы стать </a:t>
            </a:r>
            <a:r>
              <a:rPr lang="ru-RU" dirty="0" smtClean="0">
                <a:latin typeface="Georgia" panose="02040502050405020303" pitchFamily="18" charset="0"/>
              </a:rPr>
              <a:t>хлебом ,каким бывает хлеб.</a:t>
            </a:r>
            <a:endParaRPr lang="ru-RU" dirty="0"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Задачи:</a:t>
            </a:r>
            <a:endParaRPr lang="ru-RU" dirty="0">
              <a:latin typeface="Georgia" panose="02040502050405020303" pitchFamily="18" charset="0"/>
            </a:endParaRPr>
          </a:p>
          <a:p>
            <a:pPr algn="ctr"/>
            <a:r>
              <a:rPr lang="ru-RU" i="1" dirty="0">
                <a:latin typeface="Georgia" panose="02040502050405020303" pitchFamily="18" charset="0"/>
              </a:rPr>
              <a:t>Образовательные:</a:t>
            </a:r>
            <a:r>
              <a:rPr lang="ru-RU" b="1" dirty="0">
                <a:latin typeface="Georgia" panose="02040502050405020303" pitchFamily="18" charset="0"/>
              </a:rPr>
              <a:t> </a:t>
            </a:r>
            <a:r>
              <a:rPr lang="ru-RU" dirty="0">
                <a:latin typeface="Georgia" panose="02040502050405020303" pitchFamily="18" charset="0"/>
              </a:rPr>
              <a:t>формировать представление о разнообразии хлебобулочных изделий; о том, что хлеб – это один из самых главных продуктов питания; познакомить с трудом взрослых: хлебороб, мельник, пекарь;</a:t>
            </a:r>
          </a:p>
          <a:p>
            <a:pPr algn="ctr"/>
            <a:r>
              <a:rPr lang="ru-RU" i="1" dirty="0">
                <a:latin typeface="Georgia" panose="02040502050405020303" pitchFamily="18" charset="0"/>
              </a:rPr>
              <a:t>Развивающие: </a:t>
            </a:r>
            <a:r>
              <a:rPr lang="ru-RU" dirty="0">
                <a:latin typeface="Georgia" panose="02040502050405020303" pitchFamily="18" charset="0"/>
              </a:rPr>
              <a:t>развивать мышление, память, словарь (хлебороб, мельница, мельник, пекарня, пекарь);</a:t>
            </a:r>
          </a:p>
          <a:p>
            <a:pPr algn="ctr"/>
            <a:r>
              <a:rPr lang="ru-RU" i="1" dirty="0">
                <a:latin typeface="Georgia" panose="02040502050405020303" pitchFamily="18" charset="0"/>
              </a:rPr>
              <a:t>Воспитывающие:</a:t>
            </a:r>
            <a:r>
              <a:rPr lang="ru-RU" dirty="0">
                <a:latin typeface="Georgia" panose="02040502050405020303" pitchFamily="18" charset="0"/>
              </a:rPr>
              <a:t> воспитывать уважение к людям труда, бережное отношение к хлебу</a:t>
            </a:r>
            <a:r>
              <a:rPr lang="ru-RU" dirty="0" smtClean="0">
                <a:latin typeface="Georgia" panose="02040502050405020303" pitchFamily="18" charset="0"/>
              </a:rPr>
              <a:t>.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719" y="386104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Georgia" panose="02040502050405020303" pitchFamily="18" charset="0"/>
              </a:rPr>
              <a:t>Актуальность </a:t>
            </a:r>
            <a:r>
              <a:rPr lang="ru-RU" dirty="0">
                <a:latin typeface="Georgia" panose="02040502050405020303" pitchFamily="18" charset="0"/>
              </a:rPr>
              <a:t>этой темы состоит в том, что </a:t>
            </a:r>
            <a:r>
              <a:rPr lang="ru-RU" dirty="0" smtClean="0">
                <a:latin typeface="Georgia" panose="02040502050405020303" pitchFamily="18" charset="0"/>
              </a:rPr>
              <a:t>в наше время у</a:t>
            </a:r>
            <a:endParaRPr lang="ru-RU" dirty="0">
              <a:latin typeface="Georgia" panose="02040502050405020303" pitchFamily="18" charset="0"/>
            </a:endParaRPr>
          </a:p>
          <a:p>
            <a:pPr algn="ctr"/>
            <a:r>
              <a:rPr lang="ru-RU" dirty="0">
                <a:latin typeface="Georgia" panose="02040502050405020303" pitchFamily="18" charset="0"/>
              </a:rPr>
              <a:t>детей нет понимания ценностного </a:t>
            </a:r>
            <a:r>
              <a:rPr lang="ru-RU" dirty="0" smtClean="0">
                <a:latin typeface="Georgia" panose="02040502050405020303" pitchFamily="18" charset="0"/>
              </a:rPr>
              <a:t>отношения к хлебу. Хлеб </a:t>
            </a:r>
            <a:r>
              <a:rPr lang="ru-RU" dirty="0">
                <a:latin typeface="Georgia" panose="02040502050405020303" pitchFamily="18" charset="0"/>
              </a:rPr>
              <a:t>для них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является обыденным продуктом, который можно купить в любом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магазине или супермаркете. Дети перестали ценить </a:t>
            </a:r>
            <a:r>
              <a:rPr lang="ru-RU" dirty="0" smtClean="0">
                <a:latin typeface="Georgia" panose="02040502050405020303" pitchFamily="18" charset="0"/>
              </a:rPr>
              <a:t>хлеб, а на Руси хлеб главный продуктом </a:t>
            </a:r>
            <a:r>
              <a:rPr lang="ru-RU" dirty="0">
                <a:latin typeface="Georgia" panose="02040502050405020303" pitchFamily="18" charset="0"/>
              </a:rPr>
              <a:t>питания для русского человека. </a:t>
            </a:r>
            <a:r>
              <a:rPr lang="ru-RU" dirty="0" smtClean="0">
                <a:latin typeface="Georgia" panose="02040502050405020303" pitchFamily="18" charset="0"/>
              </a:rPr>
              <a:t>Дети не знают что, для того чтобы вырастить хлеб </a:t>
            </a:r>
            <a:r>
              <a:rPr lang="ru-RU" dirty="0">
                <a:latin typeface="Georgia" panose="02040502050405020303" pitchFamily="18" charset="0"/>
              </a:rPr>
              <a:t>необходимо, приложить много сил и труда. </a:t>
            </a:r>
            <a:r>
              <a:rPr lang="ru-RU" dirty="0" smtClean="0">
                <a:latin typeface="Georgia" panose="02040502050405020303" pitchFamily="18" charset="0"/>
              </a:rPr>
              <a:t>Поэтому мы  уделили </a:t>
            </a:r>
            <a:r>
              <a:rPr lang="ru-RU" dirty="0">
                <a:latin typeface="Georgia" panose="02040502050405020303" pitchFamily="18" charset="0"/>
              </a:rPr>
              <a:t>этому вопросу особое внимание в нашей</a:t>
            </a:r>
          </a:p>
          <a:p>
            <a:pPr algn="ctr"/>
            <a:r>
              <a:rPr lang="ru-RU" dirty="0">
                <a:latin typeface="Georgia" panose="02040502050405020303" pitchFamily="18" charset="0"/>
              </a:rPr>
              <a:t>работе с детьми. </a:t>
            </a:r>
          </a:p>
        </p:txBody>
      </p:sp>
    </p:spTree>
    <p:extLst>
      <p:ext uri="{BB962C8B-B14F-4D97-AF65-F5344CB8AC3E}">
        <p14:creationId xmlns:p14="http://schemas.microsoft.com/office/powerpoint/2010/main" val="63048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772816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/>
                </a:solidFill>
                <a:latin typeface="Georgia" pitchFamily="18" charset="0"/>
              </a:rPr>
              <a:t>Дети </a:t>
            </a:r>
            <a:r>
              <a:rPr lang="ru-RU" b="1" dirty="0">
                <a:solidFill>
                  <a:schemeClr val="accent6"/>
                </a:solidFill>
                <a:latin typeface="Georgia" pitchFamily="18" charset="0"/>
              </a:rPr>
              <a:t>стали более внимательными и наблюдательными к окружающему. 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lang="ru-RU" b="1" dirty="0" smtClean="0">
                <a:solidFill>
                  <a:schemeClr val="accent6"/>
                </a:solidFill>
                <a:latin typeface="Georgia" pitchFamily="18" charset="0"/>
              </a:rPr>
              <a:t>Полученные знания  стали использовать в проектной и игровой деятельности.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 smtClean="0">
                <a:solidFill>
                  <a:schemeClr val="accent6"/>
                </a:solidFill>
                <a:latin typeface="Georgia" pitchFamily="18" charset="0"/>
              </a:rPr>
              <a:t>При </a:t>
            </a:r>
            <a:r>
              <a:rPr lang="ru-RU" b="1" dirty="0">
                <a:solidFill>
                  <a:schemeClr val="accent6"/>
                </a:solidFill>
                <a:latin typeface="Georgia" pitchFamily="18" charset="0"/>
              </a:rPr>
              <a:t>планировании познавательной деятельности и реализации проектов учитывались детская инициатива, личный опыт, следовательно все дети в группе были заинтересованы темой проекта.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chemeClr val="accent6"/>
                </a:solidFill>
                <a:latin typeface="Georgia" pitchFamily="18" charset="0"/>
              </a:rPr>
              <a:t>Все участники проекта узнали, как правильно питаться и какие продукты наиболее полезны. Так же познакомились с тем ,как нужно относиться к хлебу и почему он заслуживает такого отношения. Много нового и интересного  узнали о хлебе. Дети обрели опыт работы в малых подгруппах и научились выполнять индивидуальные поручения.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ru-RU" b="1" dirty="0">
                <a:solidFill>
                  <a:schemeClr val="accent6"/>
                </a:solidFill>
                <a:latin typeface="Georgia" pitchFamily="18" charset="0"/>
              </a:rPr>
              <a:t>Дети, родители и воспитатели получили взаимное удовольствие от совместной деятельности над проектами</a:t>
            </a:r>
            <a:r>
              <a:rPr lang="ru-RU" b="1" dirty="0" smtClean="0">
                <a:solidFill>
                  <a:schemeClr val="accent6"/>
                </a:solidFill>
                <a:latin typeface="Georgia" pitchFamily="18" charset="0"/>
              </a:rPr>
              <a:t>.</a:t>
            </a:r>
            <a:endParaRPr lang="ru-RU" b="1" dirty="0">
              <a:solidFill>
                <a:schemeClr val="accent6"/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4539" y="476672"/>
            <a:ext cx="76749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проделанной работы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7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29889"/>
            <a:ext cx="3024336" cy="156031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Как выращивают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х</a:t>
            </a:r>
            <a:r>
              <a:rPr lang="ru-RU" dirty="0" smtClean="0">
                <a:solidFill>
                  <a:schemeClr val="tx1"/>
                </a:solidFill>
              </a:rPr>
              <a:t>леб?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-22816" y="3293387"/>
            <a:ext cx="2736304" cy="154171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Чудесное зернышко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77" y="883484"/>
            <a:ext cx="2982566" cy="141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13" y="3725435"/>
            <a:ext cx="2341563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548" y="5265301"/>
            <a:ext cx="3116565" cy="147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1" y="5281080"/>
            <a:ext cx="2920018" cy="138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141" y="2039937"/>
            <a:ext cx="3347388" cy="158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26211" y="5620523"/>
            <a:ext cx="1509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Откуда берут </a:t>
            </a:r>
          </a:p>
          <a:p>
            <a:pPr algn="ctr"/>
            <a:r>
              <a:rPr lang="ru-RU" dirty="0" smtClean="0"/>
              <a:t>зерно?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18958" y="1088783"/>
            <a:ext cx="2166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Беседа о бережном</a:t>
            </a:r>
          </a:p>
          <a:p>
            <a:pPr algn="ctr"/>
            <a:r>
              <a:rPr lang="ru-RU" dirty="0"/>
              <a:t>о</a:t>
            </a:r>
            <a:r>
              <a:rPr lang="ru-RU" dirty="0" smtClean="0"/>
              <a:t>тношении к </a:t>
            </a:r>
          </a:p>
          <a:p>
            <a:pPr algn="ctr"/>
            <a:r>
              <a:rPr lang="ru-RU" dirty="0" smtClean="0"/>
              <a:t>хлебу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77613" y="2370057"/>
            <a:ext cx="1972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Почему колоски </a:t>
            </a:r>
          </a:p>
          <a:p>
            <a:pPr algn="ctr"/>
            <a:r>
              <a:rPr lang="ru-RU" dirty="0"/>
              <a:t>з</a:t>
            </a:r>
            <a:r>
              <a:rPr lang="ru-RU" dirty="0" smtClean="0"/>
              <a:t>олотистые а хлеб</a:t>
            </a:r>
          </a:p>
          <a:p>
            <a:pPr algn="ctr"/>
            <a:r>
              <a:rPr lang="ru-RU" dirty="0"/>
              <a:t>б</a:t>
            </a:r>
            <a:r>
              <a:rPr lang="ru-RU" dirty="0" smtClean="0"/>
              <a:t>елый?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43886" y="4064242"/>
            <a:ext cx="178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Сорта зерновых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252886" y="5604744"/>
            <a:ext cx="1867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Почему хлеб</a:t>
            </a:r>
          </a:p>
          <a:p>
            <a:pPr algn="ctr"/>
            <a:r>
              <a:rPr lang="ru-RU" dirty="0"/>
              <a:t>б</a:t>
            </a:r>
            <a:r>
              <a:rPr lang="ru-RU" dirty="0" smtClean="0"/>
              <a:t>ывает разным?</a:t>
            </a:r>
            <a:endParaRPr lang="ru-RU" dirty="0"/>
          </a:p>
        </p:txBody>
      </p:sp>
      <p:sp>
        <p:nvSpPr>
          <p:cNvPr id="9" name="Облако 8"/>
          <p:cNvSpPr/>
          <p:nvPr/>
        </p:nvSpPr>
        <p:spPr>
          <a:xfrm>
            <a:off x="6565113" y="5056907"/>
            <a:ext cx="2489944" cy="18321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Как выращивали хлеб раньше?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262618" y="1821549"/>
            <a:ext cx="3002632" cy="10970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Куда колоски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путешествуют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 полей?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6120706" y="476671"/>
            <a:ext cx="2843782" cy="12597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Почему говорят: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«Хлеб всему голова»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43" y="1806705"/>
            <a:ext cx="4166270" cy="4166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0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zabavnik.club/wp-content/uploads/koloski_pshenica_8_07142342-856x1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818">
            <a:off x="5976600" y="2852936"/>
            <a:ext cx="316740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172" y="1988840"/>
            <a:ext cx="6858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Продолжительный период времени темой наших разговоров с детьми является тема «Здоровье и питание». Мы рассматриваем различные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вопросы: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полезные продукты, какие они?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обязательно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ли надо есть хлеб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  <a:p>
            <a:pPr marL="742950" lvl="1" indent="-285750"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Есть ли в хлебе полезные вещества?</a:t>
            </a:r>
          </a:p>
          <a:p>
            <a:pPr lvl="1"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  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что нужно делать, чтобы быть здоровым?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       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полезен ли хлеб?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     как правильно питаться? 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        какие продукты наиболее вредны для организма и почему?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         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7562" y="620688"/>
            <a:ext cx="4528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этап : Выбор темы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https://zabavnik.club/wp-content/uploads/koloski_pshenica_8_07142342-856x1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9818">
            <a:off x="5961427" y="2907839"/>
            <a:ext cx="316740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83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672" y="188640"/>
            <a:ext cx="86409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Была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организована выставка хлебных изделий.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Дети много рисовали, экспериментировали и готовили различные блюда. Более подробно мы рассматривали вопросы о правильном питании, получение муки из злаков разными путями. Детям очень интересно было узнать, как в старину выращивали хлеб и какие были у человека орудия труда для выращивания хлеба. Разговаривая о изготовлении и выпечки хлебных изделий, мы выяснили, что хлеб проделывает долгий путь на стол подробно остановились именно на этом получении муки и разных сортах злаковых. Мы рассмотрели полезные свойства хлеба, каш приготовленных из злаков, а так же выяснили, что хлеб бывает разных сортов.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254">
            <a:off x="5789214" y="2870115"/>
            <a:ext cx="358457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2216">
            <a:off x="-575066" y="2716098"/>
            <a:ext cx="4297363" cy="473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83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578366"/>
              </p:ext>
            </p:extLst>
          </p:nvPr>
        </p:nvGraphicFramePr>
        <p:xfrm>
          <a:off x="282426" y="836712"/>
          <a:ext cx="8858250" cy="82296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10628"/>
                <a:gridCol w="4690916"/>
                <a:gridCol w="2156706"/>
              </a:tblGrid>
              <a:tr h="648636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Что знаем?</a:t>
                      </a:r>
                      <a:endParaRPr kumimoji="0" lang="ru-RU" sz="16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Что хотим узнать?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2" marB="4572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Как можно найти ответы на свои вопросы?</a:t>
                      </a:r>
                      <a:endParaRPr kumimoji="0" lang="ru-RU" sz="16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2" marB="45722" horzOverflow="overflow"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36038"/>
              </p:ext>
            </p:extLst>
          </p:nvPr>
        </p:nvGraphicFramePr>
        <p:xfrm>
          <a:off x="316086" y="1517900"/>
          <a:ext cx="8858250" cy="5340100"/>
        </p:xfrm>
        <a:graphic>
          <a:graphicData uri="http://schemas.openxmlformats.org/drawingml/2006/table">
            <a:tbl>
              <a:tblPr/>
              <a:tblGrid>
                <a:gridCol w="2010628"/>
                <a:gridCol w="4690916"/>
                <a:gridCol w="2156706"/>
              </a:tblGrid>
              <a:tr h="531369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itchFamily="2" charset="2"/>
                        <a:buChar char="Ø"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Хлеб полезен;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Растёт на полях;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Хлеб убирают комбайн;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Продаётся в магазине;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Вкусный и бывает разного цвета;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Помогают хлебом во время еды;</a:t>
                      </a:r>
                    </a:p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>
                            <a:lumMod val="50000"/>
                          </a:schemeClr>
                        </a:buClr>
                        <a:buSzPct val="55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Делают бутерброды;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Из чего пекут хлеб?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Почему хлеб разного цвета?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Какие витамины есть в хлебе?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Почему хлеб плесневеет и черствеет?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Как называется профессия человека ,                  который выращивает хлеб?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Как хлеб попал к нам на стол?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Какие сорта хлеба бывают?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Какие блюда можно приготовить из зерна?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+mj-lt"/>
                        <a:buAutoNum type="arabicPeriod"/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Char char="n"/>
                        <a:tabLst/>
                      </a:pPr>
                      <a:endParaRPr kumimoji="0" lang="ru-RU" sz="1400" b="1" i="0" u="none" strike="noStrike" cap="none" normalizeH="0" baseline="0" noProof="1" smtClean="0">
                        <a:ln>
                          <a:noFill/>
                        </a:ln>
                        <a:solidFill>
                          <a:schemeClr val="accent6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Constantia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Blip>
                          <a:blip r:embed="rId2"/>
                        </a:buBlip>
                        <a:tabLst/>
                      </a:pP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Georgia" pitchFamily="18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Каждый день наблюдать, внимательно смотреть вокруг себя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Спросить у людей, которые работают в д/саду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Спросить у родителей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 Прочитать в книгах о природе и в энциклопедии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Подумать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Посмотреть в интернете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Сходить в магазин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Char char="Ø"/>
                        <a:tabLst/>
                      </a:pPr>
                      <a:r>
                        <a:rPr kumimoji="0" lang="ru-RU" sz="1400" b="1" i="0" u="none" strike="noStrike" cap="none" normalizeH="0" baseline="0" noProof="1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Georgia" pitchFamily="18" charset="0"/>
                        </a:rPr>
                        <a:t>Провести опыт, эксперимент</a:t>
                      </a:r>
                    </a:p>
                  </a:txBody>
                  <a:tcPr marT="45722" marB="4572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584250" y="37760"/>
            <a:ext cx="60448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спользование метода трёх вопросов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68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44" y="1556792"/>
            <a:ext cx="828092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Подбор художественной и научной литературы для совместного чтения: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В.Пищенко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«Как в поле хлеб растили», «Братья – комбайны»,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Л.Извекова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 Что всего дороже?»,</a:t>
            </a:r>
          </a:p>
          <a:p>
            <a:pPr marL="285750" lvl="0" indent="-285750"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Г.Юрмин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«Все работы хороши, выбирай на вкус!», Юсупов «Ячменное зернышко»,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В.Пальчискайте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«Хлеб»,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З.Топелиус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«Три ржаных колоска»,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М.Глинская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«Хлеб», Э.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Шим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 Хлеб растёт»,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М.Козак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«Пословицы и поговорки о хлебе», 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Л.Кон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«Пшеница», «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Рожь»Пришвин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«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Лисичкин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хлеб».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Детские большая энциклопедия, русская народная сказка «</a:t>
            </a:r>
            <a:r>
              <a:rPr lang="ru-RU" sz="1400" b="1" dirty="0" err="1">
                <a:solidFill>
                  <a:schemeClr val="accent6"/>
                </a:solidFill>
                <a:latin typeface="Georgia" pitchFamily="18" charset="0"/>
              </a:rPr>
              <a:t>Колосок»,»»Горшочек</a:t>
            </a: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каши», хлебные рецепты разных народностей.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Насыщение предметно-развивающей среды природным материалом  и натуральными продуктами для организации различных  видов деятельности, реализации проектов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Организация экскурсий: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lr>
                <a:srgbClr val="AC66BB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                   на кухню детского сада;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lr>
                <a:srgbClr val="AC66BB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                   поездка с родителями на поля;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lr>
                <a:srgbClr val="AC66BB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                    в ближайший хлебный магазин;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Наблюдение и экспериментирование: почему хлеб плесневеет? Тонет не тонет хлебное зернышко? Сколько весит колосок, булка хлеба, булочка ? Выращивали ростки пшеницы, наблюдали как поднимаются дрожжи.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Просмотр видеоматериала на мультимедиа</a:t>
            </a:r>
          </a:p>
          <a:p>
            <a:pPr marL="285750" lvl="0" indent="-285750">
              <a:lnSpc>
                <a:spcPct val="80000"/>
              </a:lnSpc>
              <a:spcBef>
                <a:spcPts val="60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chemeClr val="accent6"/>
                </a:solidFill>
                <a:latin typeface="Georgia" pitchFamily="18" charset="0"/>
              </a:rPr>
              <a:t>Организация игровой и театрализованной деятельности детей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204" y="548680"/>
            <a:ext cx="58046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II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этап: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сбор информации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709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44"/>
            <a:ext cx="244475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35460"/>
            <a:ext cx="2378075" cy="30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567" y="214049"/>
            <a:ext cx="2401887" cy="3303588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237807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9034"/>
            <a:ext cx="2168206" cy="304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6700" y="943912"/>
            <a:ext cx="417037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Литература для чтения</a:t>
            </a:r>
          </a:p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теме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050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986">
            <a:off x="6808500" y="3511329"/>
            <a:ext cx="3124774" cy="3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4" y="116632"/>
            <a:ext cx="38026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информация по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еме.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8"/>
          <a:stretch/>
        </p:blipFill>
        <p:spPr>
          <a:xfrm>
            <a:off x="1280200" y="1204000"/>
            <a:ext cx="6439113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0456">
            <a:off x="-1314074" y="3308944"/>
            <a:ext cx="3716146" cy="399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1111</TotalTime>
  <Words>921</Words>
  <Application>Microsoft Office PowerPoint</Application>
  <PresentationFormat>Экран (4:3)</PresentationFormat>
  <Paragraphs>137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47</cp:revision>
  <dcterms:created xsi:type="dcterms:W3CDTF">2019-11-30T09:03:50Z</dcterms:created>
  <dcterms:modified xsi:type="dcterms:W3CDTF">2020-10-22T15:13:43Z</dcterms:modified>
</cp:coreProperties>
</file>