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2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ABCDB-6959-4992-91EA-C05DC523C73F}" v="58" dt="2020-04-22T13:54:29.763"/>
    <p1510:client id="{81B8077F-82DD-475E-AAF8-C6FE0FE712EF}" v="3" dt="2020-04-22T14:00:31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42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1D434-0E63-47C8-AB7D-B793D8FD5909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607B-1248-4872-9527-813456B5B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8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607B-1248-4872-9527-813456B5B6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/>
          <a:p>
            <a:endParaRPr lang="en-US" sz="3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6CEAD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6CEAD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363A9EA7-B86F-4656-9D1D-2E8E82F0EC31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6CEAD">
              <a:alpha val="5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9E0CD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9E0CD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CF0E8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6CEAD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CF0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8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6CEAD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10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1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6CEAD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2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3"/>
          <p:cNvSpPr/>
          <p:nvPr/>
        </p:nvSpPr>
        <p:spPr>
          <a:xfrm>
            <a:off x="1309680" y="4867200"/>
            <a:ext cx="641520" cy="64152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14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5"/>
          <p:cNvSpPr/>
          <p:nvPr/>
        </p:nvSpPr>
        <p:spPr>
          <a:xfrm>
            <a:off x="1663560" y="5788080"/>
            <a:ext cx="274680" cy="27468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6"/>
          <p:cNvSpPr/>
          <p:nvPr/>
        </p:nvSpPr>
        <p:spPr>
          <a:xfrm>
            <a:off x="1905120" y="4495680"/>
            <a:ext cx="365040" cy="36540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PlaceHolder 1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64" name="PlaceHolder 1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65" name="PlaceHolder 19"/>
          <p:cNvSpPr>
            <a:spLocks noGrp="1"/>
          </p:cNvSpPr>
          <p:nvPr>
            <p:ph type="dt"/>
          </p:nvPr>
        </p:nvSpPr>
        <p:spPr>
          <a:xfrm rot="5400000">
            <a:off x="7764480" y="1174680"/>
            <a:ext cx="2286000" cy="380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0"/>
          <p:cNvSpPr>
            <a:spLocks noGrp="1"/>
          </p:cNvSpPr>
          <p:nvPr>
            <p:ph type="ftr"/>
          </p:nvPr>
        </p:nvSpPr>
        <p:spPr>
          <a:xfrm rot="5400000">
            <a:off x="7076880" y="418140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1"/>
          <p:cNvSpPr>
            <a:spLocks noGrp="1"/>
          </p:cNvSpPr>
          <p:nvPr>
            <p:ph type="sldNum"/>
          </p:nvPr>
        </p:nvSpPr>
        <p:spPr>
          <a:xfrm>
            <a:off x="13251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30CC206D-8ACF-4C47-8BC3-1624C2D2AC9B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6CEAD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6CEAD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1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12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41D48DCE-D54F-4056-BA6A-8C7F92F0C7B4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4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6CEAD">
              <a:alpha val="5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9E0CD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9E0CD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CF0E8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6CEAD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CF0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Line 8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6CEAD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6CEAD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1324080" y="4867200"/>
            <a:ext cx="642960" cy="64152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1663560" y="5791320"/>
            <a:ext cx="274680" cy="27468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1879560" y="4479840"/>
            <a:ext cx="365040" cy="36504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16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1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FBEEC9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68" name="PlaceHolder 1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69" name="PlaceHolder 19"/>
          <p:cNvSpPr>
            <a:spLocks noGrp="1"/>
          </p:cNvSpPr>
          <p:nvPr>
            <p:ph type="dt"/>
          </p:nvPr>
        </p:nvSpPr>
        <p:spPr>
          <a:xfrm rot="5400000">
            <a:off x="7762680" y="1169640"/>
            <a:ext cx="2286000" cy="381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0"/>
          <p:cNvSpPr>
            <a:spLocks noGrp="1"/>
          </p:cNvSpPr>
          <p:nvPr>
            <p:ph type="ftr"/>
          </p:nvPr>
        </p:nvSpPr>
        <p:spPr>
          <a:xfrm rot="5400000">
            <a:off x="7076880" y="417816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1"/>
          <p:cNvSpPr>
            <a:spLocks noGrp="1"/>
          </p:cNvSpPr>
          <p:nvPr>
            <p:ph type="sldNum"/>
          </p:nvPr>
        </p:nvSpPr>
        <p:spPr>
          <a:xfrm>
            <a:off x="13395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2BC4F078-3EBA-4C4E-86DA-C1C6EE1E5290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6CEAD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6CEAD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15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16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1C90E2A5-EAFC-4C47-A51C-27CC6AA23E32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18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6CEAD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2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3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4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6CEAD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6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7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8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63" name="PlaceHolder 9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64" name="PlaceHolder 10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C2B08FE6-B6D2-432E-9B51-6C92102FBFE9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6" name="PlaceHolder 12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0A2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6CE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6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F6CEA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Line 7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F0A22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PlaceHolder 8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4E3B30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311" name="PlaceHolder 9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0A22E"/>
              </a:buClr>
              <a:buSzPct val="80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D38E27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6CEAD"/>
              </a:buClr>
              <a:buSzPct val="60000"/>
              <a:buFont typeface="Wingdings" charset="2"/>
              <a:buChar char="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CFB8B2"/>
              </a:buClr>
              <a:buSzPct val="68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312" name="PlaceHolder 10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fld id="{ED80B840-7139-4E05-AF97-9432D0EAB4CD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14" name="PlaceHolder 12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10" descr="http://900igr.net/datai/pedagogika/Aktivnye-metody-obuchenija-v-nachalnoj-shkole/0001-001-Ispolzovanie-aktivnykh-metodov-obuchenija-na-urokakh-v-nachalnoj-shkole.jpg"/>
          <p:cNvPicPr/>
          <p:nvPr/>
        </p:nvPicPr>
        <p:blipFill>
          <a:blip r:embed="rId3"/>
          <a:srcRect b="275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684360" y="765000"/>
            <a:ext cx="7929360" cy="22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00"/>
                </a:solidFill>
                <a:latin typeface="Georgia"/>
              </a:rPr>
              <a:t>Здоровый образ жизни в дошкольном учреждении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2400813" y="5300640"/>
            <a:ext cx="6433765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ru-RU" sz="2400" b="0" strike="noStrike" spc="-1" dirty="0">
                <a:solidFill>
                  <a:srgbClr val="C00000"/>
                </a:solidFill>
                <a:latin typeface="Georgia"/>
              </a:rPr>
              <a:t>Презентацию подготовила</a:t>
            </a:r>
            <a:r>
              <a:rPr dirty="0"/>
              <a:t/>
            </a:r>
            <a:br>
              <a:rPr dirty="0"/>
            </a:br>
            <a:r>
              <a:rPr lang="ru-RU" sz="2400" spc="-1" dirty="0">
                <a:solidFill>
                  <a:srgbClr val="C00000"/>
                </a:solidFill>
                <a:latin typeface="Georgia"/>
              </a:rPr>
              <a:t>воспитатель Ларина С.И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400" b="0" strike="noStrike" spc="-1" dirty="0">
              <a:solidFill>
                <a:srgbClr val="C00000"/>
              </a:solidFill>
              <a:latin typeface="Georgia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24000" y="404640"/>
            <a:ext cx="8229600" cy="100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00000"/>
                </a:solidFill>
                <a:latin typeface="Georgia"/>
              </a:rPr>
              <a:t>Охрана психического здоровья</a:t>
            </a:r>
            <a:r>
              <a:rPr dirty="0"/>
              <a:t/>
            </a:r>
            <a:br>
              <a:rPr dirty="0"/>
            </a:b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395280" y="1197000"/>
            <a:ext cx="8137440" cy="49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Игра!!!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Уважительный стиль общения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Положительный эмоциональный фон в группе и коллективе сотрудников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Оптимизация моторной плотности занятий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Чередование и интеграция видов детской деятельности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Использование приемов релаксации ( минута тишины, музыкальные паузы)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Georgia"/>
              </a:rPr>
              <a:t>Физкультминутки, динамические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Georgia"/>
              </a:rPr>
              <a:t>паузы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 descr="http://lib.exdat.com/tw_files2/urls_152/262/d-261300/261300_html_m31619f84.jpg"/>
          <p:cNvPicPr/>
          <p:nvPr/>
        </p:nvPicPr>
        <p:blipFill>
          <a:blip r:embed="rId2"/>
          <a:srcRect r="5090"/>
          <a:stretch/>
        </p:blipFill>
        <p:spPr>
          <a:xfrm>
            <a:off x="5105400" y="3500280"/>
            <a:ext cx="3714600" cy="315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24000" y="620640"/>
            <a:ext cx="8229600" cy="100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C00000"/>
                </a:solidFill>
                <a:latin typeface="Georgia"/>
              </a:rPr>
              <a:t>Система закаливания</a:t>
            </a:r>
            <a:r>
              <a:t/>
            </a:r>
            <a:br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684360" y="1557360"/>
            <a:ext cx="7845120" cy="483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Утренний прием на улице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Облегченная форма одежды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Воздушные ванны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Игры с водой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Умывание рук и лица прохладной водой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Полоскание рта водой комнатной температуры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Упражнения для профилактики нарушения осанки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Упражнения для профилактики плоскостопия.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3" name="Picture 2" descr="http://mdou4-urazovo.narod.ru/olderfiles/2/79347.png"/>
          <p:cNvPicPr/>
          <p:nvPr/>
        </p:nvPicPr>
        <p:blipFill>
          <a:blip r:embed="rId2"/>
          <a:stretch/>
        </p:blipFill>
        <p:spPr>
          <a:xfrm>
            <a:off x="6084720" y="1197000"/>
            <a:ext cx="2578320" cy="220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94920" y="1052280"/>
            <a:ext cx="8209080" cy="5348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272880" indent="-272880" algn="just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000" b="0" strike="noStrike" spc="-1" dirty="0">
                <a:solidFill>
                  <a:srgbClr val="000000"/>
                </a:solidFill>
                <a:latin typeface="Georgia"/>
              </a:rPr>
              <a:t>Дети активны, накапливается резерв здоровья;</a:t>
            </a:r>
            <a:endParaRPr lang="en-US" sz="20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 algn="just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000" b="0" strike="noStrike" spc="-1" dirty="0">
                <a:solidFill>
                  <a:srgbClr val="000000"/>
                </a:solidFill>
                <a:latin typeface="Georgia"/>
              </a:rPr>
              <a:t>В результатах мониторинга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eorgia"/>
              </a:rPr>
              <a:t>сформированности</a:t>
            </a:r>
            <a:r>
              <a:rPr lang="ru-RU" sz="2000" b="0" strike="noStrike" spc="-1" dirty="0">
                <a:solidFill>
                  <a:srgbClr val="000000"/>
                </a:solidFill>
                <a:latin typeface="Georgia"/>
              </a:rPr>
              <a:t> ценностей здорового образа жизни у воспитанников наблюдается положительная динамика;</a:t>
            </a:r>
            <a:endParaRPr lang="en-US" sz="20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 algn="just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000" b="0" strike="noStrike" spc="-1" dirty="0">
                <a:solidFill>
                  <a:srgbClr val="000000"/>
                </a:solidFill>
                <a:latin typeface="Georgia"/>
              </a:rPr>
              <a:t>В формировании ценности здорового образа жизни и как результат, происходит воспитание целеустремленной личности, компетентной в области собственного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eorgia"/>
              </a:rPr>
              <a:t>здоровьесбережения</a:t>
            </a:r>
            <a:r>
              <a:rPr lang="ru-RU" sz="2000" b="0" strike="noStrike" spc="-1" dirty="0">
                <a:solidFill>
                  <a:srgbClr val="000000"/>
                </a:solidFill>
                <a:latin typeface="Georgi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 algn="just">
              <a:lnSpc>
                <a:spcPct val="100000"/>
              </a:lnSpc>
              <a:spcBef>
                <a:spcPts val="598"/>
              </a:spcBef>
            </a:pPr>
            <a:endParaRPr lang="en-US" sz="20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395280" y="260280"/>
            <a:ext cx="8209080" cy="88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Georgia"/>
              </a:rPr>
              <a:t>РЕЗУЛЬТАТИВНОСТЬ РЕАЛИЗАЦИИ 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2" name="Picture 2" descr="C:\Users\ПК\Desktop\------_-----------_----------------_m46wfz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8" y="3488940"/>
            <a:ext cx="5491461" cy="24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395280" y="-316080"/>
            <a:ext cx="8229600" cy="1866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00000"/>
                </a:solidFill>
                <a:latin typeface="Georgia"/>
              </a:rPr>
              <a:t>ВЗАИМОДЕЙСТВИЕ С РОДИТЕЛЯМИ</a:t>
            </a:r>
            <a:endParaRPr lang="en-US" sz="40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706320" y="2036880"/>
            <a:ext cx="7979040" cy="424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46" name="Picture 2" descr="C:\Users\ПК\Desktop\Lovely_illustration_of_Happy_family_at_tea_time_wallcoo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00250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95280" y="692280"/>
            <a:ext cx="813744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	</a:t>
            </a: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Цель: </a:t>
            </a: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сотрудничество с родителями по формированию у  детей ценности здорового образа жизни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68360" y="2205000"/>
            <a:ext cx="7920000" cy="30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Задачи: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  Привлечение родителей  к проблеме оздоровления детей;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  Вовлечение родителей в планирование здоровьесберегающих и оздоровительных мероприятий;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  Пропаганда активного семейного отдыха.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00040" y="2349360"/>
            <a:ext cx="3857760" cy="3816360"/>
          </a:xfrm>
          <a:custGeom>
            <a:avLst/>
            <a:gdLst/>
            <a:ahLst/>
            <a:cxnLst/>
            <a:rect l="0" t="0" r="r" b="b"/>
            <a:pathLst>
              <a:path w="10718" h="10603">
                <a:moveTo>
                  <a:pt x="1767" y="0"/>
                </a:moveTo>
                <a:cubicBezTo>
                  <a:pt x="883" y="0"/>
                  <a:pt x="0" y="883"/>
                  <a:pt x="0" y="1767"/>
                </a:cubicBezTo>
                <a:lnTo>
                  <a:pt x="0" y="8835"/>
                </a:lnTo>
                <a:cubicBezTo>
                  <a:pt x="0" y="9718"/>
                  <a:pt x="883" y="10602"/>
                  <a:pt x="1767" y="10602"/>
                </a:cubicBezTo>
                <a:lnTo>
                  <a:pt x="8950" y="10602"/>
                </a:lnTo>
                <a:cubicBezTo>
                  <a:pt x="9833" y="10602"/>
                  <a:pt x="10717" y="9718"/>
                  <a:pt x="10717" y="8835"/>
                </a:cubicBezTo>
                <a:lnTo>
                  <a:pt x="10717" y="1767"/>
                </a:lnTo>
                <a:cubicBezTo>
                  <a:pt x="10717" y="883"/>
                  <a:pt x="9833" y="0"/>
                  <a:pt x="8950" y="0"/>
                </a:cubicBezTo>
                <a:lnTo>
                  <a:pt x="1767" y="0"/>
                </a:lnTo>
              </a:path>
            </a:pathLst>
          </a:custGeom>
          <a:solidFill>
            <a:srgbClr val="FFFFFF"/>
          </a:solidFill>
          <a:ln w="12600">
            <a:solidFill>
              <a:srgbClr val="9F4B2F"/>
            </a:solidFill>
            <a:miter/>
          </a:ln>
          <a:effectLst>
            <a:outerShdw dist="20160" dir="5400000">
              <a:srgbClr val="000000">
                <a:alpha val="4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Родительские собрания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Открытые занятия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«Дни открытых дверей»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Консультации специалистов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 Наглядная информация: папки-передвижки, брошюры, сайт и пр.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Анкетирование и др.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572000" y="2349360"/>
            <a:ext cx="4000680" cy="3865680"/>
          </a:xfrm>
          <a:custGeom>
            <a:avLst/>
            <a:gdLst/>
            <a:ahLst/>
            <a:cxnLst/>
            <a:rect l="0" t="0" r="r" b="b"/>
            <a:pathLst>
              <a:path w="11114" h="10740">
                <a:moveTo>
                  <a:pt x="1789" y="0"/>
                </a:moveTo>
                <a:cubicBezTo>
                  <a:pt x="894" y="0"/>
                  <a:pt x="0" y="894"/>
                  <a:pt x="0" y="1789"/>
                </a:cubicBezTo>
                <a:lnTo>
                  <a:pt x="0" y="8949"/>
                </a:lnTo>
                <a:cubicBezTo>
                  <a:pt x="0" y="9844"/>
                  <a:pt x="894" y="10739"/>
                  <a:pt x="1789" y="10739"/>
                </a:cubicBezTo>
                <a:lnTo>
                  <a:pt x="9324" y="10739"/>
                </a:lnTo>
                <a:cubicBezTo>
                  <a:pt x="10218" y="10739"/>
                  <a:pt x="11113" y="9844"/>
                  <a:pt x="11113" y="8949"/>
                </a:cubicBezTo>
                <a:lnTo>
                  <a:pt x="11113" y="1789"/>
                </a:lnTo>
                <a:cubicBezTo>
                  <a:pt x="11113" y="894"/>
                  <a:pt x="10218" y="0"/>
                  <a:pt x="9324" y="0"/>
                </a:cubicBezTo>
                <a:lnTo>
                  <a:pt x="1789" y="0"/>
                </a:lnTo>
              </a:path>
            </a:pathLst>
          </a:custGeom>
          <a:solidFill>
            <a:srgbClr val="FFFFFF"/>
          </a:solidFill>
          <a:ln w="12600">
            <a:solidFill>
              <a:srgbClr val="9F4B2F"/>
            </a:solidFill>
            <a:miter/>
          </a:ln>
          <a:effectLst>
            <a:outerShdw dist="20160" dir="5400000">
              <a:srgbClr val="000000">
                <a:alpha val="4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Совместные детско-родительские народные и календарные праздники, досуги в том числе, фольклорные, включающие в себя народные игры и развлечения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Спортивные праздники « Папа, мама, я спортивная семья»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Дни здоровья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Мастер-классы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7" name="Group 3"/>
          <p:cNvGrpSpPr/>
          <p:nvPr/>
        </p:nvGrpSpPr>
        <p:grpSpPr>
          <a:xfrm>
            <a:off x="4432320" y="1085760"/>
            <a:ext cx="3632040" cy="1133640"/>
            <a:chOff x="4432320" y="1085760"/>
            <a:chExt cx="3632040" cy="1133640"/>
          </a:xfrm>
        </p:grpSpPr>
        <p:pic>
          <p:nvPicPr>
            <p:cNvPr id="398" name="Овал 7"/>
            <p:cNvPicPr/>
            <p:nvPr/>
          </p:nvPicPr>
          <p:blipFill>
            <a:blip r:embed="rId2"/>
            <a:stretch/>
          </p:blipFill>
          <p:spPr>
            <a:xfrm>
              <a:off x="4432320" y="1085760"/>
              <a:ext cx="3632040" cy="1133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9" name="CustomShape 4"/>
            <p:cNvSpPr/>
            <p:nvPr/>
          </p:nvSpPr>
          <p:spPr>
            <a:xfrm>
              <a:off x="5013360" y="1271520"/>
              <a:ext cx="2475000" cy="706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0000"/>
                  </a:solidFill>
                  <a:latin typeface="Century Schoolbook"/>
                </a:rPr>
                <a:t>Нетрадиционные</a:t>
              </a:r>
              <a:endParaRPr lang="en-US" sz="20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0" strike="noStrike" spc="-1">
                  <a:solidFill>
                    <a:srgbClr val="000000"/>
                  </a:solidFill>
                  <a:latin typeface="Century Schoolbook"/>
                </a:rPr>
                <a:t> (интерактивные)</a:t>
              </a:r>
              <a:endParaRPr lang="en-U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0" name="Group 5"/>
          <p:cNvGrpSpPr/>
          <p:nvPr/>
        </p:nvGrpSpPr>
        <p:grpSpPr>
          <a:xfrm>
            <a:off x="401760" y="1085760"/>
            <a:ext cx="3773520" cy="1200240"/>
            <a:chOff x="401760" y="1085760"/>
            <a:chExt cx="3773520" cy="1200240"/>
          </a:xfrm>
        </p:grpSpPr>
        <p:pic>
          <p:nvPicPr>
            <p:cNvPr id="401" name="Овал 8"/>
            <p:cNvPicPr/>
            <p:nvPr/>
          </p:nvPicPr>
          <p:blipFill>
            <a:blip r:embed="rId3"/>
            <a:stretch/>
          </p:blipFill>
          <p:spPr>
            <a:xfrm>
              <a:off x="401760" y="1085760"/>
              <a:ext cx="3773520" cy="1200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2" name="CustomShape 6"/>
            <p:cNvSpPr/>
            <p:nvPr/>
          </p:nvSpPr>
          <p:spPr>
            <a:xfrm>
              <a:off x="1001880" y="1281240"/>
              <a:ext cx="2574720" cy="758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000000"/>
                  </a:solidFill>
                  <a:latin typeface="Century Schoolbook"/>
                </a:rPr>
                <a:t>Традиционные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3" name="CustomShape 7"/>
          <p:cNvSpPr/>
          <p:nvPr/>
        </p:nvSpPr>
        <p:spPr>
          <a:xfrm>
            <a:off x="507240" y="404640"/>
            <a:ext cx="7802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Georgia"/>
              </a:rPr>
              <a:t>ФОРМЫ СОТРУДНИЧЕСТВА С РОДИТЕЛЯМИ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395280" y="-171720"/>
            <a:ext cx="8229600" cy="1428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C00000"/>
                </a:solidFill>
                <a:latin typeface="Georgia"/>
              </a:rPr>
              <a:t>РАБОТА С ПЕДАГОГАМИ</a:t>
            </a:r>
            <a:endParaRPr lang="en-US" sz="44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pic>
        <p:nvPicPr>
          <p:cNvPr id="7170" name="Picture 2" descr="C:\Users\ПК\Downloads\в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" y="1257120"/>
            <a:ext cx="7913077" cy="51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395280" y="2349360"/>
            <a:ext cx="7961400" cy="22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Задачи: 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  Каникулярный период  для педагогов и детей 2 раза в год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 Создание благоприятной психологической обстановки в коллективе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  Обучение педагогов технике эффективного взаимодействия с родителями.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324000" y="692280"/>
            <a:ext cx="828036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	</a:t>
            </a: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Цель: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формирование у педагогов умения заботиться о своем здоровье, потребности в здоровом образе жизни и эмоциональном благополучии как залоге успешности в педагогической деятельности.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10920" y="188640"/>
            <a:ext cx="7467480" cy="849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C00000"/>
                </a:solidFill>
                <a:latin typeface="Georgia"/>
              </a:rPr>
              <a:t>АКТУАЛЬНОСТЬ</a:t>
            </a:r>
            <a:endParaRPr lang="en-US" sz="44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250920" y="1267920"/>
            <a:ext cx="8353440" cy="5349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272415" indent="-272415" algn="just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dirty="0">
                <a:latin typeface="Times New Roman" pitchFamily="18" charset="0"/>
                <a:ea typeface="Open Sans"/>
                <a:cs typeface="Times New Roman" pitchFamily="18" charset="0"/>
              </a:rPr>
              <a:t>Процесс сохранения здоровья и укрепления иммунитета ребенка в дошкольном возрасте является решающим этапом формирования здоровой личности. Именно в это время идет усиленное формирование органов, от которого, по сути, зависит дальнейшая жизнь маленького человека. Поэтому ведение ЗОЖ в детском саду играет важнейшую роль в развитии ребенка. Дошкольный возраст — один из самых коротких в жизни человека. До 7 лет человек проходит большой этап своего развития, который больше не повторится за всю его жизнь никогда. Основные задачи нашего детского сада - это формирование любви к здоровому образу жизни, к полезным привычкам, сохранение и укрепление здоровья. Внедрение ЗОЖ в детском саду рождает выработку человеческих ценностей у детей, таких как здоровье, ответственность за себя, выбор правильного поведения в различных жизненных ситуациях.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1979640" y="1267920"/>
            <a:ext cx="6532560" cy="792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C00000"/>
                </a:solidFill>
                <a:latin typeface="Georgia"/>
              </a:rPr>
              <a:t>РАБОТА С ДЕТЬМИ</a:t>
            </a:r>
            <a:endParaRPr lang="en-US" sz="4400" b="0" strike="noStrike" spc="-1">
              <a:solidFill>
                <a:srgbClr val="4E3B30"/>
              </a:solidFill>
              <a:latin typeface="Century Schoolbook"/>
            </a:endParaRPr>
          </a:p>
        </p:txBody>
      </p:sp>
      <p:pic>
        <p:nvPicPr>
          <p:cNvPr id="357" name="Picture 10" descr="http://rthereranup.science/pic-sko-griazi.ru/wp-content/uploads/2015/04/dlja_vali.jpg"/>
          <p:cNvPicPr/>
          <p:nvPr/>
        </p:nvPicPr>
        <p:blipFill>
          <a:blip r:embed="rId2"/>
          <a:stretch/>
        </p:blipFill>
        <p:spPr>
          <a:xfrm>
            <a:off x="2340000" y="2654280"/>
            <a:ext cx="6804000" cy="42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23640" y="1474200"/>
            <a:ext cx="8351640" cy="4402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272415" indent="-272415"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8001000" y="3000240"/>
            <a:ext cx="628560" cy="457200"/>
          </a:xfrm>
          <a:prstGeom prst="ellipse">
            <a:avLst/>
          </a:prstGeom>
          <a:solidFill>
            <a:srgbClr val="F0A22E"/>
          </a:solidFill>
          <a:ln w="25560">
            <a:solidFill>
              <a:srgbClr val="B0761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"/>
          <p:cNvSpPr/>
          <p:nvPr/>
        </p:nvSpPr>
        <p:spPr>
          <a:xfrm>
            <a:off x="250920" y="404640"/>
            <a:ext cx="8424720" cy="10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83763"/>
                </a:solidFill>
                <a:latin typeface="Georgia"/>
              </a:rPr>
              <a:t>	</a:t>
            </a: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Цель: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обеспечение сохранения и укрепления здоровья воспитанников формирование ценностного отношения к здоровому образу жизни.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 descr="C:\Users\ПК\Desktop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1070"/>
            <a:ext cx="7696200" cy="51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82860" y="333360"/>
            <a:ext cx="7991280" cy="1941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«Забота о здоровье – это важнейший труд воспитателя.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мировоззрение, умственное развитие, прочность знаний, вера в свои силы»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Схема 20"/>
          <p:cNvPicPr/>
          <p:nvPr/>
        </p:nvPicPr>
        <p:blipFill>
          <a:blip r:embed="rId2"/>
          <a:stretch/>
        </p:blipFill>
        <p:spPr>
          <a:xfrm>
            <a:off x="1066800" y="1908000"/>
            <a:ext cx="7223400" cy="4194360"/>
          </a:xfrm>
          <a:prstGeom prst="rect">
            <a:avLst/>
          </a:prstGeom>
          <a:ln>
            <a:noFill/>
          </a:ln>
        </p:spPr>
      </p:pic>
      <p:sp>
        <p:nvSpPr>
          <p:cNvPr id="363" name="CustomShape 2"/>
          <p:cNvSpPr/>
          <p:nvPr/>
        </p:nvSpPr>
        <p:spPr>
          <a:xfrm>
            <a:off x="7236000" y="4941720"/>
            <a:ext cx="1657080" cy="1727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4" name="Picture 15" descr="http://careforde.com/product_images/uploaded_images/careforde-nonprof-logo.png"/>
          <p:cNvPicPr/>
          <p:nvPr/>
        </p:nvPicPr>
        <p:blipFill>
          <a:blip r:embed="rId3"/>
          <a:stretch/>
        </p:blipFill>
        <p:spPr>
          <a:xfrm>
            <a:off x="7302600" y="5005440"/>
            <a:ext cx="1633320" cy="163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95280" y="189000"/>
            <a:ext cx="8229600" cy="100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800" b="1" strike="noStrike" spc="-1">
                <a:solidFill>
                  <a:srgbClr val="C00000"/>
                </a:solidFill>
                <a:latin typeface="Georgia"/>
              </a:rPr>
              <a:t>Модель </a:t>
            </a:r>
            <a:r>
              <a:t/>
            </a:r>
            <a:br/>
            <a:r>
              <a:rPr lang="ru-RU" sz="2800" b="1" strike="noStrike" spc="-1">
                <a:solidFill>
                  <a:srgbClr val="C00000"/>
                </a:solidFill>
                <a:latin typeface="Georgia"/>
              </a:rPr>
              <a:t>формирования культуры здоровья в ДОУ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6" name="Содержимое 7"/>
          <p:cNvPicPr/>
          <p:nvPr/>
        </p:nvPicPr>
        <p:blipFill>
          <a:blip r:embed="rId2"/>
          <a:stretch/>
        </p:blipFill>
        <p:spPr>
          <a:xfrm>
            <a:off x="676440" y="1463760"/>
            <a:ext cx="7510320" cy="51084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ПК\Desktop\ae81a73dd2305d96040d02d8b0a3d6eca6ca80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241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11280" y="260280"/>
            <a:ext cx="7705800" cy="100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6800" rIns="4572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00000"/>
                </a:solidFill>
                <a:latin typeface="Georgia"/>
              </a:rPr>
              <a:t>Оптимизация режима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250920" y="1341360"/>
            <a:ext cx="8439120" cy="3929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ru-RU" sz="2400" dirty="0" smtClean="0"/>
              <a:t>1.Укрепление </a:t>
            </a:r>
            <a:r>
              <a:rPr lang="ru-RU" sz="2400" dirty="0"/>
              <a:t>здоровья ребёнка.</a:t>
            </a:r>
          </a:p>
          <a:p>
            <a:r>
              <a:rPr lang="ru-RU" sz="2400" dirty="0"/>
              <a:t>2. Воспитание потребности в здоровом образе жизни.</a:t>
            </a:r>
          </a:p>
          <a:p>
            <a:r>
              <a:rPr lang="ru-RU" sz="2400" dirty="0"/>
              <a:t>3. Развитие физических качеств и обеспечение нормального уровня физической подготовленности, в соответствии с возможностями здоровья ребёнка.</a:t>
            </a:r>
          </a:p>
          <a:p>
            <a:r>
              <a:rPr lang="ru-RU" sz="2400" dirty="0"/>
              <a:t>4. Создание условий для полноценной двигательной активности.</a:t>
            </a:r>
          </a:p>
          <a:p>
            <a:r>
              <a:rPr lang="ru-RU" sz="2400" dirty="0"/>
              <a:t>5. Выявление способностей детей и приобщение их к спорту.</a:t>
            </a:r>
          </a:p>
          <a:p>
            <a:pPr marL="272880" indent="-272880" algn="just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0" name="Picture 2" descr="http://zharptitca.ru/public/users/993/PNG/199178_html_e146c9a.png"/>
          <p:cNvPicPr/>
          <p:nvPr/>
        </p:nvPicPr>
        <p:blipFill>
          <a:blip r:embed="rId2"/>
          <a:stretch/>
        </p:blipFill>
        <p:spPr>
          <a:xfrm>
            <a:off x="6443640" y="4221000"/>
            <a:ext cx="2268720" cy="24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24000" y="260280"/>
            <a:ext cx="8229600" cy="100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Georgia"/>
              </a:rPr>
              <a:t>Организация правильного питания</a:t>
            </a:r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539640" y="1341000"/>
            <a:ext cx="8147160" cy="5059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Питание по 10-ти дневному меню;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Организация второго завтрака;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Введение овощей и фруктов в обед и полдник;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Замена продуктов для детей аллергиков;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Строгое соблюдение питьевого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</a:rPr>
              <a:t>    режима.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050" name="Picture 2" descr="C:\Users\ПК\Desktop\organizacija-pitanija-detei-v-dou-photo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810000"/>
            <a:ext cx="49529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24000" y="836640"/>
            <a:ext cx="8229600" cy="100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00000"/>
                </a:solidFill>
                <a:latin typeface="Georgia"/>
              </a:rPr>
              <a:t>Организация двигательной деятельности</a:t>
            </a:r>
            <a:r>
              <a:rPr dirty="0"/>
              <a:t/>
            </a:r>
            <a:br>
              <a:rPr dirty="0"/>
            </a:b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39640" y="1628640"/>
            <a:ext cx="7583760" cy="4983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Утренняя гимнастика;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Артикуляционная гимнастика;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Прием детей на улице;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Физкультурные занятия;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Музыкально-ритмические занятия;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Физкультура на улице;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 err="1">
                <a:solidFill>
                  <a:srgbClr val="000000"/>
                </a:solidFill>
                <a:latin typeface="Century Schoolbook"/>
              </a:rPr>
              <a:t>Бодрящаяя</a:t>
            </a: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 гимнастика после сна, </a:t>
            </a:r>
            <a:endParaRPr lang="ru-RU" sz="2200" b="0" strike="noStrike" spc="-1" dirty="0" smtClean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entury Schoolbook"/>
              </a:rPr>
              <a:t>постепенное </a:t>
            </a: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пробуждение;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Физкультминутки;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Подвижные игры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entury Schoolbook"/>
              </a:rPr>
              <a:t>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Спортивные досуги;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Дни здоровья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entury Schoolbook"/>
              </a:rPr>
              <a:t>;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Индивидуальная работа 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lang="ru-RU" sz="2200" b="0" strike="noStrike" spc="-1" dirty="0">
                <a:solidFill>
                  <a:srgbClr val="000000"/>
                </a:solidFill>
                <a:latin typeface="Century Schoolbook"/>
              </a:rPr>
              <a:t>    с детьми.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0A22E"/>
              </a:buClr>
              <a:buSzPct val="70000"/>
              <a:buFont typeface="Wingdings" charset="2"/>
              <a:buChar char=""/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5" name="Picture 3" descr="C:\Users\ПК\Downloads\060fa58a320862e08f6d53131277088351f760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295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455</Words>
  <Application>Microsoft Office PowerPoint</Application>
  <PresentationFormat>Экран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РњР•РўРћР”РР§Р•РЎРљРР™ РЎР•РњРРќРђР   В«Р РђР—Р’РР’РђР®Р©РР• Р¤РћР РњР« РћР—Р”РћР РћР’РРўР•Р›Р¬РќРћР™ Р РђР‘РћРўР« РЎ Р”РћРЁРљРћР›Р¬РќРРљРђРњРВ»  Р¦РµР»СЊ: РІС‹СЏРІРёС‚СЊ РЅР°РёР±РѕР»РµРµ СЌС„С„РµРєС‚РёРІРЅС‹Рµ С„РѕСЂРјС‹ РѕР·РґРѕСЂРѕРІРёС‚РµР»СЊРЅРѕР№ СЂР°Р±РѕВ­С‚С‹ СЃ РґРѕС€РєРѕР»СЊРЅРёРєР°РјРё (Р·Р°РєР°Р»РёРІР°РЅРёРµ, С„РёР·РєСѓР»СЊС‚РјРёРЅСѓС‚РєРё, РїРѕРґРІРёР¶РЅС‹Рµ РёРіСЂС‹).  РџР»Р°РЅ РїСЂРѕРІРµРґРµРЅРёСЏ:  1. РЎРѕРѕР±С‰РµРЅРёРµ РјРµРґРёС†РёРЅСЃРєРѕР№ СЃРµСЃС‚СЂС‹ РёР»Рё СЃС‚Р°СЂС€РµРіРѕ РІРѕСЃРїРёС‚Р°С‚РµР»СЏ В«Р РѕР»СЊ Р¤РёР·РєСѓР»СЊС‚РјРёРЅСѓС‚РѕРє Рё РґРІРёРіР°С‚РµР»СЊРЅРѕР№ Р°РєС‚РёРІРЅРѕСЃС‚Рё РґРµС‚РµР№ РЅР° РїСЂРѕРіСѓР»РєРµ РІ РёС… РѕР·РґРѕВ­СЂРѕРІР»РµРЅРёРёВ».  2. Р”РёР°Р»РѕРі - В«РњРµС‚РѕРґРёРєР° Р·Р°РєР°Р»РёРІР°РЅРёСЏ РґРѕС€РєРѕР»СЊРЅРёРєРѕРІ СЃ СѓС‡РµС‚РѕРј РІРѕР·СЂР°СЃС‚Р° Рё СЃРѕСЃС‚РѕСЏРЅРёСЏ Р·РґРѕСЂРѕРІСЊСЏВ»:  - РїСЂРёРЅС†РёРїС‹ Р·Р°РєР°Р»РёРІР°РЅРёСЏ;  - РІРёРґС‹ Р·Р°РєР°Р»РёРІР°РЅРёСЏ СЃ СѓС‡РµС‚РѕРј РІРѕР·СЂР°СЃС‚Р° РґРµС‚РµР№.  РЎРѕРѕР±С‰РµРЅРёРµ  В«Р РѕР»СЊ С„РёР·РєСѓР»СЊС‚РјРёРЅСѓС‚РѕРє Рё РґРІРёРіР°С‚РµР»СЊРЅРѕР№ Р°РєС‚РёРІРЅРѕСЃС‚Рё РґРµС‚РµР№ РЅР° РїСЂРѕРіСѓР»РєРµ РІ РёС… РѕР·РґРѕСЂРѕРІР»РµРЅРёРёВ»  Р— Р° Рґ Р° С‡ Рё С„РёР·РєСѓР»СЊС‚РјРёРЅСѓС‚РѕРє:   СЃРїРѕСЃРѕР±СЃС‚РІРѕРІР°С‚СЊ СЃРЅСЏС‚РёСЋ РїСЃРёС…РёС‡РµСЃРєРѕРіРѕ (РёРЅС‚РµР»Р»РµРєС‚СѓР°Р»СЊРЅРѕРіРѕ Рё СЌРјРѕС†РёРѕРЅР°Р»СЊРЅРѕРіРѕ) РїРµСЂРµРЅР°РїСЂСЏР¶РµРЅРёСЏ;  Р»РµРіРєРѕРјСѓ РїРµСЂРµРєР»СЋС‡РµРЅРёСЋ СЃ РѕРґРЅРѕРіРѕ РІРёРґР° РґРµСЏС‚РµР»СЊРЅРѕСЃС‚Рё РЅР° РґСЂСѓРіРѕР№;  РїРѕРІС‹С€РµРЅРёРµ РѕР±С‰РµР№ СЂР°Р±РѕС‚РѕСЃРїРѕСЃРѕР±РЅРѕСЃС‚Рё;   РѕР±РѕРіР°С‰РµРЅРёРµ С‚РІРѕСЂС‡РµСЃРєРѕРіРѕ РїРѕС‚РµРЅС†РёР°Р»Р° РґРµС‚РµР№, РїСЂРµР¶РґРµ РІСЃРµРіРѕ - РІРѕР·РјРѕР¶В­РЅРѕСЃС‚РµР№ РёС… РІРѕРѕР±СЂР°Р¶РµРЅРёСЏ.  РџСЂРѕРіСѓР»РєР° - СЌС‚Рѕ РѕРґРёРЅ РёР· РІР°Р¶РЅРµР№С€РёС… СЂРµР¶РёРјРЅС‹С… РјРѕРјРµРЅС‚РѕРІ, РІРѕ РІСЂРµРјСЏ РєРѕВ­С‚РѕСЂРѕР№ РґРµС‚Рё РјРѕРіСѓС‚ РґРѕСЃС‚Р°С‚РѕС‡РЅРѕ РїРѕР»РЅРѕ СЂРµР°Р»РёР·РѕРІР°С‚СЊ СЃРІРѕРё РґРІРёРіР°С‚РµР»СЊРЅС‹Рµ РїРѕС‚В­СЂРµР±РЅРѕСЃС‚Рё. Р—РґРµСЃСЊ РЅР°РёР±РѕР»РµРµ СЏСЂРєРѕ РїСЂРѕСЏРІР»СЏСЋС‚СЃСЏ РѕСЃРѕР±РµРЅРЅРѕСЃС‚Рё РґРІРёРіР°С‚РµР»СЊРЅРѕР</dc:title>
  <dc:creator>Zver</dc:creator>
  <cp:lastModifiedBy>ПК</cp:lastModifiedBy>
  <cp:revision>216</cp:revision>
  <dcterms:created xsi:type="dcterms:W3CDTF">2009-05-04T04:07:36Z</dcterms:created>
  <dcterms:modified xsi:type="dcterms:W3CDTF">2020-04-22T15:09:59Z</dcterms:modified>
  <dc:language>en-US</dc:language>
</cp:coreProperties>
</file>