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71" r:id="rId5"/>
    <p:sldId id="260" r:id="rId6"/>
    <p:sldId id="261" r:id="rId7"/>
    <p:sldId id="262" r:id="rId8"/>
    <p:sldId id="268" r:id="rId9"/>
    <p:sldId id="269" r:id="rId10"/>
    <p:sldId id="264" r:id="rId11"/>
    <p:sldId id="265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6600"/>
    <a:srgbClr val="FF505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75" d="100"/>
          <a:sy n="75" d="100"/>
        </p:scale>
        <p:origin x="-12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4DE1-AB81-4C4A-AD7F-0743E4C9F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1AB66-6957-4D03-9DD2-1043AF599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D2DC-24D1-49CA-99A7-D65B9C95F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0D6CE-7CC1-4C5A-966A-C482E54E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503C1-E68D-48C2-B11B-36FE1F2E0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BFE84-9375-4AE5-B425-8A0EA7A5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CA70-3B34-499E-95E8-E8BBD5961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BB78-2515-4639-8229-F8A0E2949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4B9F-A757-4F55-B4E2-7C2CCD1D6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56A07-4100-4511-B31F-7148C978E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9C643-41E1-4B91-95D9-EB99D5287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748B4-DA16-479F-8AAE-342C51D98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515E2-15A8-4007-A51E-8F185971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50BCD-4756-4525-BBC4-5945DBAFC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E028-76F6-4548-A08C-12CA47C6F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BA192-BF2C-4D2F-86CD-FEA988D52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A2B25-F7B7-4E52-9502-A6F2B81A4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C78F0-2959-42F5-9576-7346C0B29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04E8B-1293-4053-8D6C-063B0AD05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C494-F84A-41A7-B53A-92D45A801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61F2-BF7C-4F0C-8132-084B51699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E285-614B-4E2A-9E53-065136110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1B4DB86-BCCD-4F5A-8447-49E999073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EF2151A-A00F-48B2-A13D-3A89C6C78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44824"/>
            <a:ext cx="7704856" cy="4464496"/>
          </a:xfrm>
        </p:spPr>
        <p:txBody>
          <a:bodyPr/>
          <a:lstStyle/>
          <a:p>
            <a:pPr algn="just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Новые формы работы с детьми по ФГОС ДО, как условие профессионального роста педагога. Образовательная программа «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СамоЦвет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25603" name="Picture 2" descr="C:\Users\tolstikova\Desktop\Обложка Образовательная программа дошкольного образования 20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2656"/>
            <a:ext cx="23762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ляда\Desktop\ВАРИАНТЫ ЛОГОТИПОВ\заглавные букв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9158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52400"/>
            <a:ext cx="16891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478463" cy="1143000"/>
          </a:xfrm>
        </p:spPr>
        <p:txBody>
          <a:bodyPr/>
          <a:lstStyle/>
          <a:p>
            <a:pPr algn="just" eaLnBrk="1" hangingPunct="1"/>
            <a:r>
              <a:rPr lang="ru-RU" sz="2400" b="1" smtClean="0">
                <a:solidFill>
                  <a:srgbClr val="002060"/>
                </a:solidFill>
              </a:rPr>
              <a:t>Содержательные линии культурных практик базируются на нескольких составляющих</a:t>
            </a:r>
            <a:r>
              <a:rPr lang="ru-RU" b="1" smtClean="0">
                <a:solidFill>
                  <a:srgbClr val="002060"/>
                </a:solidFill>
              </a:rPr>
              <a:t>:</a:t>
            </a:r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36866" name="Picture 5" descr="C:\Users\ляда\Desktop\ВАРИАНТЫ ЛОГОТИПОВ\заглавные букв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33338"/>
            <a:ext cx="2855913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491880" y="1772816"/>
            <a:ext cx="2808287" cy="14398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3923928" y="2132856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Эмоционально-чувственная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51720" y="3861048"/>
            <a:ext cx="2808287" cy="16557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71" name="Прямоугольник 14"/>
          <p:cNvSpPr>
            <a:spLocks noChangeArrowheads="1"/>
          </p:cNvSpPr>
          <p:nvPr/>
        </p:nvSpPr>
        <p:spPr bwMode="auto">
          <a:xfrm>
            <a:off x="2411760" y="4293096"/>
            <a:ext cx="22322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(поведенческая,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регулятивная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24128" y="3861048"/>
            <a:ext cx="2736850" cy="16557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74" name="Прямоугольник 21"/>
          <p:cNvSpPr>
            <a:spLocks noChangeArrowheads="1"/>
          </p:cNvSpPr>
          <p:nvPr/>
        </p:nvSpPr>
        <p:spPr bwMode="auto">
          <a:xfrm>
            <a:off x="6084168" y="4365104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Когнитивная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8" name="Picture 2" descr="C:\Users\ляда\Desktop\КАМНИ\ST_NEES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40" r="5080"/>
          <a:stretch>
            <a:fillRect/>
          </a:stretch>
        </p:blipFill>
        <p:spPr bwMode="auto">
          <a:xfrm>
            <a:off x="0" y="4903788"/>
            <a:ext cx="1979613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4" descr="C:\Users\ляда\Desktop\КАМНИ\Безимени-1.png"/>
          <p:cNvPicPr>
            <a:picLocks noChangeAspect="1" noChangeArrowheads="1"/>
          </p:cNvPicPr>
          <p:nvPr/>
        </p:nvPicPr>
        <p:blipFill>
          <a:blip r:embed="rId4" cstate="print"/>
          <a:srcRect l="54034" t="50000" r="28880" b="39594"/>
          <a:stretch>
            <a:fillRect/>
          </a:stretch>
        </p:blipFill>
        <p:spPr bwMode="auto">
          <a:xfrm rot="-8627787">
            <a:off x="1063625" y="4483100"/>
            <a:ext cx="11080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/>
          <p:cNvSpPr/>
          <p:nvPr/>
        </p:nvSpPr>
        <p:spPr>
          <a:xfrm rot="7372704">
            <a:off x="3327732" y="32250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860032" y="44371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3841509">
            <a:off x="5713795" y="3233477"/>
            <a:ext cx="11672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u="sng" smtClean="0">
                <a:solidFill>
                  <a:srgbClr val="002060"/>
                </a:solidFill>
              </a:rPr>
              <a:t>Основные направления деятельности</a:t>
            </a:r>
            <a:r>
              <a:rPr lang="ru-RU" altLang="ru-RU" b="1" u="sng" smtClean="0"/>
              <a:t>:</a:t>
            </a:r>
            <a:r>
              <a:rPr lang="ru-RU" b="1" u="sng" smtClean="0"/>
              <a:t/>
            </a:r>
            <a:br>
              <a:rPr lang="ru-RU" b="1" u="sng" smtClean="0"/>
            </a:br>
            <a:endParaRPr lang="ru-RU" smtClean="0"/>
          </a:p>
        </p:txBody>
      </p:sp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827088" y="1124745"/>
            <a:ext cx="75612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Освоение в педагогической практике современной образовательной программы дошкольного образования, образовательных технологий ее реализации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4738687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002060"/>
                </a:solidFill>
              </a:rPr>
              <a:t>Спасибо </a:t>
            </a:r>
            <a:br>
              <a:rPr lang="ru-RU" sz="7200" b="1" smtClean="0">
                <a:solidFill>
                  <a:srgbClr val="002060"/>
                </a:solidFill>
              </a:rPr>
            </a:br>
            <a:r>
              <a:rPr lang="ru-RU" sz="7200" b="1" smtClean="0">
                <a:solidFill>
                  <a:srgbClr val="002060"/>
                </a:solidFill>
              </a:rPr>
              <a:t>за </a:t>
            </a:r>
            <a:br>
              <a:rPr lang="ru-RU" sz="7200" b="1" smtClean="0">
                <a:solidFill>
                  <a:srgbClr val="002060"/>
                </a:solidFill>
              </a:rPr>
            </a:br>
            <a:r>
              <a:rPr lang="ru-RU" sz="7200" b="1" smtClean="0">
                <a:solidFill>
                  <a:srgbClr val="002060"/>
                </a:solidFill>
              </a:rPr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"/>
            <a:ext cx="8281169" cy="1124743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«Само Цвет»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Модель организации образовательной деятельности ориентированная на освоение ребенком ценностей культуры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Рисунок 5" descr="C:\Users\а\Desktop\ОВТ\кристаллы для схемы\большие кристаллы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60749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Users\ляда\Desktop\КАМНИ\Безимени-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4246" t="60655" r="40274" b="25980"/>
          <a:stretch>
            <a:fillRect/>
          </a:stretch>
        </p:blipFill>
        <p:spPr bwMode="auto">
          <a:xfrm>
            <a:off x="4644008" y="1124744"/>
            <a:ext cx="855770" cy="79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ляда\Desktop\КАМНИ\Безимени-1.png"/>
          <p:cNvPicPr>
            <a:picLocks noChangeAspect="1" noChangeArrowheads="1"/>
          </p:cNvPicPr>
          <p:nvPr/>
        </p:nvPicPr>
        <p:blipFill>
          <a:blip r:embed="rId4" cstate="print"/>
          <a:srcRect l="54034" t="50000" r="28880" b="39594"/>
          <a:stretch>
            <a:fillRect/>
          </a:stretch>
        </p:blipFill>
        <p:spPr bwMode="auto">
          <a:xfrm rot="21203278">
            <a:off x="4546677" y="1631706"/>
            <a:ext cx="13525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ляда\Desktop\КАМНИ\Безимени-1.png"/>
          <p:cNvPicPr>
            <a:picLocks noChangeAspect="1" noChangeArrowheads="1"/>
          </p:cNvPicPr>
          <p:nvPr/>
        </p:nvPicPr>
        <p:blipFill>
          <a:blip r:embed="rId5" cstate="print"/>
          <a:srcRect l="61893" t="73772" r="24928" b="13113"/>
          <a:stretch>
            <a:fillRect/>
          </a:stretch>
        </p:blipFill>
        <p:spPr bwMode="auto">
          <a:xfrm>
            <a:off x="4788024" y="2348880"/>
            <a:ext cx="1066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Users\ляда\Desktop\КАМНИ\нннн.png"/>
          <p:cNvPicPr>
            <a:picLocks noChangeAspect="1" noChangeArrowheads="1"/>
          </p:cNvPicPr>
          <p:nvPr/>
        </p:nvPicPr>
        <p:blipFill>
          <a:blip r:embed="rId6" cstate="print"/>
          <a:srcRect l="34482" t="53345" r="53886" b="32169"/>
          <a:stretch>
            <a:fillRect/>
          </a:stretch>
        </p:blipFill>
        <p:spPr bwMode="auto">
          <a:xfrm>
            <a:off x="4716016" y="2924944"/>
            <a:ext cx="836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ляда\Desktop\КАМНИ\Безимени-1.png"/>
          <p:cNvPicPr>
            <a:picLocks noChangeAspect="1" noChangeArrowheads="1"/>
          </p:cNvPicPr>
          <p:nvPr/>
        </p:nvPicPr>
        <p:blipFill>
          <a:blip r:embed="rId5" cstate="print"/>
          <a:srcRect l="61893" t="73772" r="24928" b="13113"/>
          <a:stretch>
            <a:fillRect/>
          </a:stretch>
        </p:blipFill>
        <p:spPr bwMode="auto">
          <a:xfrm>
            <a:off x="4860032" y="3645024"/>
            <a:ext cx="7254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ляда\Desktop\КАМНИ\Безимени-1.png"/>
          <p:cNvPicPr>
            <a:picLocks noChangeAspect="1" noChangeArrowheads="1"/>
          </p:cNvPicPr>
          <p:nvPr/>
        </p:nvPicPr>
        <p:blipFill>
          <a:blip r:embed="rId7" cstate="print"/>
          <a:srcRect l="44246" t="60655" r="40274" b="25980"/>
          <a:stretch>
            <a:fillRect/>
          </a:stretch>
        </p:blipFill>
        <p:spPr bwMode="auto">
          <a:xfrm rot="3235855">
            <a:off x="4435962" y="4024875"/>
            <a:ext cx="128587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ляда\Desktop\КАМНИ\Безимени-1.png"/>
          <p:cNvPicPr>
            <a:picLocks noChangeAspect="1" noChangeArrowheads="1"/>
          </p:cNvPicPr>
          <p:nvPr/>
        </p:nvPicPr>
        <p:blipFill>
          <a:blip r:embed="rId8" cstate="print"/>
          <a:srcRect l="54034" t="50000" r="28880" b="39594"/>
          <a:stretch>
            <a:fillRect/>
          </a:stretch>
        </p:blipFill>
        <p:spPr bwMode="auto">
          <a:xfrm rot="18185891">
            <a:off x="4301206" y="4806559"/>
            <a:ext cx="176688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Users\ляда\Desktop\КАМНИ\нннн.png"/>
          <p:cNvPicPr>
            <a:picLocks noChangeAspect="1" noChangeArrowheads="1"/>
          </p:cNvPicPr>
          <p:nvPr/>
        </p:nvPicPr>
        <p:blipFill>
          <a:blip r:embed="rId6" cstate="print"/>
          <a:srcRect l="34482" t="53345" r="53886" b="32169"/>
          <a:stretch>
            <a:fillRect/>
          </a:stretch>
        </p:blipFill>
        <p:spPr bwMode="auto">
          <a:xfrm>
            <a:off x="4716016" y="5589240"/>
            <a:ext cx="836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508104" y="1268761"/>
            <a:ext cx="2879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cap="all" dirty="0" smtClean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 pitchFamily="34" charset="0"/>
                <a:cs typeface="Arial" pitchFamily="34" charset="0"/>
              </a:rPr>
              <a:t>С</a:t>
            </a:r>
            <a:r>
              <a:rPr lang="ru-RU" b="1" cap="all" dirty="0" smtClean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 pitchFamily="34" charset="0"/>
                <a:cs typeface="Arial" pitchFamily="34" charset="0"/>
              </a:rPr>
              <a:t>амостоятельный</a:t>
            </a:r>
            <a:endParaRPr lang="ru-RU" b="1" cap="all" dirty="0">
              <a:ln/>
              <a:solidFill>
                <a:srgbClr val="FF66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2060848"/>
            <a:ext cx="1532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 pitchFamily="34" charset="0"/>
                <a:cs typeface="Arial" pitchFamily="34" charset="0"/>
              </a:rPr>
              <a:t>Активный</a:t>
            </a:r>
            <a:endParaRPr lang="ru-RU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263691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 pitchFamily="34" charset="0"/>
                <a:cs typeface="Arial" pitchFamily="34" charset="0"/>
              </a:rPr>
              <a:t>мобильный</a:t>
            </a:r>
            <a:endParaRPr lang="ru-RU" b="1" cap="all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3244334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cap="all" dirty="0" smtClean="0">
                <a:ln/>
                <a:solidFill>
                  <a:srgbClr val="9933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 pitchFamily="34" charset="0"/>
                <a:cs typeface="Arial" pitchFamily="34" charset="0"/>
              </a:rPr>
              <a:t>ответственный</a:t>
            </a:r>
            <a:endParaRPr lang="ru-RU" b="1" cap="all" dirty="0">
              <a:ln/>
              <a:solidFill>
                <a:srgbClr val="9933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3717032"/>
            <a:ext cx="2979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 pitchFamily="34" charset="0"/>
                <a:cs typeface="Arial" pitchFamily="34" charset="0"/>
              </a:rPr>
              <a:t>ц</a:t>
            </a:r>
            <a:r>
              <a:rPr lang="ru-RU" b="1" cap="all" dirty="0" smtClean="0">
                <a:ln/>
                <a:solidFill>
                  <a:srgbClr val="00FF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 pitchFamily="34" charset="0"/>
                <a:cs typeface="Arial" pitchFamily="34" charset="0"/>
              </a:rPr>
              <a:t>елеустремленный</a:t>
            </a:r>
            <a:endParaRPr lang="ru-RU" dirty="0">
              <a:solidFill>
                <a:srgbClr val="00FFCC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52120" y="4437112"/>
            <a:ext cx="134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 pitchFamily="34" charset="0"/>
                <a:cs typeface="Arial" pitchFamily="34" charset="0"/>
              </a:rPr>
              <a:t>волевой</a:t>
            </a:r>
            <a:endParaRPr lang="ru-RU" b="1" cap="all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5157192"/>
            <a:ext cx="214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 pitchFamily="34" charset="0"/>
                <a:cs typeface="Arial" pitchFamily="34" charset="0"/>
              </a:rPr>
              <a:t>естественный</a:t>
            </a:r>
            <a:endParaRPr lang="ru-RU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4128" y="5877272"/>
            <a:ext cx="1532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Calibri" pitchFamily="34" charset="0"/>
                <a:cs typeface="Arial" pitchFamily="34" charset="0"/>
              </a:rPr>
              <a:t>активный</a:t>
            </a:r>
            <a:endParaRPr lang="ru-RU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752431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Ведущие цели ОП ДО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СамоЦвет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3" name="Picture 5" descr="C:\Users\ляда\Desktop\ВАРИАНТЫ ЛОГОТИПОВ\заглавные букв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21891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556792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для полноценного проживания ребенком дошкольного детства и обеспечение равенства возможностей для каждого ребенка в получении качественного дошкольного образования; </a:t>
            </a:r>
          </a:p>
          <a:p>
            <a:pPr algn="just" eaLnBrk="1" hangingPunct="1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основ базовой культуры личности, развитие психофизиологических особенностей и физических качеств в соответствии с возрастными и индивидуальными особенностями, подготовка к жизни в современном обществе в ходе освоения традиционными и инновационными социальными и культурными практиками, обеспечение безопасности жизнедеятельности дошкольника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922114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Ценности ОП ДО «Само Цвет»</a:t>
            </a:r>
          </a:p>
        </p:txBody>
      </p:sp>
      <p:grpSp>
        <p:nvGrpSpPr>
          <p:cNvPr id="29698" name="Группа 2"/>
          <p:cNvGrpSpPr>
            <a:grpSpLocks/>
          </p:cNvGrpSpPr>
          <p:nvPr/>
        </p:nvGrpSpPr>
        <p:grpSpPr bwMode="auto">
          <a:xfrm>
            <a:off x="1835150" y="4005263"/>
            <a:ext cx="2468563" cy="2468562"/>
            <a:chOff x="2046891" y="2995636"/>
            <a:chExt cx="2468108" cy="2468108"/>
          </a:xfrm>
        </p:grpSpPr>
        <p:sp>
          <p:nvSpPr>
            <p:cNvPr id="4" name="Пирог 3"/>
            <p:cNvSpPr/>
            <p:nvPr/>
          </p:nvSpPr>
          <p:spPr>
            <a:xfrm rot="16200000">
              <a:off x="2046891" y="2995636"/>
              <a:ext cx="2468108" cy="2468108"/>
            </a:xfrm>
            <a:prstGeom prst="pieWedge">
              <a:avLst/>
            </a:prstGeom>
            <a:solidFill>
              <a:srgbClr val="FF2F9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ирог 4"/>
            <p:cNvSpPr/>
            <p:nvPr/>
          </p:nvSpPr>
          <p:spPr>
            <a:xfrm rot="21600000">
              <a:off x="2769071" y="2995636"/>
              <a:ext cx="1745928" cy="1745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128016" rIns="128016" bIns="12801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Труд и творчество</a:t>
              </a:r>
            </a:p>
          </p:txBody>
        </p:sp>
      </p:grpSp>
      <p:grpSp>
        <p:nvGrpSpPr>
          <p:cNvPr id="29699" name="Группа 5"/>
          <p:cNvGrpSpPr>
            <a:grpSpLocks/>
          </p:cNvGrpSpPr>
          <p:nvPr/>
        </p:nvGrpSpPr>
        <p:grpSpPr bwMode="auto">
          <a:xfrm>
            <a:off x="1835150" y="1773238"/>
            <a:ext cx="2449513" cy="2251075"/>
            <a:chOff x="328617" y="-224627"/>
            <a:chExt cx="2468108" cy="2468108"/>
          </a:xfrm>
        </p:grpSpPr>
        <p:sp>
          <p:nvSpPr>
            <p:cNvPr id="7" name="Пирог 6"/>
            <p:cNvSpPr/>
            <p:nvPr/>
          </p:nvSpPr>
          <p:spPr>
            <a:xfrm>
              <a:off x="328617" y="-224627"/>
              <a:ext cx="2468108" cy="2468108"/>
            </a:xfrm>
            <a:prstGeom prst="pieWedge">
              <a:avLst/>
            </a:pr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ирог 4"/>
            <p:cNvSpPr/>
            <p:nvPr/>
          </p:nvSpPr>
          <p:spPr>
            <a:xfrm>
              <a:off x="926849" y="495963"/>
              <a:ext cx="1866677" cy="1744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128016" rIns="128016" bIns="12801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Социальная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солидарность</a:t>
              </a:r>
            </a:p>
          </p:txBody>
        </p:sp>
      </p:grpSp>
      <p:grpSp>
        <p:nvGrpSpPr>
          <p:cNvPr id="29700" name="Группа 8"/>
          <p:cNvGrpSpPr>
            <a:grpSpLocks/>
          </p:cNvGrpSpPr>
          <p:nvPr/>
        </p:nvGrpSpPr>
        <p:grpSpPr bwMode="auto">
          <a:xfrm>
            <a:off x="4283968" y="1772816"/>
            <a:ext cx="2540000" cy="2232025"/>
            <a:chOff x="4278474" y="413062"/>
            <a:chExt cx="2468108" cy="2468108"/>
          </a:xfrm>
        </p:grpSpPr>
        <p:sp>
          <p:nvSpPr>
            <p:cNvPr id="10" name="Пирог 9"/>
            <p:cNvSpPr/>
            <p:nvPr/>
          </p:nvSpPr>
          <p:spPr>
            <a:xfrm rot="5400000">
              <a:off x="4278474" y="413062"/>
              <a:ext cx="2468108" cy="2468108"/>
            </a:xfrm>
            <a:prstGeom prst="pieWedge">
              <a:avLst/>
            </a:prstGeom>
            <a:solidFill>
              <a:srgbClr val="FFFF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ирог 4"/>
            <p:cNvSpPr/>
            <p:nvPr/>
          </p:nvSpPr>
          <p:spPr>
            <a:xfrm>
              <a:off x="4629000" y="1368554"/>
              <a:ext cx="1398722" cy="1035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128016" rIns="128016" bIns="12801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Семья</a:t>
              </a:r>
              <a:r>
                <a:rPr lang="ru-RU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  <p:grpSp>
        <p:nvGrpSpPr>
          <p:cNvPr id="29701" name="Группа 11"/>
          <p:cNvGrpSpPr>
            <a:grpSpLocks/>
          </p:cNvGrpSpPr>
          <p:nvPr/>
        </p:nvGrpSpPr>
        <p:grpSpPr bwMode="auto">
          <a:xfrm>
            <a:off x="4284663" y="4005263"/>
            <a:ext cx="2519362" cy="2468562"/>
            <a:chOff x="4629000" y="2995636"/>
            <a:chExt cx="2468108" cy="2468108"/>
          </a:xfrm>
        </p:grpSpPr>
        <p:sp>
          <p:nvSpPr>
            <p:cNvPr id="13" name="Пирог 12"/>
            <p:cNvSpPr/>
            <p:nvPr/>
          </p:nvSpPr>
          <p:spPr>
            <a:xfrm rot="10800000">
              <a:off x="4629000" y="2995636"/>
              <a:ext cx="2468108" cy="2468108"/>
            </a:xfrm>
            <a:prstGeom prst="pieWedge">
              <a:avLst/>
            </a:prstGeom>
            <a:solidFill>
              <a:srgbClr val="00FA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ирог 4"/>
            <p:cNvSpPr/>
            <p:nvPr/>
          </p:nvSpPr>
          <p:spPr>
            <a:xfrm rot="21600000">
              <a:off x="4629000" y="2995636"/>
              <a:ext cx="1744939" cy="1745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8016" tIns="128016" rIns="128016" bIns="12801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Здоровье</a:t>
              </a:r>
              <a:r>
                <a:rPr lang="ru-RU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19304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2060"/>
                </a:solidFill>
              </a:rPr>
              <a:t>Ценность «Семья»</a:t>
            </a:r>
            <a:r>
              <a:rPr lang="ru-RU" sz="2400" b="1" smtClean="0">
                <a:solidFill>
                  <a:schemeClr val="tx2"/>
                </a:solidFill>
              </a:rPr>
              <a:t/>
            </a:r>
            <a:br>
              <a:rPr lang="ru-RU" sz="2400" b="1" smtClean="0">
                <a:solidFill>
                  <a:schemeClr val="tx2"/>
                </a:solidFill>
              </a:rPr>
            </a:br>
            <a:r>
              <a:rPr lang="ru-RU" altLang="ru-RU" sz="2400" b="1" smtClean="0">
                <a:solidFill>
                  <a:schemeClr val="tx2"/>
                </a:solidFill>
              </a:rPr>
              <a:t> 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endParaRPr lang="ru-RU" smtClean="0"/>
          </a:p>
        </p:txBody>
      </p:sp>
      <p:pic>
        <p:nvPicPr>
          <p:cNvPr id="30723" name="Рисунок 4" descr="C:\Users\!\Documents\СРЕДНЯЯ №8 17-18год\СамоЦвет Фото для Ж.Е.А\IMG_1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875"/>
            <a:ext cx="3887913" cy="446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5" descr="C:\Users\!\Documents\СРЕДНЯЯ №8 17-18год\СамоЦвет Фото для Ж.Е.А\IMG_1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7"/>
            <a:ext cx="3816424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Ценность «Социальна солидарность»</a:t>
            </a:r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31746" name="Рисунок 2" descr="C:\Users\!\Documents\СРЕДНЯЯ №8 17-18год\СамоЦвет Фото для Ж.Е.А\IMG_1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3285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2060"/>
                </a:solidFill>
              </a:rPr>
              <a:t>Ценность «Здоровье»</a:t>
            </a:r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32771" name="Рисунок 3" descr="C:\Users\!\Documents\СРЕДНЯЯ №8 17-18год\СамоЦвет Фото для Ж.Е.А\IMG_1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800"/>
            <a:ext cx="410368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!\AppData\Local\Microsoft\Windows\INetCache\Content.Word\IMG_22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496" y="2132856"/>
            <a:ext cx="49685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2060"/>
                </a:solidFill>
              </a:rPr>
              <a:t>Ценность «Труд и творчество»</a:t>
            </a:r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33795" name="Рисунок 3" descr="C:\Users\!\Documents\СРЕДНЯЯ №8 17-18год\СамоЦвет Фото для Ж.Е.А\IMG_1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56792"/>
            <a:ext cx="3025080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4" descr="C:\Users\!\Documents\СРЕДНЯЯ №8 17-18год\СамоЦвет Фото для Ж.Е.А\IMG_1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808610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5" descr="C:\Users\!\Documents\СРЕДНЯЯ №8 17-18год\СамоЦвет Фото для Ж.Е.А\IMG_1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556792"/>
            <a:ext cx="2808287" cy="475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478463" cy="7778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Культурные практики</a:t>
            </a:r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35842" name="Picture 5" descr="C:\Users\ляда\Desktop\ВАРИАНТЫ ЛОГОТИПОВ\заглавные букв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30527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539553" y="1340768"/>
            <a:ext cx="1800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«Физическое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развитие»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0" y="191683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268760"/>
            <a:ext cx="2843808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15816" y="1268760"/>
            <a:ext cx="3024336" cy="14904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2160" y="1340768"/>
            <a:ext cx="2880320" cy="15121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1484784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«Социально-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коммуникативное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развитие»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1556792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«Речевое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развитие»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828836"/>
            <a:ext cx="2016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«Двигательная культурная практика</a:t>
            </a:r>
          </a:p>
          <a:p>
            <a:pPr indent="450850" algn="just">
              <a:buFont typeface="Wingdings" pitchFamily="2" charset="2"/>
              <a:buChar char="§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«Культурная практика здоровья»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2708920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«Духовно-нравственная культурная практика»</a:t>
            </a:r>
          </a:p>
          <a:p>
            <a:pPr indent="45085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«Культурная практика безопасности жизнедеятельности»</a:t>
            </a:r>
          </a:p>
          <a:p>
            <a:pPr indent="45085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«Культурная практика самообслуживания и общественно-полезного труда»</a:t>
            </a:r>
          </a:p>
          <a:p>
            <a:pPr indent="45085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«Культурная практика игры и общения»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2924944"/>
            <a:ext cx="28083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«Речевая культурная практика» </a:t>
            </a:r>
          </a:p>
          <a:p>
            <a:pPr indent="45085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«Культурная практика литературного детского творчества»</a:t>
            </a:r>
          </a:p>
          <a:p>
            <a:pPr indent="45085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▪ «Культурная практика театрализации»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1520" y="4005064"/>
            <a:ext cx="2880320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76056" y="4437112"/>
            <a:ext cx="2952328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005064"/>
            <a:ext cx="3059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«Художественно-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эстетическое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4509120"/>
            <a:ext cx="2304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«Познавательное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развитие»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5380672"/>
            <a:ext cx="32403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«Культурная практика изобразительного детского творчества»</a:t>
            </a:r>
          </a:p>
          <a:p>
            <a:pPr indent="45085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«Культурная практика музыкального детского творчества»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5733256"/>
            <a:ext cx="3816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«Сенсомоторная культурная практика»</a:t>
            </a:r>
          </a:p>
          <a:p>
            <a:pPr indent="45085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«Культурная практика конструирования»</a:t>
            </a:r>
          </a:p>
          <a:p>
            <a:pPr indent="45085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▪ «Культурная практика познания»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0011_slide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ind_0011_slide</Template>
  <TotalTime>240</TotalTime>
  <Words>311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ind_0011_slide</vt:lpstr>
      <vt:lpstr>1_Default Design</vt:lpstr>
      <vt:lpstr>« Новые формы работы с детьми по ФГОС ДО, как условие профессионального роста педагога. Образовательная программа «СамоЦвет».</vt:lpstr>
      <vt:lpstr>«Само Цвет» Модель организации образовательной деятельности ориентированная на освоение ребенком ценностей культуры </vt:lpstr>
      <vt:lpstr>Ведущие цели ОП ДО «СамоЦвет»</vt:lpstr>
      <vt:lpstr>Ценности ОП ДО «Само Цвет»</vt:lpstr>
      <vt:lpstr>Ценность «Семья»   </vt:lpstr>
      <vt:lpstr>Ценность «Социальна солидарность»</vt:lpstr>
      <vt:lpstr>Ценность «Здоровье»</vt:lpstr>
      <vt:lpstr>Ценность «Труд и творчество»</vt:lpstr>
      <vt:lpstr>Культурные практики</vt:lpstr>
      <vt:lpstr>Содержательные линии культурных практик базируются на нескольких составляющих:</vt:lpstr>
      <vt:lpstr>Основные направления деятельности: 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!</dc:creator>
  <cp:lastModifiedBy>!</cp:lastModifiedBy>
  <cp:revision>28</cp:revision>
  <dcterms:created xsi:type="dcterms:W3CDTF">2018-08-13T16:53:17Z</dcterms:created>
  <dcterms:modified xsi:type="dcterms:W3CDTF">2018-08-21T13:25:04Z</dcterms:modified>
</cp:coreProperties>
</file>