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301" r:id="rId3"/>
    <p:sldId id="289" r:id="rId4"/>
    <p:sldId id="290" r:id="rId5"/>
    <p:sldId id="291" r:id="rId6"/>
    <p:sldId id="292" r:id="rId7"/>
    <p:sldId id="293" r:id="rId8"/>
    <p:sldId id="294" r:id="rId9"/>
    <p:sldId id="295" r:id="rId10"/>
    <p:sldId id="296" r:id="rId11"/>
    <p:sldId id="297" r:id="rId12"/>
    <p:sldId id="298" r:id="rId13"/>
    <p:sldId id="299" r:id="rId14"/>
    <p:sldId id="257" r:id="rId15"/>
    <p:sldId id="276" r:id="rId16"/>
    <p:sldId id="277" r:id="rId17"/>
    <p:sldId id="281" r:id="rId18"/>
    <p:sldId id="283" r:id="rId19"/>
    <p:sldId id="284" r:id="rId20"/>
    <p:sldId id="258" r:id="rId21"/>
    <p:sldId id="259" r:id="rId22"/>
    <p:sldId id="260" r:id="rId23"/>
    <p:sldId id="278" r:id="rId24"/>
    <p:sldId id="261" r:id="rId25"/>
    <p:sldId id="279" r:id="rId26"/>
    <p:sldId id="262" r:id="rId27"/>
    <p:sldId id="263" r:id="rId28"/>
    <p:sldId id="280" r:id="rId29"/>
    <p:sldId id="285" r:id="rId30"/>
    <p:sldId id="270" r:id="rId31"/>
    <p:sldId id="287" r:id="rId32"/>
    <p:sldId id="273"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41" autoAdjust="0"/>
    <p:restoredTop sz="94660"/>
  </p:normalViewPr>
  <p:slideViewPr>
    <p:cSldViewPr>
      <p:cViewPr varScale="1">
        <p:scale>
          <a:sx n="104" d="100"/>
          <a:sy n="104" d="100"/>
        </p:scale>
        <p:origin x="-1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25.11.2015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1571612"/>
            <a:ext cx="6929486" cy="3416320"/>
          </a:xfrm>
          <a:prstGeom prst="rect">
            <a:avLst/>
          </a:prstGeom>
        </p:spPr>
        <p:txBody>
          <a:bodyPr wrap="square">
            <a:spAutoFit/>
          </a:bodyPr>
          <a:lstStyle/>
          <a:p>
            <a:pPr algn="just"/>
            <a:r>
              <a:rPr lang="ru-RU" dirty="0">
                <a:solidFill>
                  <a:schemeClr val="tx2"/>
                </a:solidFill>
              </a:rPr>
              <a:t>  </a:t>
            </a:r>
            <a:r>
              <a:rPr lang="ru-RU" dirty="0" smtClean="0">
                <a:solidFill>
                  <a:schemeClr val="tx2"/>
                </a:solidFill>
              </a:rPr>
              <a:t> </a:t>
            </a:r>
            <a:r>
              <a:rPr lang="ru-RU" sz="2400" b="1" dirty="0" smtClean="0">
                <a:solidFill>
                  <a:srgbClr val="FF0000"/>
                </a:solidFill>
              </a:rPr>
              <a:t>Искусство</a:t>
            </a:r>
            <a:r>
              <a:rPr lang="ru-RU" sz="2400" b="1" dirty="0">
                <a:solidFill>
                  <a:schemeClr val="tx2"/>
                </a:solidFill>
              </a:rPr>
              <a:t>  —  </a:t>
            </a:r>
            <a:r>
              <a:rPr lang="ru-RU" sz="2400" b="1" dirty="0" smtClean="0">
                <a:solidFill>
                  <a:schemeClr val="tx2"/>
                </a:solidFill>
              </a:rPr>
              <a:t>накопленный человечеством духовный </a:t>
            </a:r>
            <a:r>
              <a:rPr lang="ru-RU" sz="2400" b="1" dirty="0" smtClean="0">
                <a:solidFill>
                  <a:schemeClr val="tx2"/>
                </a:solidFill>
              </a:rPr>
              <a:t>опыт</a:t>
            </a:r>
            <a:r>
              <a:rPr lang="ru-RU" sz="2400" b="1" dirty="0">
                <a:solidFill>
                  <a:schemeClr val="tx2"/>
                </a:solidFill>
              </a:rPr>
              <a:t> </a:t>
            </a:r>
            <a:r>
              <a:rPr lang="ru-RU" sz="2400" b="1" dirty="0" smtClean="0">
                <a:solidFill>
                  <a:schemeClr val="tx2"/>
                </a:solidFill>
              </a:rPr>
              <a:t>поколений </a:t>
            </a:r>
            <a:r>
              <a:rPr lang="ru-RU" sz="2400" b="1" dirty="0">
                <a:solidFill>
                  <a:schemeClr val="tx2"/>
                </a:solidFill>
              </a:rPr>
              <a:t> </a:t>
            </a:r>
            <a:r>
              <a:rPr lang="ru-RU" sz="2400" b="1" dirty="0" smtClean="0">
                <a:solidFill>
                  <a:schemeClr val="tx2"/>
                </a:solidFill>
              </a:rPr>
              <a:t>людьми</a:t>
            </a:r>
            <a:r>
              <a:rPr lang="ru-RU" sz="2400" b="1" dirty="0">
                <a:solidFill>
                  <a:schemeClr val="tx2"/>
                </a:solidFill>
              </a:rPr>
              <a:t>  XXI  </a:t>
            </a:r>
            <a:r>
              <a:rPr lang="ru-RU" sz="2400" b="1" dirty="0" smtClean="0">
                <a:solidFill>
                  <a:schemeClr val="tx2"/>
                </a:solidFill>
              </a:rPr>
              <a:t>в. воспринимается</a:t>
            </a:r>
            <a:r>
              <a:rPr lang="ru-RU" sz="2400" b="1" dirty="0">
                <a:solidFill>
                  <a:schemeClr val="tx2"/>
                </a:solidFill>
              </a:rPr>
              <a:t> </a:t>
            </a:r>
            <a:r>
              <a:rPr lang="ru-RU" sz="2400" b="1" dirty="0" smtClean="0">
                <a:solidFill>
                  <a:schemeClr val="tx2"/>
                </a:solidFill>
              </a:rPr>
              <a:t> </a:t>
            </a:r>
            <a:r>
              <a:rPr lang="ru-RU" sz="2400" b="1" dirty="0">
                <a:solidFill>
                  <a:schemeClr val="tx2"/>
                </a:solidFill>
              </a:rPr>
              <a:t>как </a:t>
            </a:r>
            <a:r>
              <a:rPr lang="ru-RU" sz="2400" b="1" dirty="0" smtClean="0">
                <a:solidFill>
                  <a:schemeClr val="tx2"/>
                </a:solidFill>
              </a:rPr>
              <a:t> </a:t>
            </a:r>
            <a:r>
              <a:rPr lang="ru-RU" sz="2400" b="1" dirty="0">
                <a:solidFill>
                  <a:schemeClr val="tx2"/>
                </a:solidFill>
              </a:rPr>
              <a:t>часть  </a:t>
            </a:r>
            <a:r>
              <a:rPr lang="ru-RU" sz="2400" b="1" dirty="0" smtClean="0">
                <a:solidFill>
                  <a:schemeClr val="tx2"/>
                </a:solidFill>
              </a:rPr>
              <a:t>жизни. В произведениях</a:t>
            </a:r>
            <a:r>
              <a:rPr lang="ru-RU" sz="2400" b="1" dirty="0">
                <a:solidFill>
                  <a:schemeClr val="tx2"/>
                </a:solidFill>
              </a:rPr>
              <a:t> </a:t>
            </a:r>
            <a:r>
              <a:rPr lang="ru-RU" sz="2400" b="1" dirty="0" smtClean="0">
                <a:solidFill>
                  <a:schemeClr val="tx2"/>
                </a:solidFill>
              </a:rPr>
              <a:t>разных</a:t>
            </a:r>
            <a:r>
              <a:rPr lang="ru-RU" sz="2400" b="1" dirty="0">
                <a:solidFill>
                  <a:schemeClr val="tx2"/>
                </a:solidFill>
              </a:rPr>
              <a:t>  искусств  </a:t>
            </a:r>
            <a:r>
              <a:rPr lang="ru-RU" sz="2400" b="1" dirty="0" smtClean="0">
                <a:solidFill>
                  <a:schemeClr val="tx2"/>
                </a:solidFill>
              </a:rPr>
              <a:t>так много</a:t>
            </a:r>
            <a:r>
              <a:rPr lang="ru-RU" sz="2400" b="1" dirty="0">
                <a:solidFill>
                  <a:schemeClr val="tx2"/>
                </a:solidFill>
              </a:rPr>
              <a:t>  цитат,  перекличек, </a:t>
            </a:r>
            <a:r>
              <a:rPr lang="ru-RU" sz="2400" b="1" dirty="0" smtClean="0">
                <a:solidFill>
                  <a:schemeClr val="tx2"/>
                </a:solidFill>
              </a:rPr>
              <a:t> </a:t>
            </a:r>
            <a:r>
              <a:rPr lang="ru-RU" sz="2400" b="1" dirty="0">
                <a:solidFill>
                  <a:schemeClr val="tx2"/>
                </a:solidFill>
              </a:rPr>
              <a:t>подражаний </a:t>
            </a:r>
            <a:r>
              <a:rPr lang="ru-RU" sz="2400" b="1" dirty="0" smtClean="0">
                <a:solidFill>
                  <a:schemeClr val="tx2"/>
                </a:solidFill>
              </a:rPr>
              <a:t>  </a:t>
            </a:r>
          </a:p>
          <a:p>
            <a:pPr algn="just"/>
            <a:r>
              <a:rPr lang="ru-RU" sz="2400" b="1" dirty="0" smtClean="0">
                <a:solidFill>
                  <a:schemeClr val="tx2"/>
                </a:solidFill>
              </a:rPr>
              <a:t>созданному</a:t>
            </a:r>
            <a:r>
              <a:rPr lang="ru-RU" sz="2400" b="1" dirty="0" smtClean="0">
                <a:solidFill>
                  <a:schemeClr val="tx2"/>
                </a:solidFill>
              </a:rPr>
              <a:t> </a:t>
            </a:r>
            <a:r>
              <a:rPr lang="ru-RU" sz="2400" b="1" dirty="0" smtClean="0">
                <a:solidFill>
                  <a:schemeClr val="tx2"/>
                </a:solidFill>
              </a:rPr>
              <a:t>ранее.</a:t>
            </a:r>
            <a:r>
              <a:rPr lang="ru-RU" sz="2400" b="1" dirty="0">
                <a:solidFill>
                  <a:schemeClr val="tx2"/>
                </a:solidFill>
              </a:rPr>
              <a:t> </a:t>
            </a:r>
            <a:r>
              <a:rPr lang="ru-RU" sz="2400" b="1" dirty="0" smtClean="0">
                <a:solidFill>
                  <a:schemeClr val="tx2"/>
                </a:solidFill>
              </a:rPr>
              <a:t>Идет</a:t>
            </a:r>
            <a:r>
              <a:rPr lang="ru-RU" sz="2400" b="1" dirty="0">
                <a:solidFill>
                  <a:schemeClr val="tx2"/>
                </a:solidFill>
              </a:rPr>
              <a:t>  живой диалог </a:t>
            </a:r>
            <a:r>
              <a:rPr lang="ru-RU" sz="2400" b="1" dirty="0" smtClean="0">
                <a:solidFill>
                  <a:schemeClr val="tx2"/>
                </a:solidFill>
              </a:rPr>
              <a:t> </a:t>
            </a:r>
            <a:r>
              <a:rPr lang="ru-RU" sz="2400" b="1" dirty="0" smtClean="0">
                <a:solidFill>
                  <a:schemeClr val="tx2"/>
                </a:solidFill>
              </a:rPr>
              <a:t>современного искусства</a:t>
            </a:r>
            <a:r>
              <a:rPr lang="ru-RU" sz="2400" b="1" dirty="0">
                <a:solidFill>
                  <a:schemeClr val="tx2"/>
                </a:solidFill>
              </a:rPr>
              <a:t> </a:t>
            </a:r>
            <a:r>
              <a:rPr lang="ru-RU" sz="2400" b="1" dirty="0" smtClean="0">
                <a:solidFill>
                  <a:schemeClr val="tx2"/>
                </a:solidFill>
              </a:rPr>
              <a:t> </a:t>
            </a:r>
            <a:r>
              <a:rPr lang="ru-RU" sz="2400" b="1" dirty="0">
                <a:solidFill>
                  <a:schemeClr val="tx2"/>
                </a:solidFill>
              </a:rPr>
              <a:t>с  </a:t>
            </a:r>
            <a:r>
              <a:rPr lang="ru-RU" sz="2400" b="1" dirty="0" smtClean="0">
                <a:solidFill>
                  <a:schemeClr val="tx2"/>
                </a:solidFill>
              </a:rPr>
              <a:t>тем, которое</a:t>
            </a:r>
            <a:r>
              <a:rPr lang="ru-RU" sz="2400" b="1" dirty="0">
                <a:solidFill>
                  <a:schemeClr val="tx2"/>
                </a:solidFill>
              </a:rPr>
              <a:t> </a:t>
            </a:r>
            <a:r>
              <a:rPr lang="ru-RU" sz="2400" b="1" dirty="0" smtClean="0">
                <a:solidFill>
                  <a:schemeClr val="tx2"/>
                </a:solidFill>
              </a:rPr>
              <a:t>уже</a:t>
            </a:r>
            <a:r>
              <a:rPr lang="ru-RU" sz="2400" b="1" dirty="0">
                <a:solidFill>
                  <a:schemeClr val="tx2"/>
                </a:solidFill>
              </a:rPr>
              <a:t>  стало  общечеловеческой ценностью.</a:t>
            </a:r>
          </a:p>
        </p:txBody>
      </p:sp>
    </p:spTree>
    <p:extLst>
      <p:ext uri="{BB962C8B-B14F-4D97-AF65-F5344CB8AC3E}">
        <p14:creationId xmlns="" xmlns:p14="http://schemas.microsoft.com/office/powerpoint/2010/main" val="2707708326"/>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319517.vk.me/v319517382/4d94/qeCHiRcrd3E.jpg"/>
          <p:cNvPicPr/>
          <p:nvPr/>
        </p:nvPicPr>
        <p:blipFill>
          <a:blip r:embed="rId2" cstate="print"/>
          <a:srcRect/>
          <a:stretch>
            <a:fillRect/>
          </a:stretch>
        </p:blipFill>
        <p:spPr bwMode="auto">
          <a:xfrm>
            <a:off x="2428860" y="428604"/>
            <a:ext cx="4397375" cy="5753735"/>
          </a:xfrm>
          <a:prstGeom prst="rect">
            <a:avLst/>
          </a:prstGeom>
          <a:noFill/>
          <a:ln w="9525">
            <a:noFill/>
            <a:miter lim="800000"/>
            <a:headEnd/>
            <a:tailEnd/>
          </a:ln>
        </p:spPr>
      </p:pic>
      <p:sp>
        <p:nvSpPr>
          <p:cNvPr id="3" name="Прямоугольник 2"/>
          <p:cNvSpPr/>
          <p:nvPr/>
        </p:nvSpPr>
        <p:spPr>
          <a:xfrm>
            <a:off x="214282" y="6286520"/>
            <a:ext cx="4572000" cy="369332"/>
          </a:xfrm>
          <a:prstGeom prst="rect">
            <a:avLst/>
          </a:prstGeom>
        </p:spPr>
        <p:txBody>
          <a:bodyPr>
            <a:spAutoFit/>
          </a:bodyPr>
          <a:lstStyle/>
          <a:p>
            <a:r>
              <a:rPr lang="ru-RU" dirty="0" smtClean="0"/>
              <a:t>Девушка- лебедь</a:t>
            </a:r>
            <a:endParaRPr lang="ru-RU" dirty="0"/>
          </a:p>
        </p:txBody>
      </p:sp>
    </p:spTree>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arkva-gazeta.org/assets/files/1253031509_kreshenie.jpg"/>
          <p:cNvPicPr/>
          <p:nvPr/>
        </p:nvPicPr>
        <p:blipFill>
          <a:blip r:embed="rId2" cstate="print"/>
          <a:srcRect/>
          <a:stretch>
            <a:fillRect/>
          </a:stretch>
        </p:blipFill>
        <p:spPr bwMode="auto">
          <a:xfrm>
            <a:off x="428596" y="142852"/>
            <a:ext cx="8572560" cy="6215106"/>
          </a:xfrm>
          <a:prstGeom prst="rect">
            <a:avLst/>
          </a:prstGeom>
          <a:noFill/>
          <a:ln w="9525">
            <a:noFill/>
            <a:miter lim="800000"/>
            <a:headEnd/>
            <a:tailEnd/>
          </a:ln>
        </p:spPr>
      </p:pic>
      <p:sp>
        <p:nvSpPr>
          <p:cNvPr id="3" name="Прямоугольник 2"/>
          <p:cNvSpPr/>
          <p:nvPr/>
        </p:nvSpPr>
        <p:spPr>
          <a:xfrm>
            <a:off x="428596" y="6357958"/>
            <a:ext cx="4572000" cy="369332"/>
          </a:xfrm>
          <a:prstGeom prst="rect">
            <a:avLst/>
          </a:prstGeom>
        </p:spPr>
        <p:txBody>
          <a:bodyPr>
            <a:spAutoFit/>
          </a:bodyPr>
          <a:lstStyle/>
          <a:p>
            <a:r>
              <a:rPr lang="ru-RU" dirty="0" smtClean="0"/>
              <a:t>Обряд крещения.</a:t>
            </a:r>
            <a:endParaRPr lang="ru-RU"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54626"/>
          </a:xfrm>
        </p:spPr>
        <p:txBody>
          <a:bodyPr>
            <a:normAutofit/>
          </a:bodyPr>
          <a:lstStyle/>
          <a:p>
            <a:r>
              <a:rPr lang="ru-RU" sz="3600" dirty="0" smtClean="0">
                <a:solidFill>
                  <a:schemeClr val="tx1"/>
                </a:solidFill>
                <a:latin typeface="+mn-lt"/>
              </a:rPr>
              <a:t>Вспомните и запишите в тетрадь все что вам известно по темам</a:t>
            </a:r>
            <a:br>
              <a:rPr lang="ru-RU" sz="3600" dirty="0" smtClean="0">
                <a:solidFill>
                  <a:schemeClr val="tx1"/>
                </a:solidFill>
                <a:latin typeface="+mn-lt"/>
              </a:rPr>
            </a:br>
            <a:r>
              <a:rPr lang="ru-RU" sz="3600" dirty="0" smtClean="0">
                <a:solidFill>
                  <a:schemeClr val="tx1"/>
                </a:solidFill>
                <a:latin typeface="+mn-lt"/>
              </a:rPr>
              <a:t>1-мифы</a:t>
            </a:r>
            <a:br>
              <a:rPr lang="ru-RU" sz="3600" dirty="0" smtClean="0">
                <a:solidFill>
                  <a:schemeClr val="tx1"/>
                </a:solidFill>
                <a:latin typeface="+mn-lt"/>
              </a:rPr>
            </a:br>
            <a:r>
              <a:rPr lang="ru-RU" sz="3600" dirty="0" smtClean="0">
                <a:solidFill>
                  <a:schemeClr val="tx1"/>
                </a:solidFill>
                <a:latin typeface="+mn-lt"/>
              </a:rPr>
              <a:t>2-обряды</a:t>
            </a:r>
            <a:br>
              <a:rPr lang="ru-RU" sz="3600" dirty="0" smtClean="0">
                <a:solidFill>
                  <a:schemeClr val="tx1"/>
                </a:solidFill>
                <a:latin typeface="+mn-lt"/>
              </a:rPr>
            </a:br>
            <a:r>
              <a:rPr lang="ru-RU" sz="3600" dirty="0" smtClean="0">
                <a:solidFill>
                  <a:schemeClr val="tx1"/>
                </a:solidFill>
                <a:latin typeface="+mn-lt"/>
              </a:rPr>
              <a:t>3- ритуалы</a:t>
            </a:r>
            <a:br>
              <a:rPr lang="ru-RU" sz="3600" dirty="0" smtClean="0">
                <a:solidFill>
                  <a:schemeClr val="tx1"/>
                </a:solidFill>
                <a:latin typeface="+mn-lt"/>
              </a:rPr>
            </a:br>
            <a:r>
              <a:rPr lang="ru-RU" sz="2800" i="1" dirty="0" smtClean="0">
                <a:solidFill>
                  <a:schemeClr val="tx1"/>
                </a:solidFill>
                <a:latin typeface="+mn-lt"/>
              </a:rPr>
              <a:t>(фразы, словосочетания, ключевые слова, цифры и т.д.)</a:t>
            </a:r>
            <a:endParaRPr lang="ru-RU" sz="3600" dirty="0">
              <a:solidFill>
                <a:schemeClr val="tx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000240"/>
            <a:ext cx="7000924" cy="1446550"/>
          </a:xfrm>
          <a:prstGeom prst="rect">
            <a:avLst/>
          </a:prstGeom>
        </p:spPr>
        <p:txBody>
          <a:bodyPr wrap="square">
            <a:spAutoFit/>
          </a:bodyPr>
          <a:lstStyle/>
          <a:p>
            <a:r>
              <a:rPr lang="ru-RU" sz="4400" dirty="0" smtClean="0"/>
              <a:t>как </a:t>
            </a:r>
            <a:r>
              <a:rPr lang="ru-RU" sz="4400" dirty="0" smtClean="0"/>
              <a:t>можно назвать наш сегодняшний урок?</a:t>
            </a:r>
            <a:endParaRPr lang="ru-RU"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txBox="1">
            <a:spLocks noChangeArrowheads="1"/>
          </p:cNvSpPr>
          <p:nvPr/>
        </p:nvSpPr>
        <p:spPr bwMode="auto">
          <a:xfrm>
            <a:off x="714348" y="642918"/>
            <a:ext cx="7818092" cy="3650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sz="4000" b="1" cap="all">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ctr"/>
            <a:r>
              <a:rPr lang="ru-RU" sz="4400" cap="none" dirty="0">
                <a:ln w="11430"/>
                <a:solidFill>
                  <a:srgbClr val="00B0F0"/>
                </a:solidFill>
                <a:effectLst>
                  <a:outerShdw blurRad="50800" dist="39000" dir="5460000" algn="tl">
                    <a:srgbClr val="000000">
                      <a:alpha val="38000"/>
                    </a:srgbClr>
                  </a:outerShdw>
                </a:effectLst>
                <a:latin typeface="Monotype Corsiva" pitchFamily="66" charset="0"/>
              </a:rPr>
              <a:t/>
            </a:r>
            <a:br>
              <a:rPr lang="ru-RU" sz="4400" cap="none" dirty="0">
                <a:ln w="11430"/>
                <a:solidFill>
                  <a:srgbClr val="00B0F0"/>
                </a:solidFill>
                <a:effectLst>
                  <a:outerShdw blurRad="50800" dist="39000" dir="5460000" algn="tl">
                    <a:srgbClr val="000000">
                      <a:alpha val="38000"/>
                    </a:srgbClr>
                  </a:outerShdw>
                </a:effectLst>
                <a:latin typeface="Monotype Corsiva" pitchFamily="66" charset="0"/>
              </a:rPr>
            </a:br>
            <a:r>
              <a:rPr lang="ru-RU" sz="4400" cap="none" dirty="0" smtClean="0">
                <a:ln w="11430"/>
                <a:solidFill>
                  <a:schemeClr val="accent3">
                    <a:lumMod val="60000"/>
                    <a:lumOff val="40000"/>
                  </a:schemeClr>
                </a:solidFill>
                <a:effectLst>
                  <a:outerShdw blurRad="50800" dist="39000" dir="5460000" algn="tl">
                    <a:srgbClr val="000000">
                      <a:alpha val="38000"/>
                    </a:srgbClr>
                  </a:outerShdw>
                </a:effectLst>
                <a:latin typeface="Monotype Corsiva" pitchFamily="66" charset="0"/>
              </a:rPr>
              <a:t>Тема: «Художественные </a:t>
            </a:r>
            <a:r>
              <a:rPr lang="ru-RU" sz="4400" cap="none" dirty="0">
                <a:ln w="11430"/>
                <a:solidFill>
                  <a:schemeClr val="accent3">
                    <a:lumMod val="60000"/>
                    <a:lumOff val="40000"/>
                  </a:schemeClr>
                </a:solidFill>
                <a:effectLst>
                  <a:outerShdw blurRad="50800" dist="39000" dir="5460000" algn="tl">
                    <a:srgbClr val="000000">
                      <a:alpha val="38000"/>
                    </a:srgbClr>
                  </a:outerShdw>
                </a:effectLst>
                <a:latin typeface="Monotype Corsiva" pitchFamily="66" charset="0"/>
              </a:rPr>
              <a:t>послания </a:t>
            </a:r>
          </a:p>
          <a:p>
            <a:pPr algn="ctr"/>
            <a:r>
              <a:rPr lang="ru-RU" sz="4400" cap="none" dirty="0" smtClean="0">
                <a:ln w="11430"/>
                <a:solidFill>
                  <a:schemeClr val="accent3">
                    <a:lumMod val="60000"/>
                    <a:lumOff val="40000"/>
                  </a:schemeClr>
                </a:solidFill>
                <a:effectLst>
                  <a:outerShdw blurRad="50800" dist="39000" dir="5460000" algn="tl">
                    <a:srgbClr val="000000">
                      <a:alpha val="38000"/>
                    </a:srgbClr>
                  </a:outerShdw>
                </a:effectLst>
                <a:latin typeface="Monotype Corsiva" pitchFamily="66" charset="0"/>
              </a:rPr>
              <a:t>предков»</a:t>
            </a:r>
            <a:endParaRPr lang="es-ES" sz="4400" cap="none" dirty="0">
              <a:ln w="11430"/>
              <a:solidFill>
                <a:schemeClr val="accent3">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971442863"/>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7772400" cy="1362456"/>
          </a:xfrm>
        </p:spPr>
        <p:txBody>
          <a:bodyPr/>
          <a:lstStyle/>
          <a:p>
            <a:r>
              <a:rPr lang="ru-RU" sz="2800" dirty="0" smtClean="0">
                <a:solidFill>
                  <a:schemeClr val="accent3">
                    <a:lumMod val="60000"/>
                    <a:lumOff val="40000"/>
                  </a:schemeClr>
                </a:solidFill>
              </a:rPr>
              <a:t>Цель : </a:t>
            </a:r>
            <a:r>
              <a:rPr lang="ru-RU" sz="2000" dirty="0" smtClean="0"/>
              <a:t/>
            </a:r>
            <a:br>
              <a:rPr lang="ru-RU" sz="2000" dirty="0" smtClean="0"/>
            </a:br>
            <a:endParaRPr lang="ru-RU" sz="2000" dirty="0"/>
          </a:p>
        </p:txBody>
      </p:sp>
      <p:sp>
        <p:nvSpPr>
          <p:cNvPr id="3" name="Текст 2"/>
          <p:cNvSpPr>
            <a:spLocks noGrp="1"/>
          </p:cNvSpPr>
          <p:nvPr>
            <p:ph type="body" idx="1"/>
          </p:nvPr>
        </p:nvSpPr>
        <p:spPr>
          <a:xfrm>
            <a:off x="500034" y="2714620"/>
            <a:ext cx="7772400" cy="1509712"/>
          </a:xfrm>
        </p:spPr>
        <p:txBody>
          <a:bodyPr/>
          <a:lstStyle/>
          <a:p>
            <a:r>
              <a:rPr lang="ru-RU" sz="2400" i="1" dirty="0" smtClean="0"/>
              <a:t>1.Познакомиться с мифами, обрядами, ритуалами разных народов.</a:t>
            </a:r>
            <a:endParaRPr lang="ru-RU" dirty="0"/>
          </a:p>
        </p:txBody>
      </p:sp>
      <p:sp>
        <p:nvSpPr>
          <p:cNvPr id="4" name="Текст 2"/>
          <p:cNvSpPr txBox="1">
            <a:spLocks/>
          </p:cNvSpPr>
          <p:nvPr/>
        </p:nvSpPr>
        <p:spPr>
          <a:xfrm>
            <a:off x="500034" y="3714752"/>
            <a:ext cx="7843838" cy="1509712"/>
          </a:xfrm>
          <a:prstGeom prst="rect">
            <a:avLst/>
          </a:prstGeom>
        </p:spPr>
        <p:txBody>
          <a:bodyPr vert="horz" lIns="45720" rIns="45720" anchor="t">
            <a:normAutofit/>
          </a:bodyPr>
          <a:lstStyle/>
          <a:p>
            <a:pPr lvl="0">
              <a:spcBef>
                <a:spcPct val="20000"/>
              </a:spcBef>
              <a:buClr>
                <a:schemeClr val="accent3"/>
              </a:buClr>
              <a:buSzPct val="95000"/>
            </a:pPr>
            <a:r>
              <a:rPr lang="ru-RU" sz="2400" i="1" dirty="0" smtClean="0"/>
              <a:t>2.Научиться  работать с учебниками, словарями.</a:t>
            </a:r>
            <a:endParaRPr kumimoji="0" lang="ru-RU" sz="2200" b="0" i="0" u="none" strike="noStrike" kern="1200" cap="none" spc="0" normalizeH="0" baseline="0" noProof="0" dirty="0">
              <a:ln>
                <a:noFill/>
              </a:ln>
              <a:effectLst/>
              <a:uLnTx/>
              <a:uFillTx/>
              <a:latin typeface="+mn-lt"/>
              <a:ea typeface="+mn-ea"/>
              <a:cs typeface="+mn-cs"/>
            </a:endParaRPr>
          </a:p>
        </p:txBody>
      </p:sp>
      <p:sp>
        <p:nvSpPr>
          <p:cNvPr id="5" name="Текст 2"/>
          <p:cNvSpPr txBox="1">
            <a:spLocks/>
          </p:cNvSpPr>
          <p:nvPr/>
        </p:nvSpPr>
        <p:spPr>
          <a:xfrm>
            <a:off x="500034" y="4429132"/>
            <a:ext cx="7915276" cy="1509712"/>
          </a:xfrm>
          <a:prstGeom prst="rect">
            <a:avLst/>
          </a:prstGeom>
        </p:spPr>
        <p:txBody>
          <a:bodyPr vert="horz" lIns="45720" rIns="45720" anchor="t">
            <a:normAutofit/>
          </a:bodyPr>
          <a:lstStyle/>
          <a:p>
            <a:pPr lvl="0">
              <a:spcBef>
                <a:spcPct val="20000"/>
              </a:spcBef>
              <a:buClr>
                <a:schemeClr val="accent3"/>
              </a:buClr>
              <a:buSzPct val="95000"/>
            </a:pPr>
            <a:r>
              <a:rPr lang="ru-RU" sz="2400" dirty="0" smtClean="0"/>
              <a:t>3. </a:t>
            </a:r>
            <a:r>
              <a:rPr lang="ru-RU" sz="2400" i="1" dirty="0" smtClean="0"/>
              <a:t>Воспитательная цель чувства сопричастности к обычаям, традициям своего народа.</a:t>
            </a:r>
            <a:endParaRPr kumimoji="0" lang="ru-RU" sz="2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l"/>
            <a:r>
              <a:rPr lang="ru-RU" sz="2700" dirty="0" smtClean="0">
                <a:solidFill>
                  <a:schemeClr val="accent3">
                    <a:lumMod val="60000"/>
                    <a:lumOff val="40000"/>
                  </a:schemeClr>
                </a:solidFill>
              </a:rPr>
              <a:t>Задачи:</a:t>
            </a:r>
            <a:r>
              <a:rPr lang="ru-RU" sz="2700" dirty="0" smtClean="0"/>
              <a:t/>
            </a:r>
            <a:br>
              <a:rPr lang="ru-RU" sz="2700" dirty="0" smtClean="0"/>
            </a:br>
            <a:r>
              <a:rPr lang="ru-RU" sz="2700" dirty="0" smtClean="0"/>
              <a:t/>
            </a:r>
            <a:br>
              <a:rPr lang="ru-RU" sz="2700" dirty="0" smtClean="0"/>
            </a:br>
            <a:endParaRPr lang="ru-RU" sz="2700" dirty="0"/>
          </a:p>
        </p:txBody>
      </p:sp>
      <p:sp>
        <p:nvSpPr>
          <p:cNvPr id="3" name="Подзаголовок 2"/>
          <p:cNvSpPr>
            <a:spLocks noGrp="1"/>
          </p:cNvSpPr>
          <p:nvPr>
            <p:ph type="subTitle" idx="1"/>
          </p:nvPr>
        </p:nvSpPr>
        <p:spPr/>
        <p:txBody>
          <a:bodyPr/>
          <a:lstStyle/>
          <a:p>
            <a:pPr algn="l"/>
            <a:r>
              <a:rPr lang="ru-RU" sz="2400" dirty="0" smtClean="0"/>
              <a:t>1.Знакомство с многообразием художественных символов.</a:t>
            </a:r>
            <a:br>
              <a:rPr lang="ru-RU" sz="2400" dirty="0" smtClean="0"/>
            </a:br>
            <a:r>
              <a:rPr lang="ru-RU" sz="2400" dirty="0" smtClean="0"/>
              <a:t>2.Создание кластера по пройденной теме. </a:t>
            </a:r>
            <a:endParaRPr lang="ru-RU" dirty="0"/>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r>
              <a:rPr lang="ru-RU" altLang="ru-RU" sz="4000" b="1" dirty="0">
                <a:solidFill>
                  <a:schemeClr val="tx2"/>
                </a:solidFill>
              </a:rPr>
              <a:t>Музыкальное  искусство  имеет  несколько источников. </a:t>
            </a:r>
          </a:p>
        </p:txBody>
      </p:sp>
      <p:sp>
        <p:nvSpPr>
          <p:cNvPr id="14339" name="Rectangle 3"/>
          <p:cNvSpPr>
            <a:spLocks noGrp="1" noChangeArrowheads="1"/>
          </p:cNvSpPr>
          <p:nvPr>
            <p:ph idx="1"/>
          </p:nvPr>
        </p:nvSpPr>
        <p:spPr>
          <a:xfrm>
            <a:off x="228600" y="1981200"/>
            <a:ext cx="8610600" cy="4572000"/>
          </a:xfrm>
        </p:spPr>
        <p:txBody>
          <a:bodyPr/>
          <a:lstStyle/>
          <a:p>
            <a:pPr>
              <a:lnSpc>
                <a:spcPct val="80000"/>
              </a:lnSpc>
              <a:buFont typeface="Wingdings" pitchFamily="2" charset="2"/>
              <a:buNone/>
            </a:pPr>
            <a:r>
              <a:rPr lang="ru-RU" altLang="ru-RU" sz="2000" b="1" dirty="0">
                <a:solidFill>
                  <a:schemeClr val="tx2"/>
                </a:solidFill>
              </a:rPr>
              <a:t>           </a:t>
            </a:r>
            <a:r>
              <a:rPr lang="ru-RU" altLang="ru-RU" sz="2000" b="1" dirty="0">
                <a:solidFill>
                  <a:srgbClr val="FF0000"/>
                </a:solidFill>
              </a:rPr>
              <a:t>Фольклор</a:t>
            </a:r>
            <a:r>
              <a:rPr lang="ru-RU" altLang="ru-RU" sz="2000" b="1" dirty="0">
                <a:solidFill>
                  <a:schemeClr val="tx2"/>
                </a:solidFill>
              </a:rPr>
              <a:t>  —  буквально  «народная  мудрость»  —  образная  модель  мира,  отражающая  богатство  духовной  жизни  народа. Самые  ранние  обрядовые  песни  рождались из  действия,  ритма  движений,  из  возгласов, интонаций  речи.  Инструментальные  формы возникали  из  музицирования,  основанного на  свойствах  самого  инструмента,  в  сочетании  с  характерными  для  народа  песенными интонациями.</a:t>
            </a:r>
          </a:p>
          <a:p>
            <a:pPr>
              <a:lnSpc>
                <a:spcPct val="80000"/>
              </a:lnSpc>
              <a:buFont typeface="Wingdings" pitchFamily="2" charset="2"/>
              <a:buNone/>
            </a:pPr>
            <a:endParaRPr lang="ru-RU" altLang="ru-RU" sz="2000" b="1" dirty="0">
              <a:solidFill>
                <a:schemeClr val="tx2"/>
              </a:solidFill>
            </a:endParaRPr>
          </a:p>
          <a:p>
            <a:pPr>
              <a:lnSpc>
                <a:spcPct val="80000"/>
              </a:lnSpc>
              <a:buFont typeface="Wingdings" pitchFamily="2" charset="2"/>
              <a:buNone/>
            </a:pPr>
            <a:r>
              <a:rPr lang="ru-RU" altLang="ru-RU" sz="2000" b="1" dirty="0">
                <a:solidFill>
                  <a:schemeClr val="tx2"/>
                </a:solidFill>
              </a:rPr>
              <a:t>            </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000" y="381000"/>
            <a:ext cx="8382000" cy="369332"/>
          </a:xfrm>
          <a:prstGeom prst="rect">
            <a:avLst/>
          </a:prstGeom>
        </p:spPr>
        <p:txBody>
          <a:bodyPr wrap="square">
            <a:spAutoFit/>
          </a:bodyPr>
          <a:lstStyle/>
          <a:p>
            <a:pPr algn="ctr"/>
            <a:r>
              <a:rPr lang="ru-RU" b="1" dirty="0">
                <a:solidFill>
                  <a:schemeClr val="tx2"/>
                </a:solidFill>
              </a:rPr>
              <a:t>Разнообразна жанровая структура фольклора. </a:t>
            </a:r>
          </a:p>
        </p:txBody>
      </p:sp>
      <p:sp>
        <p:nvSpPr>
          <p:cNvPr id="5" name="Прямоугольник 4"/>
          <p:cNvSpPr/>
          <p:nvPr/>
        </p:nvSpPr>
        <p:spPr>
          <a:xfrm>
            <a:off x="304800" y="914400"/>
            <a:ext cx="8458200" cy="1477328"/>
          </a:xfrm>
          <a:prstGeom prst="rect">
            <a:avLst/>
          </a:prstGeom>
        </p:spPr>
        <p:txBody>
          <a:bodyPr wrap="square">
            <a:spAutoFit/>
          </a:bodyPr>
          <a:lstStyle/>
          <a:p>
            <a:r>
              <a:rPr lang="ru-RU" b="1" dirty="0">
                <a:solidFill>
                  <a:schemeClr val="tx2"/>
                </a:solidFill>
              </a:rPr>
              <a:t>Жанры фольклора появились не в одно время. Наиболее древними являются обрядовые песни, заговоры, загадки, пословицы; затем – сказки, былины, исторические и лирические песни и, наконец, </a:t>
            </a:r>
            <a:r>
              <a:rPr lang="ru-RU" b="1" dirty="0" smtClean="0">
                <a:solidFill>
                  <a:schemeClr val="tx2"/>
                </a:solidFill>
              </a:rPr>
              <a:t>частушка, возникшая в середине</a:t>
            </a:r>
          </a:p>
          <a:p>
            <a:r>
              <a:rPr lang="ru-RU" b="1" dirty="0" smtClean="0">
                <a:solidFill>
                  <a:schemeClr val="tx2"/>
                </a:solidFill>
              </a:rPr>
              <a:t> 19 века.</a:t>
            </a:r>
            <a:endParaRPr lang="ru-RU" b="1" dirty="0">
              <a:solidFill>
                <a:schemeClr val="tx2"/>
              </a:solidFill>
            </a:endParaRPr>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 y="2644073"/>
            <a:ext cx="4436218" cy="335280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26186" y="2144389"/>
            <a:ext cx="2884792"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37081291"/>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305800" cy="1143000"/>
          </a:xfrm>
        </p:spPr>
        <p:txBody>
          <a:bodyPr/>
          <a:lstStyle/>
          <a:p>
            <a:pPr algn="ctr"/>
            <a:r>
              <a:rPr lang="ru-RU" sz="2800" dirty="0" smtClean="0"/>
              <a:t>Кластер </a:t>
            </a:r>
            <a:endParaRPr lang="ru-RU" dirty="0"/>
          </a:p>
        </p:txBody>
      </p:sp>
      <p:sp>
        <p:nvSpPr>
          <p:cNvPr id="3" name="Овал 2"/>
          <p:cNvSpPr/>
          <p:nvPr/>
        </p:nvSpPr>
        <p:spPr>
          <a:xfrm>
            <a:off x="3357554" y="1500174"/>
            <a:ext cx="2786082" cy="2714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Фольклор</a:t>
            </a:r>
            <a:r>
              <a:rPr lang="ru-RU" sz="2800" dirty="0" smtClean="0"/>
              <a:t> </a:t>
            </a:r>
            <a:r>
              <a:rPr lang="ru-RU" sz="2000" dirty="0" smtClean="0"/>
              <a:t> </a:t>
            </a:r>
            <a:endParaRPr lang="ru-RU" sz="2000" dirty="0"/>
          </a:p>
        </p:txBody>
      </p:sp>
      <p:sp>
        <p:nvSpPr>
          <p:cNvPr id="4" name="Овал 3"/>
          <p:cNvSpPr/>
          <p:nvPr/>
        </p:nvSpPr>
        <p:spPr>
          <a:xfrm>
            <a:off x="857224" y="4000504"/>
            <a:ext cx="235745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Народность</a:t>
            </a:r>
            <a:r>
              <a:rPr lang="ru-RU" dirty="0" smtClean="0"/>
              <a:t> </a:t>
            </a:r>
            <a:endParaRPr lang="ru-RU" dirty="0"/>
          </a:p>
        </p:txBody>
      </p:sp>
      <p:sp>
        <p:nvSpPr>
          <p:cNvPr id="5" name="Овал 4"/>
          <p:cNvSpPr/>
          <p:nvPr/>
        </p:nvSpPr>
        <p:spPr>
          <a:xfrm>
            <a:off x="3500430" y="4429132"/>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обрядовые песни</a:t>
            </a:r>
            <a:endParaRPr lang="ru-RU" dirty="0">
              <a:solidFill>
                <a:schemeClr val="bg1"/>
              </a:solidFill>
            </a:endParaRPr>
          </a:p>
        </p:txBody>
      </p:sp>
      <p:sp>
        <p:nvSpPr>
          <p:cNvPr id="6" name="Овал 5"/>
          <p:cNvSpPr/>
          <p:nvPr/>
        </p:nvSpPr>
        <p:spPr>
          <a:xfrm>
            <a:off x="6215074" y="3571876"/>
            <a:ext cx="250033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исторические и лирические песни</a:t>
            </a:r>
            <a:endParaRPr lang="ru-RU" dirty="0">
              <a:solidFill>
                <a:schemeClr val="bg1"/>
              </a:solidFill>
            </a:endParaRPr>
          </a:p>
        </p:txBody>
      </p:sp>
      <p:sp>
        <p:nvSpPr>
          <p:cNvPr id="7" name="Овал 6"/>
          <p:cNvSpPr/>
          <p:nvPr/>
        </p:nvSpPr>
        <p:spPr>
          <a:xfrm>
            <a:off x="500034" y="1928802"/>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b="1" dirty="0" smtClean="0">
                <a:solidFill>
                  <a:schemeClr val="bg1"/>
                </a:solidFill>
              </a:rPr>
              <a:t>образная  модель  мира</a:t>
            </a:r>
            <a:endParaRPr lang="ru-RU" dirty="0">
              <a:solidFill>
                <a:schemeClr val="bg1"/>
              </a:solidFill>
            </a:endParaRPr>
          </a:p>
        </p:txBody>
      </p:sp>
      <p:sp>
        <p:nvSpPr>
          <p:cNvPr id="8" name="Овал 7"/>
          <p:cNvSpPr/>
          <p:nvPr/>
        </p:nvSpPr>
        <p:spPr>
          <a:xfrm>
            <a:off x="6286512" y="1285860"/>
            <a:ext cx="2286016"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rPr>
              <a:t>частушка, возникшая в середине</a:t>
            </a:r>
          </a:p>
          <a:p>
            <a:r>
              <a:rPr lang="ru-RU" b="1" dirty="0" smtClean="0">
                <a:solidFill>
                  <a:schemeClr val="bg1"/>
                </a:solidFill>
              </a:rPr>
              <a:t> 19 века</a:t>
            </a:r>
            <a:endParaRPr lang="ru-RU" dirty="0">
              <a:solidFill>
                <a:schemeClr val="bg1"/>
              </a:solidFill>
            </a:endParaRPr>
          </a:p>
        </p:txBody>
      </p:sp>
      <p:cxnSp>
        <p:nvCxnSpPr>
          <p:cNvPr id="10" name="Прямая со стрелкой 9"/>
          <p:cNvCxnSpPr>
            <a:stCxn id="3" idx="2"/>
          </p:cNvCxnSpPr>
          <p:nvPr/>
        </p:nvCxnSpPr>
        <p:spPr>
          <a:xfrm rot="10800000">
            <a:off x="2428860" y="2643186"/>
            <a:ext cx="928694" cy="214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3" idx="3"/>
          </p:cNvCxnSpPr>
          <p:nvPr/>
        </p:nvCxnSpPr>
        <p:spPr>
          <a:xfrm rot="5400000">
            <a:off x="2827010" y="3347699"/>
            <a:ext cx="468989" cy="1408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4"/>
          </p:cNvCxnSpPr>
          <p:nvPr/>
        </p:nvCxnSpPr>
        <p:spPr>
          <a:xfrm rot="5400000">
            <a:off x="4446986" y="4339839"/>
            <a:ext cx="428631" cy="178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3" idx="7"/>
          </p:cNvCxnSpPr>
          <p:nvPr/>
        </p:nvCxnSpPr>
        <p:spPr>
          <a:xfrm rot="5400000" flipH="1" flipV="1">
            <a:off x="6240931" y="1280638"/>
            <a:ext cx="111779" cy="112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3" idx="5"/>
          </p:cNvCxnSpPr>
          <p:nvPr/>
        </p:nvCxnSpPr>
        <p:spPr>
          <a:xfrm rot="16200000" flipH="1">
            <a:off x="5812293" y="3740597"/>
            <a:ext cx="669006" cy="822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dirty="0" smtClean="0"/>
              <a:t>Рассмотрите слайды </a:t>
            </a:r>
            <a:endParaRPr lang="ru-RU" sz="2800" dirty="0"/>
          </a:p>
        </p:txBody>
      </p:sp>
      <p:sp>
        <p:nvSpPr>
          <p:cNvPr id="3" name="Подзаголовок 2"/>
          <p:cNvSpPr>
            <a:spLocks noGrp="1"/>
          </p:cNvSpPr>
          <p:nvPr>
            <p:ph type="subTitle" idx="1"/>
          </p:nvPr>
        </p:nvSpPr>
        <p:spPr/>
        <p:txBody>
          <a:bodyPr>
            <a:normAutofit/>
          </a:bodyPr>
          <a:lstStyle/>
          <a:p>
            <a:r>
              <a:rPr lang="ru-RU" dirty="0" smtClean="0"/>
              <a:t>Постарайтесь ответить на вопросы,</a:t>
            </a:r>
          </a:p>
          <a:p>
            <a:r>
              <a:rPr lang="ru-RU" dirty="0" smtClean="0"/>
              <a:t> что изображено в этих слайдах </a:t>
            </a: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 y="381000"/>
            <a:ext cx="8839200" cy="5638800"/>
          </a:xfrm>
        </p:spPr>
        <p:txBody>
          <a:bodyPr/>
          <a:lstStyle/>
          <a:p>
            <a:pPr>
              <a:buFont typeface="Wingdings" pitchFamily="2" charset="2"/>
              <a:buNone/>
            </a:pPr>
            <a:r>
              <a:rPr lang="ru-RU" altLang="ru-RU" dirty="0"/>
              <a:t>         </a:t>
            </a:r>
            <a:r>
              <a:rPr lang="ru-RU" altLang="ru-RU" b="1" dirty="0">
                <a:solidFill>
                  <a:schemeClr val="tx2"/>
                </a:solidFill>
              </a:rPr>
              <a:t>Произведения  декоративно-прикладного искусства  с  древних  времен  рассказывают о  представлениях  людей  о  строении  мира и  своем  месте  в  нем.  Тогда  в  сознании  человека  соединялись</a:t>
            </a:r>
            <a:r>
              <a:rPr lang="ru-RU" altLang="ru-RU" b="1" dirty="0"/>
              <a:t>  </a:t>
            </a:r>
            <a:r>
              <a:rPr lang="ru-RU" altLang="ru-RU" i="1" dirty="0">
                <a:solidFill>
                  <a:srgbClr val="FF0000"/>
                </a:solidFill>
              </a:rPr>
              <a:t>миф —  изображение — ритуал</a:t>
            </a:r>
            <a:r>
              <a:rPr lang="ru-RU" altLang="ru-RU" dirty="0">
                <a:solidFill>
                  <a:schemeClr val="tx2"/>
                </a:solidFill>
              </a:rPr>
              <a:t>,  </a:t>
            </a:r>
            <a:r>
              <a:rPr lang="ru-RU" altLang="ru-RU" b="1" dirty="0">
                <a:solidFill>
                  <a:schemeClr val="tx2"/>
                </a:solidFill>
              </a:rPr>
              <a:t>т.</a:t>
            </a:r>
            <a:r>
              <a:rPr lang="ru-RU" altLang="ru-RU" b="1" dirty="0"/>
              <a:t>  </a:t>
            </a:r>
            <a:r>
              <a:rPr lang="ru-RU" altLang="ru-RU" b="1" dirty="0">
                <a:solidFill>
                  <a:schemeClr val="tx2"/>
                </a:solidFill>
              </a:rPr>
              <a:t>е.  слово  —  изображение  —  действие.  </a:t>
            </a:r>
          </a:p>
        </p:txBody>
      </p:sp>
      <p:sp>
        <p:nvSpPr>
          <p:cNvPr id="8197" name="Rectangle 5"/>
          <p:cNvSpPr>
            <a:spLocks noChangeArrowheads="1"/>
          </p:cNvSpPr>
          <p:nvPr/>
        </p:nvSpPr>
        <p:spPr bwMode="auto">
          <a:xfrm>
            <a:off x="2362200" y="6400800"/>
            <a:ext cx="418492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dirty="0">
                <a:solidFill>
                  <a:schemeClr val="tx2"/>
                </a:solidFill>
              </a:rPr>
              <a:t>Ритуальный танец. </a:t>
            </a:r>
            <a:r>
              <a:rPr lang="ru-RU" altLang="ru-RU" b="1" dirty="0" err="1">
                <a:solidFill>
                  <a:schemeClr val="tx2"/>
                </a:solidFill>
              </a:rPr>
              <a:t>Сефар</a:t>
            </a:r>
            <a:r>
              <a:rPr lang="ru-RU" altLang="ru-RU" b="1" dirty="0">
                <a:solidFill>
                  <a:schemeClr val="tx2"/>
                </a:solidFill>
              </a:rPr>
              <a:t>. Сахара</a:t>
            </a: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8794" y="3000372"/>
            <a:ext cx="4714908" cy="31354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4222" y="582543"/>
            <a:ext cx="8686800" cy="707886"/>
          </a:xfrm>
          <a:prstGeom prst="rect">
            <a:avLst/>
          </a:prstGeom>
        </p:spPr>
        <p:txBody>
          <a:bodyPr wrap="square">
            <a:spAutoFit/>
          </a:bodyPr>
          <a:lstStyle/>
          <a:p>
            <a:r>
              <a:rPr lang="ru-RU" sz="2000" b="1" dirty="0">
                <a:solidFill>
                  <a:schemeClr val="tx2"/>
                </a:solidFill>
              </a:rPr>
              <a:t>Сложные понятия, связанные с охотой, в эпоху палеолита обозначались простыми знаками-символами.</a:t>
            </a:r>
          </a:p>
        </p:txBody>
      </p:sp>
      <p:sp>
        <p:nvSpPr>
          <p:cNvPr id="5" name="Прямоугольник 4"/>
          <p:cNvSpPr/>
          <p:nvPr/>
        </p:nvSpPr>
        <p:spPr>
          <a:xfrm>
            <a:off x="457200" y="5333999"/>
            <a:ext cx="8229600" cy="646331"/>
          </a:xfrm>
          <a:prstGeom prst="rect">
            <a:avLst/>
          </a:prstGeom>
        </p:spPr>
        <p:txBody>
          <a:bodyPr wrap="square">
            <a:spAutoFit/>
          </a:bodyPr>
          <a:lstStyle/>
          <a:p>
            <a:pPr algn="ctr"/>
            <a:r>
              <a:rPr lang="ru-RU" b="1" dirty="0">
                <a:solidFill>
                  <a:schemeClr val="tx2"/>
                </a:solidFill>
              </a:rPr>
              <a:t>Именно так древнейшие люди выражали своё видение картины мира, сложившейся в их сознании.</a:t>
            </a: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374" y="1600200"/>
            <a:ext cx="4294810" cy="3247951"/>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600200"/>
            <a:ext cx="4342953" cy="3220303"/>
          </a:xfrm>
          <a:prstGeom prst="rect">
            <a:avLst/>
          </a:prstGeom>
        </p:spPr>
      </p:pic>
    </p:spTree>
    <p:extLst>
      <p:ext uri="{BB962C8B-B14F-4D97-AF65-F5344CB8AC3E}">
        <p14:creationId xmlns="" xmlns:p14="http://schemas.microsoft.com/office/powerpoint/2010/main" val="205437139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52400"/>
            <a:ext cx="7848600" cy="1785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ru-RU" altLang="ru-RU" dirty="0">
                <a:solidFill>
                  <a:schemeClr val="tx2"/>
                </a:solidFill>
              </a:rPr>
              <a:t>    </a:t>
            </a:r>
            <a:r>
              <a:rPr lang="ru-RU" altLang="ru-RU" sz="2200" b="1" dirty="0">
                <a:solidFill>
                  <a:srgbClr val="FF0000"/>
                </a:solidFill>
              </a:rPr>
              <a:t>Мифы  (греч. </a:t>
            </a:r>
            <a:r>
              <a:rPr lang="ru-RU" altLang="ru-RU" sz="2200" b="1" dirty="0" err="1">
                <a:solidFill>
                  <a:srgbClr val="FF0000"/>
                </a:solidFill>
              </a:rPr>
              <a:t>mýthos</a:t>
            </a:r>
            <a:r>
              <a:rPr lang="ru-RU" altLang="ru-RU" sz="2200" b="1" dirty="0">
                <a:solidFill>
                  <a:srgbClr val="FF0000"/>
                </a:solidFill>
              </a:rPr>
              <a:t> —  сказание) </a:t>
            </a:r>
            <a:r>
              <a:rPr lang="ru-RU" altLang="ru-RU" sz="2200" b="1" dirty="0">
                <a:solidFill>
                  <a:schemeClr val="tx2"/>
                </a:solidFill>
              </a:rPr>
              <a:t>—  это устные  предания  о  богах,  духах,  героях.  Миф  повествовал  о  происхождении Вселенной и человека, о зарождении жизни и смерти, выполнял функции религии, идеологии, философии, истории, науки. </a:t>
            </a: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6800" y="2007164"/>
            <a:ext cx="3182369" cy="4241478"/>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2083606"/>
            <a:ext cx="2923309" cy="416503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905000" y="6324600"/>
            <a:ext cx="6553200" cy="369332"/>
          </a:xfrm>
          <a:prstGeom prst="rect">
            <a:avLst/>
          </a:prstGeom>
        </p:spPr>
        <p:txBody>
          <a:bodyPr wrap="square">
            <a:spAutoFit/>
          </a:bodyPr>
          <a:lstStyle/>
          <a:p>
            <a:r>
              <a:rPr lang="ru-RU" b="1" dirty="0">
                <a:solidFill>
                  <a:schemeClr val="tx2"/>
                </a:solidFill>
              </a:rPr>
              <a:t>Мифы о сотворении мира разных народов</a:t>
            </a: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305800" cy="1143000"/>
          </a:xfrm>
        </p:spPr>
        <p:txBody>
          <a:bodyPr/>
          <a:lstStyle/>
          <a:p>
            <a:pPr algn="ctr"/>
            <a:r>
              <a:rPr lang="ru-RU" sz="2800" dirty="0" smtClean="0"/>
              <a:t>Кластер группы №1</a:t>
            </a:r>
            <a:endParaRPr lang="ru-RU" dirty="0"/>
          </a:p>
        </p:txBody>
      </p:sp>
      <p:sp>
        <p:nvSpPr>
          <p:cNvPr id="3" name="Овал 2"/>
          <p:cNvSpPr/>
          <p:nvPr/>
        </p:nvSpPr>
        <p:spPr>
          <a:xfrm>
            <a:off x="3571868" y="1714488"/>
            <a:ext cx="2428892"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Мифы</a:t>
            </a:r>
            <a:r>
              <a:rPr lang="ru-RU" sz="2000" dirty="0" smtClean="0"/>
              <a:t> </a:t>
            </a:r>
            <a:endParaRPr lang="ru-RU" sz="2000" dirty="0"/>
          </a:p>
        </p:txBody>
      </p:sp>
      <p:sp>
        <p:nvSpPr>
          <p:cNvPr id="4" name="Овал 3"/>
          <p:cNvSpPr/>
          <p:nvPr/>
        </p:nvSpPr>
        <p:spPr>
          <a:xfrm>
            <a:off x="857224" y="4000504"/>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Народность </a:t>
            </a:r>
            <a:endParaRPr lang="ru-RU" dirty="0"/>
          </a:p>
        </p:txBody>
      </p:sp>
      <p:sp>
        <p:nvSpPr>
          <p:cNvPr id="5" name="Овал 4"/>
          <p:cNvSpPr/>
          <p:nvPr/>
        </p:nvSpPr>
        <p:spPr>
          <a:xfrm>
            <a:off x="3500430" y="4429132"/>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Знаки, символы</a:t>
            </a:r>
            <a:endParaRPr lang="ru-RU" dirty="0"/>
          </a:p>
        </p:txBody>
      </p:sp>
      <p:sp>
        <p:nvSpPr>
          <p:cNvPr id="6" name="Овал 5"/>
          <p:cNvSpPr/>
          <p:nvPr/>
        </p:nvSpPr>
        <p:spPr>
          <a:xfrm>
            <a:off x="6215074" y="3571876"/>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Функция религии</a:t>
            </a:r>
            <a:endParaRPr lang="ru-RU" dirty="0"/>
          </a:p>
        </p:txBody>
      </p:sp>
      <p:sp>
        <p:nvSpPr>
          <p:cNvPr id="7" name="Овал 6"/>
          <p:cNvSpPr/>
          <p:nvPr/>
        </p:nvSpPr>
        <p:spPr>
          <a:xfrm>
            <a:off x="500034" y="1928802"/>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Видение картины мира древних людей</a:t>
            </a:r>
            <a:endParaRPr lang="ru-RU" dirty="0"/>
          </a:p>
        </p:txBody>
      </p:sp>
      <p:sp>
        <p:nvSpPr>
          <p:cNvPr id="8" name="Овал 7"/>
          <p:cNvSpPr/>
          <p:nvPr/>
        </p:nvSpPr>
        <p:spPr>
          <a:xfrm>
            <a:off x="6500826" y="1285860"/>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Предания о богах,</a:t>
            </a:r>
            <a:br>
              <a:rPr lang="ru-RU" dirty="0" smtClean="0"/>
            </a:br>
            <a:r>
              <a:rPr lang="ru-RU" dirty="0" smtClean="0"/>
              <a:t> духах, героях</a:t>
            </a:r>
            <a:endParaRPr lang="ru-RU" dirty="0"/>
          </a:p>
        </p:txBody>
      </p:sp>
      <p:cxnSp>
        <p:nvCxnSpPr>
          <p:cNvPr id="10" name="Прямая со стрелкой 9"/>
          <p:cNvCxnSpPr>
            <a:stCxn id="3" idx="2"/>
          </p:cNvCxnSpPr>
          <p:nvPr/>
        </p:nvCxnSpPr>
        <p:spPr>
          <a:xfrm rot="10800000">
            <a:off x="2428860" y="2714620"/>
            <a:ext cx="114300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3" idx="3"/>
          </p:cNvCxnSpPr>
          <p:nvPr/>
        </p:nvCxnSpPr>
        <p:spPr>
          <a:xfrm rot="5400000">
            <a:off x="2796513" y="3226635"/>
            <a:ext cx="691969" cy="1570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4"/>
          </p:cNvCxnSpPr>
          <p:nvPr/>
        </p:nvCxnSpPr>
        <p:spPr>
          <a:xfrm rot="5400000">
            <a:off x="4321966" y="4250538"/>
            <a:ext cx="71438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3" idx="7"/>
          </p:cNvCxnSpPr>
          <p:nvPr/>
        </p:nvCxnSpPr>
        <p:spPr>
          <a:xfrm rot="5400000" flipH="1" flipV="1">
            <a:off x="6155586" y="1346836"/>
            <a:ext cx="191903" cy="1212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3" idx="5"/>
          </p:cNvCxnSpPr>
          <p:nvPr/>
        </p:nvCxnSpPr>
        <p:spPr>
          <a:xfrm>
            <a:off x="5643570" y="364331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 y="533400"/>
            <a:ext cx="8839200" cy="2585323"/>
          </a:xfrm>
          <a:prstGeom prst="rect">
            <a:avLst/>
          </a:prstGeom>
        </p:spPr>
        <p:txBody>
          <a:bodyPr wrap="square">
            <a:spAutoFit/>
          </a:bodyPr>
          <a:lstStyle/>
          <a:p>
            <a:r>
              <a:rPr lang="ru-RU" dirty="0" smtClean="0"/>
              <a:t>	</a:t>
            </a:r>
            <a:r>
              <a:rPr lang="ru-RU" b="1" dirty="0" smtClean="0">
                <a:solidFill>
                  <a:srgbClr val="FF0000"/>
                </a:solidFill>
              </a:rPr>
              <a:t>Ритуал</a:t>
            </a:r>
            <a:r>
              <a:rPr lang="ru-RU" dirty="0"/>
              <a:t>  </a:t>
            </a:r>
            <a:r>
              <a:rPr lang="ru-RU" dirty="0">
                <a:solidFill>
                  <a:schemeClr val="tx2"/>
                </a:solidFill>
              </a:rPr>
              <a:t>—  действия,  совершаемые  жрецом,  знахарями</a:t>
            </a:r>
            <a:r>
              <a:rPr lang="ru-RU" dirty="0" smtClean="0">
                <a:solidFill>
                  <a:schemeClr val="tx2"/>
                </a:solidFill>
              </a:rPr>
              <a:t>,  </a:t>
            </a:r>
            <a:r>
              <a:rPr lang="ru-RU" dirty="0">
                <a:solidFill>
                  <a:schemeClr val="tx2"/>
                </a:solidFill>
              </a:rPr>
              <a:t>представителями </a:t>
            </a:r>
            <a:r>
              <a:rPr lang="ru-RU" dirty="0" smtClean="0">
                <a:solidFill>
                  <a:schemeClr val="tx2"/>
                </a:solidFill>
              </a:rPr>
              <a:t>церкви</a:t>
            </a:r>
            <a:r>
              <a:rPr lang="ru-RU" dirty="0">
                <a:solidFill>
                  <a:schemeClr val="tx2"/>
                </a:solidFill>
              </a:rPr>
              <a:t>,  хозяином  или  хозяйкой  дома,  в частности: </a:t>
            </a:r>
            <a:endParaRPr lang="ru-RU" dirty="0" smtClean="0">
              <a:solidFill>
                <a:schemeClr val="tx2"/>
              </a:solidFill>
            </a:endParaRPr>
          </a:p>
          <a:p>
            <a:r>
              <a:rPr lang="ru-RU" dirty="0" smtClean="0">
                <a:solidFill>
                  <a:schemeClr val="tx2"/>
                </a:solidFill>
              </a:rPr>
              <a:t> - ритуал</a:t>
            </a:r>
            <a:r>
              <a:rPr lang="ru-RU" dirty="0">
                <a:solidFill>
                  <a:schemeClr val="tx2"/>
                </a:solidFill>
              </a:rPr>
              <a:t>  посвящения </a:t>
            </a:r>
            <a:r>
              <a:rPr lang="ru-RU" dirty="0" smtClean="0">
                <a:solidFill>
                  <a:schemeClr val="tx2"/>
                </a:solidFill>
              </a:rPr>
              <a:t> </a:t>
            </a:r>
            <a:r>
              <a:rPr lang="ru-RU" dirty="0">
                <a:solidFill>
                  <a:schemeClr val="tx2"/>
                </a:solidFill>
              </a:rPr>
              <a:t>в  воины;</a:t>
            </a:r>
          </a:p>
          <a:p>
            <a:r>
              <a:rPr lang="ru-RU" dirty="0" smtClean="0">
                <a:solidFill>
                  <a:schemeClr val="tx2"/>
                </a:solidFill>
              </a:rPr>
              <a:t> - похоронный </a:t>
            </a:r>
            <a:r>
              <a:rPr lang="ru-RU" dirty="0">
                <a:solidFill>
                  <a:schemeClr val="tx2"/>
                </a:solidFill>
              </a:rPr>
              <a:t>ритуал; </a:t>
            </a:r>
          </a:p>
          <a:p>
            <a:r>
              <a:rPr lang="ru-RU" dirty="0" smtClean="0">
                <a:solidFill>
                  <a:schemeClr val="tx2"/>
                </a:solidFill>
              </a:rPr>
              <a:t> - религиозные</a:t>
            </a:r>
            <a:r>
              <a:rPr lang="ru-RU" dirty="0">
                <a:solidFill>
                  <a:schemeClr val="tx2"/>
                </a:solidFill>
              </a:rPr>
              <a:t>  ритуалы  причащения;  </a:t>
            </a:r>
          </a:p>
          <a:p>
            <a:r>
              <a:rPr lang="ru-RU" dirty="0" smtClean="0">
                <a:solidFill>
                  <a:schemeClr val="tx2"/>
                </a:solidFill>
              </a:rPr>
              <a:t> - освящения</a:t>
            </a:r>
            <a:r>
              <a:rPr lang="ru-RU" dirty="0">
                <a:solidFill>
                  <a:schemeClr val="tx2"/>
                </a:solidFill>
              </a:rPr>
              <a:t>  жилища;</a:t>
            </a:r>
          </a:p>
          <a:p>
            <a:r>
              <a:rPr lang="ru-RU" dirty="0" smtClean="0">
                <a:solidFill>
                  <a:schemeClr val="tx2"/>
                </a:solidFill>
              </a:rPr>
              <a:t> - магические</a:t>
            </a:r>
            <a:r>
              <a:rPr lang="ru-RU" dirty="0">
                <a:solidFill>
                  <a:schemeClr val="tx2"/>
                </a:solidFill>
              </a:rPr>
              <a:t>  ритуалы. </a:t>
            </a:r>
          </a:p>
          <a:p>
            <a:r>
              <a:rPr lang="ru-RU" dirty="0" smtClean="0">
                <a:solidFill>
                  <a:schemeClr val="tx2"/>
                </a:solidFill>
              </a:rPr>
              <a:t>Все</a:t>
            </a:r>
            <a:r>
              <a:rPr lang="ru-RU" dirty="0">
                <a:solidFill>
                  <a:schemeClr val="tx2"/>
                </a:solidFill>
              </a:rPr>
              <a:t>  ритуалы  строго сохраняют </a:t>
            </a:r>
            <a:r>
              <a:rPr lang="ru-RU" dirty="0" smtClean="0">
                <a:solidFill>
                  <a:schemeClr val="tx2"/>
                </a:solidFill>
              </a:rPr>
              <a:t>порядок</a:t>
            </a:r>
            <a:r>
              <a:rPr lang="ru-RU" dirty="0">
                <a:solidFill>
                  <a:schemeClr val="tx2"/>
                </a:solidFill>
              </a:rPr>
              <a:t>  произношения текста  и </a:t>
            </a:r>
            <a:r>
              <a:rPr lang="ru-RU" dirty="0" smtClean="0">
                <a:solidFill>
                  <a:schemeClr val="tx2"/>
                </a:solidFill>
              </a:rPr>
              <a:t>порядок </a:t>
            </a:r>
            <a:r>
              <a:rPr lang="ru-RU" dirty="0">
                <a:solidFill>
                  <a:schemeClr val="tx2"/>
                </a:solidFill>
              </a:rPr>
              <a:t>действий.</a:t>
            </a:r>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1800" y="2939867"/>
            <a:ext cx="2057400" cy="3521093"/>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6248400" y="6460960"/>
            <a:ext cx="2875659" cy="307777"/>
          </a:xfrm>
          <a:prstGeom prst="rect">
            <a:avLst/>
          </a:prstGeom>
        </p:spPr>
        <p:txBody>
          <a:bodyPr wrap="none">
            <a:spAutoFit/>
          </a:bodyPr>
          <a:lstStyle/>
          <a:p>
            <a:r>
              <a:rPr lang="ru-RU" sz="1400" b="1" dirty="0">
                <a:solidFill>
                  <a:schemeClr val="tx2"/>
                </a:solidFill>
              </a:rPr>
              <a:t>Ритуал посвящения в рыцари</a:t>
            </a:r>
          </a:p>
        </p:txBody>
      </p:sp>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3215488"/>
            <a:ext cx="3049349" cy="2367415"/>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685800" y="5637311"/>
            <a:ext cx="1969642" cy="307777"/>
          </a:xfrm>
          <a:prstGeom prst="rect">
            <a:avLst/>
          </a:prstGeom>
        </p:spPr>
        <p:txBody>
          <a:bodyPr wrap="none">
            <a:spAutoFit/>
          </a:bodyPr>
          <a:lstStyle/>
          <a:p>
            <a:r>
              <a:rPr lang="ru-RU" sz="1400" b="1" dirty="0" smtClean="0">
                <a:solidFill>
                  <a:schemeClr val="tx2"/>
                </a:solidFill>
              </a:rPr>
              <a:t>таинство </a:t>
            </a:r>
            <a:r>
              <a:rPr lang="ru-RU" sz="1400" b="1" dirty="0">
                <a:solidFill>
                  <a:schemeClr val="tx2"/>
                </a:solidFill>
              </a:rPr>
              <a:t>крещения </a:t>
            </a:r>
          </a:p>
        </p:txBody>
      </p:sp>
      <p:pic>
        <p:nvPicPr>
          <p:cNvPr id="11" name="Рисунок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66316" y="3211197"/>
            <a:ext cx="3523346" cy="2358219"/>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3809999" y="5653407"/>
            <a:ext cx="2076787" cy="307777"/>
          </a:xfrm>
          <a:prstGeom prst="rect">
            <a:avLst/>
          </a:prstGeom>
        </p:spPr>
        <p:txBody>
          <a:bodyPr wrap="none">
            <a:spAutoFit/>
          </a:bodyPr>
          <a:lstStyle/>
          <a:p>
            <a:r>
              <a:rPr lang="ru-RU" sz="1400" b="1" dirty="0">
                <a:solidFill>
                  <a:schemeClr val="tx2"/>
                </a:solidFill>
              </a:rPr>
              <a:t>магические  ритуалы</a:t>
            </a:r>
          </a:p>
        </p:txBody>
      </p:sp>
    </p:spTree>
    <p:extLst>
      <p:ext uri="{BB962C8B-B14F-4D97-AF65-F5344CB8AC3E}">
        <p14:creationId xmlns="" xmlns:p14="http://schemas.microsoft.com/office/powerpoint/2010/main" val="3652395196"/>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214678" y="2285992"/>
            <a:ext cx="2357454"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rPr>
              <a:t>Ритуал</a:t>
            </a:r>
            <a:r>
              <a:rPr lang="ru-RU" dirty="0" smtClean="0">
                <a:solidFill>
                  <a:schemeClr val="bg1"/>
                </a:solidFill>
              </a:rPr>
              <a:t> </a:t>
            </a:r>
            <a:endParaRPr lang="ru-RU" dirty="0">
              <a:solidFill>
                <a:schemeClr val="bg1"/>
              </a:solidFill>
            </a:endParaRPr>
          </a:p>
        </p:txBody>
      </p:sp>
      <p:sp>
        <p:nvSpPr>
          <p:cNvPr id="3" name="Овал 2"/>
          <p:cNvSpPr/>
          <p:nvPr/>
        </p:nvSpPr>
        <p:spPr>
          <a:xfrm>
            <a:off x="214282" y="2285992"/>
            <a:ext cx="2500330"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bg1"/>
                </a:solidFill>
              </a:rPr>
              <a:t>Народность </a:t>
            </a:r>
            <a:endParaRPr lang="ru-RU" sz="2000" dirty="0">
              <a:solidFill>
                <a:schemeClr val="bg1"/>
              </a:solidFill>
            </a:endParaRPr>
          </a:p>
        </p:txBody>
      </p:sp>
      <p:sp>
        <p:nvSpPr>
          <p:cNvPr id="4" name="Овал 3"/>
          <p:cNvSpPr/>
          <p:nvPr/>
        </p:nvSpPr>
        <p:spPr>
          <a:xfrm>
            <a:off x="642910" y="4500570"/>
            <a:ext cx="271464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Исполнитель   (знахарь, жрец, представитель церкви, хозяин дома)</a:t>
            </a:r>
            <a:endParaRPr lang="ru-RU" dirty="0">
              <a:solidFill>
                <a:schemeClr val="bg1"/>
              </a:solidFill>
            </a:endParaRPr>
          </a:p>
        </p:txBody>
      </p:sp>
      <p:sp>
        <p:nvSpPr>
          <p:cNvPr id="5" name="Овал 4"/>
          <p:cNvSpPr/>
          <p:nvPr/>
        </p:nvSpPr>
        <p:spPr>
          <a:xfrm>
            <a:off x="3929058" y="4714884"/>
            <a:ext cx="264320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Строгий порядок произношения текста и действия</a:t>
            </a:r>
            <a:endParaRPr lang="ru-RU" dirty="0">
              <a:solidFill>
                <a:schemeClr val="bg1"/>
              </a:solidFill>
            </a:endParaRPr>
          </a:p>
        </p:txBody>
      </p:sp>
      <p:sp>
        <p:nvSpPr>
          <p:cNvPr id="6" name="Овал 5"/>
          <p:cNvSpPr/>
          <p:nvPr/>
        </p:nvSpPr>
        <p:spPr>
          <a:xfrm>
            <a:off x="5929322" y="3500438"/>
            <a:ext cx="2928958"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Для разных случаев разные ритуалы (чайная церемония, и т.д.)</a:t>
            </a:r>
            <a:endParaRPr lang="ru-RU" dirty="0">
              <a:solidFill>
                <a:schemeClr val="bg1"/>
              </a:solidFill>
            </a:endParaRPr>
          </a:p>
        </p:txBody>
      </p:sp>
      <p:sp>
        <p:nvSpPr>
          <p:cNvPr id="7" name="Овал 6"/>
          <p:cNvSpPr/>
          <p:nvPr/>
        </p:nvSpPr>
        <p:spPr>
          <a:xfrm>
            <a:off x="5786446" y="1571612"/>
            <a:ext cx="285752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В современном обществе (посвящение в студенты, учителя и т.д.</a:t>
            </a:r>
            <a:endParaRPr lang="ru-RU" dirty="0">
              <a:solidFill>
                <a:schemeClr val="bg1"/>
              </a:solidFill>
            </a:endParaRPr>
          </a:p>
        </p:txBody>
      </p:sp>
      <p:cxnSp>
        <p:nvCxnSpPr>
          <p:cNvPr id="9" name="Прямая со стрелкой 8"/>
          <p:cNvCxnSpPr>
            <a:stCxn id="2" idx="7"/>
          </p:cNvCxnSpPr>
          <p:nvPr/>
        </p:nvCxnSpPr>
        <p:spPr>
          <a:xfrm rot="5400000" flipH="1" flipV="1">
            <a:off x="5564055" y="1948829"/>
            <a:ext cx="313855" cy="988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429256" y="364331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4214810" y="471488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2750331" y="4107661"/>
            <a:ext cx="100013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2" idx="2"/>
          </p:cNvCxnSpPr>
          <p:nvPr/>
        </p:nvCxnSpPr>
        <p:spPr>
          <a:xfrm rot="10800000" flipV="1">
            <a:off x="2071670" y="3357562"/>
            <a:ext cx="114300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142976" y="642918"/>
            <a:ext cx="5786478" cy="923330"/>
          </a:xfrm>
          <a:prstGeom prst="rect">
            <a:avLst/>
          </a:prstGeom>
        </p:spPr>
        <p:txBody>
          <a:bodyPr wrap="square">
            <a:spAutoFit/>
          </a:bodyPr>
          <a:lstStyle/>
          <a:p>
            <a:pPr algn="ctr"/>
            <a:endParaRPr lang="ru-RU" dirty="0" smtClean="0"/>
          </a:p>
          <a:p>
            <a:pPr algn="ctr"/>
            <a:endParaRPr lang="ru-RU" dirty="0" smtClean="0"/>
          </a:p>
          <a:p>
            <a:pPr algn="ctr"/>
            <a:r>
              <a:rPr lang="ru-RU" dirty="0" smtClean="0"/>
              <a:t>Кластер группы №2</a:t>
            </a:r>
            <a:endParaRPr lang="ru-RU" dirty="0"/>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4800" y="533400"/>
            <a:ext cx="8686800" cy="1477328"/>
          </a:xfrm>
          <a:prstGeom prst="rect">
            <a:avLst/>
          </a:prstGeom>
        </p:spPr>
        <p:txBody>
          <a:bodyPr wrap="square">
            <a:spAutoFit/>
          </a:bodyPr>
          <a:lstStyle/>
          <a:p>
            <a:r>
              <a:rPr lang="ru-RU" b="1" dirty="0">
                <a:solidFill>
                  <a:srgbClr val="FF0000"/>
                </a:solidFill>
              </a:rPr>
              <a:t>Обряд</a:t>
            </a:r>
            <a:r>
              <a:rPr lang="ru-RU" dirty="0"/>
              <a:t>  </a:t>
            </a:r>
            <a:r>
              <a:rPr lang="ru-RU" b="1" dirty="0">
                <a:solidFill>
                  <a:schemeClr val="tx2"/>
                </a:solidFill>
              </a:rPr>
              <a:t>— </a:t>
            </a:r>
            <a:r>
              <a:rPr lang="ru-RU" b="1" dirty="0" smtClean="0">
                <a:solidFill>
                  <a:schemeClr val="tx2"/>
                </a:solidFill>
              </a:rPr>
              <a:t> </a:t>
            </a:r>
            <a:r>
              <a:rPr lang="ru-RU" b="1" dirty="0">
                <a:solidFill>
                  <a:schemeClr val="tx2"/>
                </a:solidFill>
              </a:rPr>
              <a:t>развернутое  символическое действие,  в  </a:t>
            </a:r>
            <a:r>
              <a:rPr lang="ru-RU" b="1" dirty="0" smtClean="0">
                <a:solidFill>
                  <a:schemeClr val="tx2"/>
                </a:solidFill>
              </a:rPr>
              <a:t>отличие  </a:t>
            </a:r>
            <a:r>
              <a:rPr lang="ru-RU" b="1" dirty="0">
                <a:solidFill>
                  <a:schemeClr val="tx2"/>
                </a:solidFill>
              </a:rPr>
              <a:t>от  ритуала, </a:t>
            </a:r>
            <a:r>
              <a:rPr lang="ru-RU" b="1" dirty="0" smtClean="0">
                <a:solidFill>
                  <a:schemeClr val="tx2"/>
                </a:solidFill>
              </a:rPr>
              <a:t> </a:t>
            </a:r>
            <a:r>
              <a:rPr lang="ru-RU" b="1" dirty="0">
                <a:solidFill>
                  <a:schemeClr val="tx2"/>
                </a:solidFill>
              </a:rPr>
              <a:t>имеет более  сложный  сценарий. </a:t>
            </a:r>
            <a:r>
              <a:rPr lang="ru-RU" b="1" dirty="0" smtClean="0">
                <a:solidFill>
                  <a:schemeClr val="tx2"/>
                </a:solidFill>
              </a:rPr>
              <a:t> </a:t>
            </a:r>
            <a:r>
              <a:rPr lang="ru-RU" b="1" dirty="0">
                <a:solidFill>
                  <a:schemeClr val="tx2"/>
                </a:solidFill>
              </a:rPr>
              <a:t>В  основном  обряды  </a:t>
            </a:r>
            <a:endParaRPr lang="ru-RU" b="1" dirty="0" smtClean="0">
              <a:solidFill>
                <a:schemeClr val="tx2"/>
              </a:solidFill>
            </a:endParaRPr>
          </a:p>
          <a:p>
            <a:r>
              <a:rPr lang="ru-RU" b="1" dirty="0" smtClean="0">
                <a:solidFill>
                  <a:schemeClr val="tx2"/>
                </a:solidFill>
              </a:rPr>
              <a:t>посвящаются</a:t>
            </a:r>
            <a:r>
              <a:rPr lang="ru-RU" b="1" dirty="0">
                <a:solidFill>
                  <a:schemeClr val="tx2"/>
                </a:solidFill>
              </a:rPr>
              <a:t> </a:t>
            </a:r>
            <a:r>
              <a:rPr lang="ru-RU" b="1" dirty="0" smtClean="0">
                <a:solidFill>
                  <a:schemeClr val="tx2"/>
                </a:solidFill>
              </a:rPr>
              <a:t> </a:t>
            </a:r>
            <a:r>
              <a:rPr lang="ru-RU" b="1" dirty="0">
                <a:solidFill>
                  <a:schemeClr val="tx2"/>
                </a:solidFill>
              </a:rPr>
              <a:t>временам  года, </a:t>
            </a:r>
            <a:r>
              <a:rPr lang="ru-RU" b="1" dirty="0" smtClean="0">
                <a:solidFill>
                  <a:schemeClr val="tx2"/>
                </a:solidFill>
              </a:rPr>
              <a:t>хозяйственной</a:t>
            </a:r>
            <a:r>
              <a:rPr lang="ru-RU" b="1" dirty="0">
                <a:solidFill>
                  <a:schemeClr val="tx2"/>
                </a:solidFill>
              </a:rPr>
              <a:t> деятельности.   </a:t>
            </a:r>
            <a:endParaRPr lang="ru-RU" b="1" dirty="0" smtClean="0">
              <a:solidFill>
                <a:schemeClr val="tx2"/>
              </a:solidFill>
            </a:endParaRPr>
          </a:p>
          <a:p>
            <a:r>
              <a:rPr lang="ru-RU" b="1" dirty="0" smtClean="0">
                <a:solidFill>
                  <a:schemeClr val="tx2"/>
                </a:solidFill>
              </a:rPr>
              <a:t>Обряд</a:t>
            </a:r>
            <a:r>
              <a:rPr lang="ru-RU" b="1" dirty="0">
                <a:solidFill>
                  <a:schemeClr val="tx2"/>
                </a:solidFill>
              </a:rPr>
              <a:t>  может </a:t>
            </a:r>
            <a:r>
              <a:rPr lang="ru-RU" b="1" dirty="0" smtClean="0">
                <a:solidFill>
                  <a:schemeClr val="tx2"/>
                </a:solidFill>
              </a:rPr>
              <a:t> </a:t>
            </a:r>
            <a:r>
              <a:rPr lang="ru-RU" b="1" dirty="0">
                <a:solidFill>
                  <a:schemeClr val="tx2"/>
                </a:solidFill>
              </a:rPr>
              <a:t>сопровождаться песнями,  хороводами,  переодеванием</a:t>
            </a:r>
            <a:r>
              <a:rPr lang="ru-RU" b="1" dirty="0" smtClean="0">
                <a:solidFill>
                  <a:schemeClr val="tx2"/>
                </a:solidFill>
              </a:rPr>
              <a:t>,</a:t>
            </a:r>
          </a:p>
          <a:p>
            <a:r>
              <a:rPr lang="ru-RU" b="1" dirty="0" smtClean="0">
                <a:solidFill>
                  <a:schemeClr val="tx2"/>
                </a:solidFill>
              </a:rPr>
              <a:t>гаданием, </a:t>
            </a:r>
            <a:r>
              <a:rPr lang="ru-RU" b="1" dirty="0">
                <a:solidFill>
                  <a:schemeClr val="tx2"/>
                </a:solidFill>
              </a:rPr>
              <a:t> </a:t>
            </a:r>
            <a:r>
              <a:rPr lang="ru-RU" b="1" dirty="0" smtClean="0">
                <a:solidFill>
                  <a:schemeClr val="tx2"/>
                </a:solidFill>
              </a:rPr>
              <a:t>театрализацией</a:t>
            </a:r>
            <a:r>
              <a:rPr lang="ru-RU" b="1" dirty="0">
                <a:solidFill>
                  <a:schemeClr val="tx2"/>
                </a:solidFill>
              </a:rPr>
              <a:t>.</a:t>
            </a: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6799" y="2514600"/>
            <a:ext cx="3814159" cy="2860619"/>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6305285" y="5400760"/>
            <a:ext cx="957185" cy="369332"/>
          </a:xfrm>
          <a:prstGeom prst="rect">
            <a:avLst/>
          </a:prstGeom>
        </p:spPr>
        <p:txBody>
          <a:bodyPr wrap="none">
            <a:spAutoFit/>
          </a:bodyPr>
          <a:lstStyle/>
          <a:p>
            <a:r>
              <a:rPr lang="ru-RU" dirty="0">
                <a:solidFill>
                  <a:schemeClr val="tx2"/>
                </a:solidFill>
              </a:rPr>
              <a:t>Троица</a:t>
            </a:r>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3090" y="2544333"/>
            <a:ext cx="4268910" cy="2853055"/>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1371600" y="5486400"/>
            <a:ext cx="1776448" cy="369332"/>
          </a:xfrm>
          <a:prstGeom prst="rect">
            <a:avLst/>
          </a:prstGeom>
        </p:spPr>
        <p:txBody>
          <a:bodyPr wrap="none">
            <a:spAutoFit/>
          </a:bodyPr>
          <a:lstStyle/>
          <a:p>
            <a:r>
              <a:rPr lang="ru-RU" dirty="0">
                <a:solidFill>
                  <a:schemeClr val="tx2"/>
                </a:solidFill>
              </a:rPr>
              <a:t>выкуп невесты</a:t>
            </a:r>
          </a:p>
        </p:txBody>
      </p:sp>
    </p:spTree>
    <p:extLst>
      <p:ext uri="{BB962C8B-B14F-4D97-AF65-F5344CB8AC3E}">
        <p14:creationId xmlns="" xmlns:p14="http://schemas.microsoft.com/office/powerpoint/2010/main" val="105867203"/>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sz="half" idx="1"/>
          </p:nvPr>
        </p:nvSpPr>
        <p:spPr>
          <a:xfrm>
            <a:off x="3615791" y="750332"/>
            <a:ext cx="5410200" cy="5791200"/>
          </a:xfrm>
        </p:spPr>
        <p:txBody>
          <a:bodyPr/>
          <a:lstStyle/>
          <a:p>
            <a:pPr algn="ctr">
              <a:buFont typeface="Wingdings" pitchFamily="2" charset="2"/>
              <a:buNone/>
            </a:pPr>
            <a:r>
              <a:rPr lang="ru-RU" altLang="ru-RU" b="1" dirty="0">
                <a:solidFill>
                  <a:schemeClr val="tx2"/>
                </a:solidFill>
              </a:rPr>
              <a:t>         </a:t>
            </a:r>
          </a:p>
          <a:p>
            <a:pPr algn="ctr">
              <a:lnSpc>
                <a:spcPct val="100000"/>
              </a:lnSpc>
              <a:spcBef>
                <a:spcPts val="0"/>
              </a:spcBef>
              <a:buFont typeface="Wingdings" pitchFamily="2" charset="2"/>
              <a:buNone/>
            </a:pPr>
            <a:r>
              <a:rPr lang="ru-RU" altLang="ru-RU" b="1" dirty="0">
                <a:solidFill>
                  <a:schemeClr val="tx2"/>
                </a:solidFill>
              </a:rPr>
              <a:t>      </a:t>
            </a:r>
            <a:r>
              <a:rPr lang="ru-RU" altLang="ru-RU" sz="2200" b="1" dirty="0">
                <a:solidFill>
                  <a:schemeClr val="tx2"/>
                </a:solidFill>
              </a:rPr>
              <a:t>Обряды  позволяли древним  людям  в  игровой  форме проживать  ситуации,  с  которыми  любой  из  них  мог  столкнуться  в </a:t>
            </a:r>
          </a:p>
          <a:p>
            <a:pPr algn="ctr">
              <a:lnSpc>
                <a:spcPct val="100000"/>
              </a:lnSpc>
              <a:spcBef>
                <a:spcPts val="0"/>
              </a:spcBef>
              <a:buFont typeface="Wingdings" pitchFamily="2" charset="2"/>
              <a:buNone/>
            </a:pPr>
            <a:r>
              <a:rPr lang="ru-RU" altLang="ru-RU" sz="2200" b="1" dirty="0" smtClean="0">
                <a:solidFill>
                  <a:schemeClr val="tx2"/>
                </a:solidFill>
              </a:rPr>
              <a:t>	действительности</a:t>
            </a:r>
            <a:r>
              <a:rPr lang="ru-RU" altLang="ru-RU" sz="2200" b="1" dirty="0">
                <a:solidFill>
                  <a:schemeClr val="tx2"/>
                </a:solidFill>
              </a:rPr>
              <a:t>.  Это  своего  рода  образцы поведения,  выраженные  в  художественной форме.  Участники  обряда,  ритуала,  осваивая различные  роли,  учились  творчески  воспринимать  мир. </a:t>
            </a:r>
          </a:p>
        </p:txBody>
      </p:sp>
      <p:sp>
        <p:nvSpPr>
          <p:cNvPr id="11272" name="Rectangle 8"/>
          <p:cNvSpPr>
            <a:spLocks noChangeArrowheads="1"/>
          </p:cNvSpPr>
          <p:nvPr/>
        </p:nvSpPr>
        <p:spPr bwMode="auto">
          <a:xfrm>
            <a:off x="152400" y="6172200"/>
            <a:ext cx="370633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dirty="0">
                <a:solidFill>
                  <a:schemeClr val="tx2"/>
                </a:solidFill>
              </a:rPr>
              <a:t>Л. </a:t>
            </a:r>
            <a:r>
              <a:rPr lang="ru-RU" altLang="ru-RU" dirty="0" err="1">
                <a:solidFill>
                  <a:schemeClr val="tx2"/>
                </a:solidFill>
              </a:rPr>
              <a:t>делла</a:t>
            </a:r>
            <a:r>
              <a:rPr lang="ru-RU" altLang="ru-RU" dirty="0">
                <a:solidFill>
                  <a:schemeClr val="tx2"/>
                </a:solidFill>
              </a:rPr>
              <a:t> </a:t>
            </a:r>
            <a:r>
              <a:rPr lang="ru-RU" altLang="ru-RU" dirty="0" err="1">
                <a:solidFill>
                  <a:schemeClr val="tx2"/>
                </a:solidFill>
              </a:rPr>
              <a:t>Робиа</a:t>
            </a:r>
            <a:r>
              <a:rPr lang="ru-RU" altLang="ru-RU" dirty="0">
                <a:solidFill>
                  <a:schemeClr val="tx2"/>
                </a:solidFill>
              </a:rPr>
              <a:t>. Поющие </a:t>
            </a:r>
            <a:r>
              <a:rPr lang="ru-RU" altLang="ru-RU" dirty="0" smtClean="0">
                <a:solidFill>
                  <a:schemeClr val="tx2"/>
                </a:solidFill>
              </a:rPr>
              <a:t>ангелы</a:t>
            </a:r>
            <a:endParaRPr lang="ru-RU" altLang="ru-RU" dirty="0">
              <a:solidFill>
                <a:schemeClr val="tx2"/>
              </a:solidFill>
            </a:endParaRP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2218" y="914400"/>
            <a:ext cx="3269182" cy="50763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305800" cy="1143000"/>
          </a:xfrm>
        </p:spPr>
        <p:txBody>
          <a:bodyPr/>
          <a:lstStyle/>
          <a:p>
            <a:pPr algn="ctr"/>
            <a:r>
              <a:rPr lang="ru-RU" sz="2800" dirty="0" smtClean="0"/>
              <a:t>Кластер группы №3</a:t>
            </a:r>
            <a:endParaRPr lang="ru-RU" dirty="0"/>
          </a:p>
        </p:txBody>
      </p:sp>
      <p:sp>
        <p:nvSpPr>
          <p:cNvPr id="3" name="Овал 2"/>
          <p:cNvSpPr/>
          <p:nvPr/>
        </p:nvSpPr>
        <p:spPr>
          <a:xfrm>
            <a:off x="3571868" y="1714488"/>
            <a:ext cx="2428892"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Обряды </a:t>
            </a:r>
            <a:r>
              <a:rPr lang="ru-RU" sz="2000" dirty="0" smtClean="0"/>
              <a:t> </a:t>
            </a:r>
            <a:endParaRPr lang="ru-RU" sz="2000" dirty="0"/>
          </a:p>
        </p:txBody>
      </p:sp>
      <p:sp>
        <p:nvSpPr>
          <p:cNvPr id="4" name="Овал 3"/>
          <p:cNvSpPr/>
          <p:nvPr/>
        </p:nvSpPr>
        <p:spPr>
          <a:xfrm>
            <a:off x="857224" y="4000504"/>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Народность </a:t>
            </a:r>
            <a:endParaRPr lang="ru-RU" dirty="0"/>
          </a:p>
        </p:txBody>
      </p:sp>
      <p:sp>
        <p:nvSpPr>
          <p:cNvPr id="5" name="Овал 4"/>
          <p:cNvSpPr/>
          <p:nvPr/>
        </p:nvSpPr>
        <p:spPr>
          <a:xfrm>
            <a:off x="3357554" y="4429132"/>
            <a:ext cx="271464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Украшения, обереги(кольцо, крест и т.д.)</a:t>
            </a:r>
            <a:endParaRPr lang="ru-RU" dirty="0">
              <a:solidFill>
                <a:schemeClr val="bg1"/>
              </a:solidFill>
            </a:endParaRPr>
          </a:p>
        </p:txBody>
      </p:sp>
      <p:sp>
        <p:nvSpPr>
          <p:cNvPr id="6" name="Овал 5"/>
          <p:cNvSpPr/>
          <p:nvPr/>
        </p:nvSpPr>
        <p:spPr>
          <a:xfrm>
            <a:off x="6072198" y="3571876"/>
            <a:ext cx="2643206"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Сопровождение -песни,  хороводы, переодевание, гадание и т.д.</a:t>
            </a:r>
            <a:endParaRPr lang="ru-RU" dirty="0"/>
          </a:p>
        </p:txBody>
      </p:sp>
      <p:sp>
        <p:nvSpPr>
          <p:cNvPr id="7" name="Овал 6"/>
          <p:cNvSpPr/>
          <p:nvPr/>
        </p:nvSpPr>
        <p:spPr>
          <a:xfrm>
            <a:off x="500034" y="1928802"/>
            <a:ext cx="2071702"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Видение картины мира древних людей</a:t>
            </a:r>
            <a:endParaRPr lang="ru-RU" dirty="0"/>
          </a:p>
        </p:txBody>
      </p:sp>
      <p:sp>
        <p:nvSpPr>
          <p:cNvPr id="8" name="Овал 7"/>
          <p:cNvSpPr/>
          <p:nvPr/>
        </p:nvSpPr>
        <p:spPr>
          <a:xfrm>
            <a:off x="6500826" y="1285860"/>
            <a:ext cx="235745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Современные свадебные </a:t>
            </a:r>
            <a:r>
              <a:rPr lang="ru-RU" dirty="0" err="1" smtClean="0">
                <a:solidFill>
                  <a:schemeClr val="bg1"/>
                </a:solidFill>
              </a:rPr>
              <a:t>церимонии</a:t>
            </a:r>
            <a:r>
              <a:rPr lang="ru-RU" dirty="0" smtClean="0">
                <a:solidFill>
                  <a:schemeClr val="bg1"/>
                </a:solidFill>
              </a:rPr>
              <a:t>, крещение и т.д.</a:t>
            </a:r>
            <a:endParaRPr lang="ru-RU" dirty="0">
              <a:solidFill>
                <a:schemeClr val="bg1"/>
              </a:solidFill>
            </a:endParaRPr>
          </a:p>
        </p:txBody>
      </p:sp>
      <p:cxnSp>
        <p:nvCxnSpPr>
          <p:cNvPr id="10" name="Прямая со стрелкой 9"/>
          <p:cNvCxnSpPr>
            <a:stCxn id="3" idx="2"/>
          </p:cNvCxnSpPr>
          <p:nvPr/>
        </p:nvCxnSpPr>
        <p:spPr>
          <a:xfrm rot="10800000">
            <a:off x="2428860" y="2714620"/>
            <a:ext cx="114300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3" idx="3"/>
          </p:cNvCxnSpPr>
          <p:nvPr/>
        </p:nvCxnSpPr>
        <p:spPr>
          <a:xfrm rot="5400000">
            <a:off x="2796513" y="3226635"/>
            <a:ext cx="691969" cy="1570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4"/>
          </p:cNvCxnSpPr>
          <p:nvPr/>
        </p:nvCxnSpPr>
        <p:spPr>
          <a:xfrm rot="5400000">
            <a:off x="4321966" y="4250538"/>
            <a:ext cx="71438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3" idx="7"/>
          </p:cNvCxnSpPr>
          <p:nvPr/>
        </p:nvCxnSpPr>
        <p:spPr>
          <a:xfrm rot="5400000" flipH="1" flipV="1">
            <a:off x="6155586" y="1346836"/>
            <a:ext cx="191903" cy="1212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3" idx="5"/>
          </p:cNvCxnSpPr>
          <p:nvPr/>
        </p:nvCxnSpPr>
        <p:spPr>
          <a:xfrm>
            <a:off x="5643570" y="364331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9782" y="838200"/>
            <a:ext cx="8458200" cy="3785652"/>
          </a:xfrm>
          <a:prstGeom prst="rect">
            <a:avLst/>
          </a:prstGeom>
        </p:spPr>
        <p:txBody>
          <a:bodyPr wrap="square">
            <a:spAutoFit/>
          </a:bodyPr>
          <a:lstStyle/>
          <a:p>
            <a:pPr algn="ctr"/>
            <a:r>
              <a:rPr lang="ru-RU" dirty="0">
                <a:solidFill>
                  <a:schemeClr val="tx2"/>
                </a:solidFill>
              </a:rPr>
              <a:t>  </a:t>
            </a:r>
            <a:r>
              <a:rPr lang="ru-RU" dirty="0" smtClean="0">
                <a:solidFill>
                  <a:schemeClr val="tx2"/>
                </a:solidFill>
              </a:rPr>
              <a:t>  </a:t>
            </a:r>
            <a:r>
              <a:rPr lang="ru-RU" sz="2400" b="1" dirty="0" smtClean="0">
                <a:solidFill>
                  <a:srgbClr val="FF0000"/>
                </a:solidFill>
              </a:rPr>
              <a:t>Искусство</a:t>
            </a:r>
            <a:r>
              <a:rPr lang="ru-RU" sz="2400" b="1" dirty="0">
                <a:solidFill>
                  <a:schemeClr val="tx2"/>
                </a:solidFill>
              </a:rPr>
              <a:t>  —  накопленный человечеством  </a:t>
            </a:r>
            <a:r>
              <a:rPr lang="ru-RU" sz="2400" b="1" dirty="0" smtClean="0">
                <a:solidFill>
                  <a:schemeClr val="tx2"/>
                </a:solidFill>
              </a:rPr>
              <a:t>духовный опыт</a:t>
            </a:r>
            <a:r>
              <a:rPr lang="ru-RU" sz="2400" b="1" dirty="0">
                <a:solidFill>
                  <a:schemeClr val="tx2"/>
                </a:solidFill>
              </a:rPr>
              <a:t> </a:t>
            </a:r>
            <a:endParaRPr lang="ru-RU" sz="2400" b="1" dirty="0" smtClean="0">
              <a:solidFill>
                <a:schemeClr val="tx2"/>
              </a:solidFill>
            </a:endParaRPr>
          </a:p>
          <a:p>
            <a:pPr algn="ctr"/>
            <a:r>
              <a:rPr lang="ru-RU" sz="2400" b="1" dirty="0" smtClean="0">
                <a:solidFill>
                  <a:schemeClr val="tx2"/>
                </a:solidFill>
              </a:rPr>
              <a:t> поколений </a:t>
            </a:r>
            <a:r>
              <a:rPr lang="ru-RU" sz="2400" b="1" dirty="0">
                <a:solidFill>
                  <a:schemeClr val="tx2"/>
                </a:solidFill>
              </a:rPr>
              <a:t> </a:t>
            </a:r>
            <a:r>
              <a:rPr lang="ru-RU" sz="2400" b="1" dirty="0" smtClean="0">
                <a:solidFill>
                  <a:schemeClr val="tx2"/>
                </a:solidFill>
              </a:rPr>
              <a:t>—</a:t>
            </a:r>
            <a:r>
              <a:rPr lang="ru-RU" sz="2400" b="1" dirty="0">
                <a:solidFill>
                  <a:schemeClr val="tx2"/>
                </a:solidFill>
              </a:rPr>
              <a:t>  людьми  XXI  в. воспринимается </a:t>
            </a:r>
            <a:r>
              <a:rPr lang="ru-RU" sz="2400" b="1" dirty="0" smtClean="0">
                <a:solidFill>
                  <a:schemeClr val="tx2"/>
                </a:solidFill>
              </a:rPr>
              <a:t> </a:t>
            </a:r>
            <a:r>
              <a:rPr lang="ru-RU" sz="2400" b="1" dirty="0">
                <a:solidFill>
                  <a:schemeClr val="tx2"/>
                </a:solidFill>
              </a:rPr>
              <a:t>как </a:t>
            </a:r>
            <a:r>
              <a:rPr lang="ru-RU" sz="2400" b="1" dirty="0" smtClean="0">
                <a:solidFill>
                  <a:schemeClr val="tx2"/>
                </a:solidFill>
              </a:rPr>
              <a:t> </a:t>
            </a:r>
            <a:r>
              <a:rPr lang="ru-RU" sz="2400" b="1" dirty="0">
                <a:solidFill>
                  <a:schemeClr val="tx2"/>
                </a:solidFill>
              </a:rPr>
              <a:t>часть  жизни</a:t>
            </a:r>
            <a:r>
              <a:rPr lang="ru-RU" sz="2400" b="1" dirty="0" smtClean="0">
                <a:solidFill>
                  <a:schemeClr val="tx2"/>
                </a:solidFill>
              </a:rPr>
              <a:t>.</a:t>
            </a:r>
          </a:p>
          <a:p>
            <a:pPr algn="ctr"/>
            <a:r>
              <a:rPr lang="ru-RU" sz="2400" b="1" dirty="0">
                <a:solidFill>
                  <a:schemeClr val="tx2"/>
                </a:solidFill>
              </a:rPr>
              <a:t> </a:t>
            </a:r>
            <a:r>
              <a:rPr lang="ru-RU" sz="2400" b="1" dirty="0" smtClean="0">
                <a:solidFill>
                  <a:schemeClr val="tx2"/>
                </a:solidFill>
              </a:rPr>
              <a:t>В </a:t>
            </a:r>
            <a:r>
              <a:rPr lang="ru-RU" sz="2400" b="1" dirty="0">
                <a:solidFill>
                  <a:schemeClr val="tx2"/>
                </a:solidFill>
              </a:rPr>
              <a:t>произведениях </a:t>
            </a:r>
            <a:r>
              <a:rPr lang="ru-RU" sz="2400" b="1" dirty="0" smtClean="0">
                <a:solidFill>
                  <a:schemeClr val="tx2"/>
                </a:solidFill>
              </a:rPr>
              <a:t>разных</a:t>
            </a:r>
            <a:r>
              <a:rPr lang="ru-RU" sz="2400" b="1" dirty="0">
                <a:solidFill>
                  <a:schemeClr val="tx2"/>
                </a:solidFill>
              </a:rPr>
              <a:t>  искусств  </a:t>
            </a:r>
            <a:r>
              <a:rPr lang="ru-RU" sz="2400" b="1" dirty="0" smtClean="0">
                <a:solidFill>
                  <a:schemeClr val="tx2"/>
                </a:solidFill>
              </a:rPr>
              <a:t>так </a:t>
            </a:r>
            <a:r>
              <a:rPr lang="ru-RU" sz="2400" b="1" dirty="0">
                <a:solidFill>
                  <a:schemeClr val="tx2"/>
                </a:solidFill>
              </a:rPr>
              <a:t>много  цитат,  перекличек, </a:t>
            </a:r>
            <a:endParaRPr lang="ru-RU" sz="2400" b="1" dirty="0" smtClean="0">
              <a:solidFill>
                <a:schemeClr val="tx2"/>
              </a:solidFill>
            </a:endParaRPr>
          </a:p>
          <a:p>
            <a:pPr algn="ctr"/>
            <a:r>
              <a:rPr lang="ru-RU" sz="2400" b="1" dirty="0" smtClean="0">
                <a:solidFill>
                  <a:schemeClr val="tx2"/>
                </a:solidFill>
              </a:rPr>
              <a:t> </a:t>
            </a:r>
            <a:r>
              <a:rPr lang="ru-RU" sz="2400" b="1" dirty="0">
                <a:solidFill>
                  <a:schemeClr val="tx2"/>
                </a:solidFill>
              </a:rPr>
              <a:t>подражаний созданному  </a:t>
            </a:r>
            <a:r>
              <a:rPr lang="ru-RU" sz="2400" b="1" dirty="0" smtClean="0">
                <a:solidFill>
                  <a:schemeClr val="tx2"/>
                </a:solidFill>
              </a:rPr>
              <a:t>ранее</a:t>
            </a:r>
            <a:r>
              <a:rPr lang="ru-RU" sz="2400" b="1" dirty="0">
                <a:solidFill>
                  <a:schemeClr val="tx2"/>
                </a:solidFill>
              </a:rPr>
              <a:t>.  Идет  живой диалог </a:t>
            </a:r>
            <a:r>
              <a:rPr lang="ru-RU" sz="2400" b="1" dirty="0" smtClean="0">
                <a:solidFill>
                  <a:schemeClr val="tx2"/>
                </a:solidFill>
              </a:rPr>
              <a:t> современного</a:t>
            </a:r>
          </a:p>
          <a:p>
            <a:pPr algn="ctr"/>
            <a:r>
              <a:rPr lang="ru-RU" sz="2400" b="1" dirty="0">
                <a:solidFill>
                  <a:schemeClr val="tx2"/>
                </a:solidFill>
              </a:rPr>
              <a:t>  искусства </a:t>
            </a:r>
            <a:r>
              <a:rPr lang="ru-RU" sz="2400" b="1" dirty="0" smtClean="0">
                <a:solidFill>
                  <a:schemeClr val="tx2"/>
                </a:solidFill>
              </a:rPr>
              <a:t> </a:t>
            </a:r>
            <a:r>
              <a:rPr lang="ru-RU" sz="2400" b="1" dirty="0">
                <a:solidFill>
                  <a:schemeClr val="tx2"/>
                </a:solidFill>
              </a:rPr>
              <a:t>с  тем, </a:t>
            </a:r>
            <a:r>
              <a:rPr lang="ru-RU" sz="2400" b="1" dirty="0" smtClean="0">
                <a:solidFill>
                  <a:schemeClr val="tx2"/>
                </a:solidFill>
              </a:rPr>
              <a:t>которое</a:t>
            </a:r>
            <a:r>
              <a:rPr lang="ru-RU" sz="2400" b="1" dirty="0">
                <a:solidFill>
                  <a:schemeClr val="tx2"/>
                </a:solidFill>
              </a:rPr>
              <a:t> </a:t>
            </a:r>
            <a:r>
              <a:rPr lang="ru-RU" sz="2400" b="1" dirty="0" smtClean="0">
                <a:solidFill>
                  <a:schemeClr val="tx2"/>
                </a:solidFill>
              </a:rPr>
              <a:t>уже</a:t>
            </a:r>
            <a:r>
              <a:rPr lang="ru-RU" sz="2400" b="1" dirty="0">
                <a:solidFill>
                  <a:schemeClr val="tx2"/>
                </a:solidFill>
              </a:rPr>
              <a:t>  стало  общечеловеческой ценностью.</a:t>
            </a:r>
          </a:p>
        </p:txBody>
      </p:sp>
    </p:spTree>
    <p:extLst>
      <p:ext uri="{BB962C8B-B14F-4D97-AF65-F5344CB8AC3E}">
        <p14:creationId xmlns="" xmlns:p14="http://schemas.microsoft.com/office/powerpoint/2010/main" val="2707708326"/>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erra-altair.ru/wp-content/uploads/2013/12/posvyashenie.gif"/>
          <p:cNvPicPr/>
          <p:nvPr/>
        </p:nvPicPr>
        <p:blipFill>
          <a:blip r:embed="rId2" cstate="print"/>
          <a:srcRect/>
          <a:stretch>
            <a:fillRect/>
          </a:stretch>
        </p:blipFill>
        <p:spPr bwMode="auto">
          <a:xfrm>
            <a:off x="357158" y="357166"/>
            <a:ext cx="4010043" cy="5929354"/>
          </a:xfrm>
          <a:prstGeom prst="rect">
            <a:avLst/>
          </a:prstGeom>
          <a:noFill/>
          <a:ln w="9525">
            <a:noFill/>
            <a:miter lim="800000"/>
            <a:headEnd/>
            <a:tailEnd/>
          </a:ln>
        </p:spPr>
      </p:pic>
      <p:pic>
        <p:nvPicPr>
          <p:cNvPr id="3" name="Рисунок 2" descr="http://www.lovakstar.clans-zone.ru/netcat_files/Sites/id115/nc/s2030/c1769/1209289456_6dfa6ecb.jpg"/>
          <p:cNvPicPr/>
          <p:nvPr/>
        </p:nvPicPr>
        <p:blipFill>
          <a:blip r:embed="rId3" cstate="print"/>
          <a:srcRect/>
          <a:stretch>
            <a:fillRect/>
          </a:stretch>
        </p:blipFill>
        <p:spPr bwMode="auto">
          <a:xfrm>
            <a:off x="4786314" y="3071810"/>
            <a:ext cx="3929090" cy="3143272"/>
          </a:xfrm>
          <a:prstGeom prst="rect">
            <a:avLst/>
          </a:prstGeom>
          <a:noFill/>
          <a:ln w="9525">
            <a:noFill/>
            <a:miter lim="800000"/>
            <a:headEnd/>
            <a:tailEnd/>
          </a:ln>
        </p:spPr>
      </p:pic>
      <p:sp>
        <p:nvSpPr>
          <p:cNvPr id="4" name="Прямоугольник 3"/>
          <p:cNvSpPr/>
          <p:nvPr/>
        </p:nvSpPr>
        <p:spPr>
          <a:xfrm>
            <a:off x="5214942" y="2357430"/>
            <a:ext cx="2444195" cy="369332"/>
          </a:xfrm>
          <a:prstGeom prst="rect">
            <a:avLst/>
          </a:prstGeom>
        </p:spPr>
        <p:txBody>
          <a:bodyPr wrap="none">
            <a:spAutoFit/>
          </a:bodyPr>
          <a:lstStyle/>
          <a:p>
            <a:r>
              <a:rPr lang="ru-RU" dirty="0" smtClean="0"/>
              <a:t>Посвящение  в рыцари</a:t>
            </a:r>
            <a:endParaRPr lang="ru-RU" dirty="0"/>
          </a:p>
        </p:txBody>
      </p:sp>
    </p:spTree>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273106" y="6325902"/>
            <a:ext cx="4343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altLang="ru-RU" b="1" dirty="0">
                <a:solidFill>
                  <a:schemeClr val="tx2"/>
                </a:solidFill>
              </a:rPr>
              <a:t>И. </a:t>
            </a:r>
            <a:r>
              <a:rPr lang="ru-RU" altLang="ru-RU" b="1" dirty="0" err="1">
                <a:solidFill>
                  <a:schemeClr val="tx2"/>
                </a:solidFill>
              </a:rPr>
              <a:t>Билибин</a:t>
            </a:r>
            <a:r>
              <a:rPr lang="ru-RU" altLang="ru-RU" b="1" dirty="0">
                <a:solidFill>
                  <a:schemeClr val="tx2"/>
                </a:solidFill>
              </a:rPr>
              <a:t>. Снегурочка</a:t>
            </a:r>
          </a:p>
        </p:txBody>
      </p:sp>
      <p:sp>
        <p:nvSpPr>
          <p:cNvPr id="18439" name="Rectangle 7"/>
          <p:cNvSpPr>
            <a:spLocks noChangeArrowheads="1"/>
          </p:cNvSpPr>
          <p:nvPr/>
        </p:nvSpPr>
        <p:spPr bwMode="auto">
          <a:xfrm>
            <a:off x="5478553" y="6315524"/>
            <a:ext cx="310244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altLang="ru-RU" b="1" dirty="0">
                <a:solidFill>
                  <a:schemeClr val="tx2"/>
                </a:solidFill>
              </a:rPr>
              <a:t>В. </a:t>
            </a:r>
            <a:r>
              <a:rPr lang="ru-RU" altLang="ru-RU" b="1" dirty="0" err="1" smtClean="0">
                <a:solidFill>
                  <a:schemeClr val="tx2"/>
                </a:solidFill>
              </a:rPr>
              <a:t>Васнецов.Снегурочка</a:t>
            </a:r>
            <a:endParaRPr lang="ru-RU" altLang="ru-RU" b="1" dirty="0">
              <a:solidFill>
                <a:schemeClr val="tx2"/>
              </a:solidFill>
            </a:endParaRP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53000" y="610274"/>
            <a:ext cx="3860115" cy="570525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8910" y="609600"/>
            <a:ext cx="4595179" cy="5705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305800" cy="1143000"/>
          </a:xfrm>
        </p:spPr>
        <p:txBody>
          <a:bodyPr/>
          <a:lstStyle/>
          <a:p>
            <a:pPr algn="ctr"/>
            <a:r>
              <a:rPr lang="ru-RU" sz="2800" dirty="0" smtClean="0"/>
              <a:t>Кластер </a:t>
            </a:r>
            <a:endParaRPr lang="ru-RU" dirty="0"/>
          </a:p>
        </p:txBody>
      </p:sp>
      <p:sp>
        <p:nvSpPr>
          <p:cNvPr id="3" name="Овал 2"/>
          <p:cNvSpPr/>
          <p:nvPr/>
        </p:nvSpPr>
        <p:spPr>
          <a:xfrm>
            <a:off x="3500430" y="1714488"/>
            <a:ext cx="2428892"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n w="11430"/>
                <a:solidFill>
                  <a:schemeClr val="bg1"/>
                </a:solidFill>
                <a:effectLst>
                  <a:outerShdw blurRad="50800" dist="39000" dir="5460000" algn="tl">
                    <a:srgbClr val="000000">
                      <a:alpha val="38000"/>
                    </a:srgbClr>
                  </a:outerShdw>
                </a:effectLst>
                <a:latin typeface="Monotype Corsiva" pitchFamily="66" charset="0"/>
              </a:rPr>
              <a:t>«Художественные послания </a:t>
            </a:r>
          </a:p>
          <a:p>
            <a:pPr algn="ctr"/>
            <a:r>
              <a:rPr lang="ru-RU" sz="2800" dirty="0" smtClean="0">
                <a:ln w="11430"/>
                <a:solidFill>
                  <a:schemeClr val="bg1"/>
                </a:solidFill>
                <a:effectLst>
                  <a:outerShdw blurRad="50800" dist="39000" dir="5460000" algn="tl">
                    <a:srgbClr val="000000">
                      <a:alpha val="38000"/>
                    </a:srgbClr>
                  </a:outerShdw>
                </a:effectLst>
                <a:latin typeface="Monotype Corsiva" pitchFamily="66" charset="0"/>
              </a:rPr>
              <a:t>предков»</a:t>
            </a:r>
            <a:endParaRPr lang="es-ES" sz="2800" dirty="0" smtClean="0">
              <a:ln w="11430"/>
              <a:solidFill>
                <a:schemeClr val="bg1"/>
              </a:solidFill>
              <a:effectLst>
                <a:outerShdw blurRad="50800" dist="39000" dir="5460000" algn="tl">
                  <a:srgbClr val="000000">
                    <a:alpha val="38000"/>
                  </a:srgbClr>
                </a:outerShdw>
              </a:effectLst>
            </a:endParaRPr>
          </a:p>
          <a:p>
            <a:pPr algn="ctr"/>
            <a:r>
              <a:rPr lang="ru-RU" sz="2800" dirty="0" smtClean="0"/>
              <a:t> </a:t>
            </a:r>
            <a:r>
              <a:rPr lang="ru-RU" sz="2000" dirty="0" smtClean="0"/>
              <a:t> </a:t>
            </a:r>
            <a:endParaRPr lang="ru-RU" sz="2000" dirty="0"/>
          </a:p>
        </p:txBody>
      </p:sp>
      <p:sp>
        <p:nvSpPr>
          <p:cNvPr id="14" name="Овал 13"/>
          <p:cNvSpPr/>
          <p:nvPr/>
        </p:nvSpPr>
        <p:spPr>
          <a:xfrm>
            <a:off x="285720" y="1214422"/>
            <a:ext cx="2428892"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Обряды </a:t>
            </a:r>
            <a:r>
              <a:rPr lang="ru-RU" sz="2000" dirty="0" smtClean="0"/>
              <a:t> </a:t>
            </a:r>
            <a:endParaRPr lang="ru-RU" sz="2000" dirty="0"/>
          </a:p>
        </p:txBody>
      </p:sp>
      <p:sp>
        <p:nvSpPr>
          <p:cNvPr id="15" name="Овал 14"/>
          <p:cNvSpPr/>
          <p:nvPr/>
        </p:nvSpPr>
        <p:spPr>
          <a:xfrm>
            <a:off x="1214414" y="3571876"/>
            <a:ext cx="2357454"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rPr>
              <a:t>Ритуал</a:t>
            </a:r>
            <a:r>
              <a:rPr lang="ru-RU" dirty="0" smtClean="0">
                <a:solidFill>
                  <a:schemeClr val="bg1"/>
                </a:solidFill>
              </a:rPr>
              <a:t> </a:t>
            </a:r>
            <a:endParaRPr lang="ru-RU" dirty="0">
              <a:solidFill>
                <a:schemeClr val="bg1"/>
              </a:solidFill>
            </a:endParaRPr>
          </a:p>
        </p:txBody>
      </p:sp>
      <p:sp>
        <p:nvSpPr>
          <p:cNvPr id="17" name="Овал 16"/>
          <p:cNvSpPr/>
          <p:nvPr/>
        </p:nvSpPr>
        <p:spPr>
          <a:xfrm>
            <a:off x="5429256" y="3571876"/>
            <a:ext cx="2428892"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Мифы</a:t>
            </a:r>
            <a:r>
              <a:rPr lang="ru-RU" sz="2000" dirty="0" smtClean="0"/>
              <a:t> </a:t>
            </a:r>
            <a:endParaRPr lang="ru-RU" sz="2000" dirty="0"/>
          </a:p>
        </p:txBody>
      </p:sp>
      <p:sp>
        <p:nvSpPr>
          <p:cNvPr id="18" name="Овал 17"/>
          <p:cNvSpPr/>
          <p:nvPr/>
        </p:nvSpPr>
        <p:spPr>
          <a:xfrm>
            <a:off x="6143636" y="1000108"/>
            <a:ext cx="2571768" cy="2500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Фольклор </a:t>
            </a:r>
            <a:r>
              <a:rPr lang="ru-RU" sz="2000" dirty="0" smtClean="0"/>
              <a:t> </a:t>
            </a:r>
            <a:endParaRPr lang="ru-RU" sz="2000" dirty="0"/>
          </a:p>
        </p:txBody>
      </p:sp>
      <p:cxnSp>
        <p:nvCxnSpPr>
          <p:cNvPr id="21" name="Прямая со стрелкой 20"/>
          <p:cNvCxnSpPr>
            <a:stCxn id="3" idx="2"/>
            <a:endCxn id="14" idx="6"/>
          </p:cNvCxnSpPr>
          <p:nvPr/>
        </p:nvCxnSpPr>
        <p:spPr>
          <a:xfrm rot="10800000">
            <a:off x="2714612" y="2357430"/>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3" idx="3"/>
            <a:endCxn id="15" idx="7"/>
          </p:cNvCxnSpPr>
          <p:nvPr/>
        </p:nvCxnSpPr>
        <p:spPr>
          <a:xfrm rot="5400000">
            <a:off x="3431377" y="3460975"/>
            <a:ext cx="220006" cy="629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3" idx="4"/>
            <a:endCxn id="17" idx="1"/>
          </p:cNvCxnSpPr>
          <p:nvPr/>
        </p:nvCxnSpPr>
        <p:spPr>
          <a:xfrm rot="5400000" flipH="1" flipV="1">
            <a:off x="5202992" y="3418538"/>
            <a:ext cx="93849" cy="1070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3" idx="6"/>
            <a:endCxn id="18" idx="3"/>
          </p:cNvCxnSpPr>
          <p:nvPr/>
        </p:nvCxnSpPr>
        <p:spPr>
          <a:xfrm>
            <a:off x="5929322" y="2857496"/>
            <a:ext cx="590941" cy="276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642910" y="5934670"/>
            <a:ext cx="7286676" cy="646331"/>
          </a:xfrm>
          <a:prstGeom prst="rect">
            <a:avLst/>
          </a:prstGeom>
        </p:spPr>
        <p:txBody>
          <a:bodyPr wrap="square">
            <a:spAutoFit/>
          </a:bodyPr>
          <a:lstStyle/>
          <a:p>
            <a:pPr algn="ctr"/>
            <a:r>
              <a:rPr lang="ru-RU" b="1" dirty="0" smtClean="0">
                <a:solidFill>
                  <a:schemeClr val="tx2"/>
                </a:solidFill>
              </a:rPr>
              <a:t>Без прошлого не бывает настоящего. Так давайте уважать веру и обряды наших предков!</a:t>
            </a:r>
            <a:endParaRPr lang="ru-RU" b="1" dirty="0">
              <a:solidFill>
                <a:schemeClr val="tx2"/>
              </a:solidFill>
            </a:endParaRP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305800" cy="5715040"/>
          </a:xfrm>
        </p:spPr>
        <p:txBody>
          <a:bodyPr>
            <a:normAutofit/>
          </a:bodyPr>
          <a:lstStyle/>
          <a:p>
            <a:r>
              <a:rPr lang="ru-RU" sz="3200" dirty="0" smtClean="0"/>
              <a:t>Закончи фразу:</a:t>
            </a:r>
            <a:br>
              <a:rPr lang="ru-RU" sz="3200" dirty="0" smtClean="0"/>
            </a:br>
            <a:r>
              <a:rPr lang="ru-RU" sz="3200" dirty="0" smtClean="0"/>
              <a:t/>
            </a:r>
            <a:br>
              <a:rPr lang="ru-RU" sz="3200"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endParaRPr lang="ru-RU" sz="3200" i="1" dirty="0"/>
          </a:p>
        </p:txBody>
      </p:sp>
      <p:sp>
        <p:nvSpPr>
          <p:cNvPr id="3" name="Текст 2"/>
          <p:cNvSpPr txBox="1">
            <a:spLocks/>
          </p:cNvSpPr>
          <p:nvPr/>
        </p:nvSpPr>
        <p:spPr>
          <a:xfrm>
            <a:off x="142844" y="2071678"/>
            <a:ext cx="4357718" cy="571504"/>
          </a:xfrm>
          <a:prstGeom prst="rect">
            <a:avLst/>
          </a:prstGeom>
        </p:spPr>
        <p:txBody>
          <a:bodyPr/>
          <a:lstStyle/>
          <a:p>
            <a:pPr marL="274320" lvl="0" indent="-274320">
              <a:spcBef>
                <a:spcPct val="20000"/>
              </a:spcBef>
              <a:buClr>
                <a:schemeClr val="accent3"/>
              </a:buClr>
              <a:buSzPct val="95000"/>
            </a:pPr>
            <a:r>
              <a:rPr lang="ru-RU" sz="2400" i="1" dirty="0" smtClean="0"/>
              <a:t/>
            </a:r>
            <a:br>
              <a:rPr lang="ru-RU" sz="2400" i="1" dirty="0" smtClean="0"/>
            </a:br>
            <a:r>
              <a:rPr lang="ru-RU" sz="2400" i="1" dirty="0" smtClean="0"/>
              <a:t>Сегодня я узнал на уроке</a:t>
            </a:r>
            <a:r>
              <a:rPr lang="ru-RU" i="1" dirty="0" smtClean="0"/>
              <a:t>…</a:t>
            </a:r>
            <a:r>
              <a:rPr kumimoji="0" lang="ru-RU" b="0" i="1" u="none" strike="noStrike" kern="1200" cap="none" spc="0" normalizeH="0" baseline="0" noProof="0" dirty="0" smtClean="0">
                <a:ln>
                  <a:noFill/>
                </a:ln>
                <a:solidFill>
                  <a:schemeClr val="tx1"/>
                </a:solidFill>
                <a:effectLst/>
                <a:uLnTx/>
                <a:uFillTx/>
                <a:latin typeface="+mn-lt"/>
                <a:ea typeface="+mn-ea"/>
                <a:cs typeface="+mn-cs"/>
              </a:rPr>
              <a:t>.</a:t>
            </a:r>
            <a:endParaRPr kumimoji="0" lang="ru-RU" b="0" i="0" u="none" strike="noStrike" kern="1200" cap="none" spc="0" normalizeH="0" baseline="0" noProof="0" dirty="0">
              <a:ln>
                <a:noFill/>
              </a:ln>
              <a:solidFill>
                <a:schemeClr val="tx1"/>
              </a:solidFill>
              <a:effectLst/>
              <a:uLnTx/>
              <a:uFillTx/>
              <a:latin typeface="+mn-lt"/>
              <a:ea typeface="+mn-ea"/>
              <a:cs typeface="+mn-cs"/>
            </a:endParaRPr>
          </a:p>
        </p:txBody>
      </p:sp>
      <p:sp>
        <p:nvSpPr>
          <p:cNvPr id="4" name="Прямоугольник 3"/>
          <p:cNvSpPr/>
          <p:nvPr/>
        </p:nvSpPr>
        <p:spPr>
          <a:xfrm>
            <a:off x="428596" y="2786058"/>
            <a:ext cx="4500594" cy="461665"/>
          </a:xfrm>
          <a:prstGeom prst="rect">
            <a:avLst/>
          </a:prstGeom>
        </p:spPr>
        <p:txBody>
          <a:bodyPr wrap="square">
            <a:spAutoFit/>
          </a:bodyPr>
          <a:lstStyle/>
          <a:p>
            <a:pPr marL="274320" lvl="0" indent="-274320">
              <a:spcBef>
                <a:spcPct val="20000"/>
              </a:spcBef>
              <a:buClr>
                <a:schemeClr val="accent3"/>
              </a:buClr>
              <a:buSzPct val="95000"/>
            </a:pPr>
            <a:r>
              <a:rPr lang="ru-RU" sz="2400" i="1" dirty="0" smtClean="0"/>
              <a:t>Мне было интересно…</a:t>
            </a:r>
            <a:endParaRPr lang="ru-RU" sz="2400" dirty="0"/>
          </a:p>
        </p:txBody>
      </p:sp>
      <p:sp>
        <p:nvSpPr>
          <p:cNvPr id="5" name="Прямоугольник 4"/>
          <p:cNvSpPr/>
          <p:nvPr/>
        </p:nvSpPr>
        <p:spPr>
          <a:xfrm>
            <a:off x="428596" y="3286124"/>
            <a:ext cx="3652731" cy="461665"/>
          </a:xfrm>
          <a:prstGeom prst="rect">
            <a:avLst/>
          </a:prstGeom>
        </p:spPr>
        <p:txBody>
          <a:bodyPr wrap="none">
            <a:spAutoFit/>
          </a:bodyPr>
          <a:lstStyle/>
          <a:p>
            <a:r>
              <a:rPr lang="ru-RU" sz="2400" i="1" dirty="0" smtClean="0"/>
              <a:t>Для меня было полезно…</a:t>
            </a:r>
            <a:endParaRPr lang="ru-RU" sz="2400" dirty="0"/>
          </a:p>
        </p:txBody>
      </p:sp>
      <p:sp>
        <p:nvSpPr>
          <p:cNvPr id="6" name="Прямоугольник 5"/>
          <p:cNvSpPr/>
          <p:nvPr/>
        </p:nvSpPr>
        <p:spPr>
          <a:xfrm>
            <a:off x="428596" y="3643314"/>
            <a:ext cx="4012445" cy="461665"/>
          </a:xfrm>
          <a:prstGeom prst="rect">
            <a:avLst/>
          </a:prstGeom>
        </p:spPr>
        <p:txBody>
          <a:bodyPr wrap="none">
            <a:spAutoFit/>
          </a:bodyPr>
          <a:lstStyle/>
          <a:p>
            <a:r>
              <a:rPr lang="ru-RU" sz="2400" i="1" dirty="0" smtClean="0"/>
              <a:t>Я испытывал трудности…</a:t>
            </a:r>
            <a:endParaRPr lang="ru-RU" sz="2400" dirty="0"/>
          </a:p>
        </p:txBody>
      </p:sp>
      <p:sp>
        <p:nvSpPr>
          <p:cNvPr id="7" name="Прямоугольник 6"/>
          <p:cNvSpPr/>
          <p:nvPr/>
        </p:nvSpPr>
        <p:spPr>
          <a:xfrm>
            <a:off x="500034" y="4071942"/>
            <a:ext cx="2217915" cy="461665"/>
          </a:xfrm>
          <a:prstGeom prst="rect">
            <a:avLst/>
          </a:prstGeom>
        </p:spPr>
        <p:txBody>
          <a:bodyPr wrap="none">
            <a:spAutoFit/>
          </a:bodyPr>
          <a:lstStyle/>
          <a:p>
            <a:r>
              <a:rPr lang="ru-RU" sz="2400" i="1" dirty="0" smtClean="0"/>
              <a:t>Я понял, что…</a:t>
            </a:r>
            <a:endParaRPr lang="ru-RU" sz="2400" dirty="0"/>
          </a:p>
        </p:txBody>
      </p:sp>
      <p:sp>
        <p:nvSpPr>
          <p:cNvPr id="8" name="Прямоугольник 7"/>
          <p:cNvSpPr/>
          <p:nvPr/>
        </p:nvSpPr>
        <p:spPr>
          <a:xfrm>
            <a:off x="500034" y="4429132"/>
            <a:ext cx="2321020" cy="461665"/>
          </a:xfrm>
          <a:prstGeom prst="rect">
            <a:avLst/>
          </a:prstGeom>
        </p:spPr>
        <p:txBody>
          <a:bodyPr wrap="none">
            <a:spAutoFit/>
          </a:bodyPr>
          <a:lstStyle/>
          <a:p>
            <a:r>
              <a:rPr lang="ru-RU" sz="2400" i="1" dirty="0" smtClean="0"/>
              <a:t>Меня удивило…</a:t>
            </a:r>
            <a:endParaRPr lang="ru-RU"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ages.myshared.ru/197450/slide_4.jpg"/>
          <p:cNvPicPr/>
          <p:nvPr/>
        </p:nvPicPr>
        <p:blipFill>
          <a:blip r:embed="rId2" cstate="print"/>
          <a:srcRect/>
          <a:stretch>
            <a:fillRect/>
          </a:stretch>
        </p:blipFill>
        <p:spPr bwMode="auto">
          <a:xfrm>
            <a:off x="285720" y="142852"/>
            <a:ext cx="8643997" cy="6572296"/>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pen.az/uploads/posts/2013-11/1385363533_brown-hotel-wedding-311-21.jpg"/>
          <p:cNvPicPr/>
          <p:nvPr/>
        </p:nvPicPr>
        <p:blipFill>
          <a:blip r:embed="rId2" cstate="print"/>
          <a:srcRect/>
          <a:stretch>
            <a:fillRect/>
          </a:stretch>
        </p:blipFill>
        <p:spPr bwMode="auto">
          <a:xfrm>
            <a:off x="500034" y="500042"/>
            <a:ext cx="8286807" cy="5143536"/>
          </a:xfrm>
          <a:prstGeom prst="rect">
            <a:avLst/>
          </a:prstGeom>
          <a:noFill/>
          <a:ln w="9525">
            <a:noFill/>
            <a:miter lim="800000"/>
            <a:headEnd/>
            <a:tailEnd/>
          </a:ln>
        </p:spPr>
      </p:pic>
      <p:sp>
        <p:nvSpPr>
          <p:cNvPr id="3" name="Прямоугольник 2"/>
          <p:cNvSpPr/>
          <p:nvPr/>
        </p:nvSpPr>
        <p:spPr>
          <a:xfrm>
            <a:off x="571472" y="5715016"/>
            <a:ext cx="8072494" cy="369332"/>
          </a:xfrm>
          <a:prstGeom prst="rect">
            <a:avLst/>
          </a:prstGeom>
        </p:spPr>
        <p:txBody>
          <a:bodyPr wrap="square">
            <a:spAutoFit/>
          </a:bodyPr>
          <a:lstStyle/>
          <a:p>
            <a:r>
              <a:rPr lang="ru-RU" dirty="0" smtClean="0"/>
              <a:t>Обряд венчания.</a:t>
            </a:r>
            <a:endParaRPr lang="ru-RU"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idorova.ru/wp-content/uploads/2011/10/0_27d5b_bac532df_L.jpg"/>
          <p:cNvPicPr/>
          <p:nvPr/>
        </p:nvPicPr>
        <p:blipFill>
          <a:blip r:embed="rId2" cstate="print"/>
          <a:srcRect/>
          <a:stretch>
            <a:fillRect/>
          </a:stretch>
        </p:blipFill>
        <p:spPr bwMode="auto">
          <a:xfrm>
            <a:off x="4572000" y="214290"/>
            <a:ext cx="4071966" cy="5357850"/>
          </a:xfrm>
          <a:prstGeom prst="rect">
            <a:avLst/>
          </a:prstGeom>
          <a:noFill/>
          <a:ln w="9525">
            <a:noFill/>
            <a:miter lim="800000"/>
            <a:headEnd/>
            <a:tailEnd/>
          </a:ln>
        </p:spPr>
      </p:pic>
      <p:pic>
        <p:nvPicPr>
          <p:cNvPr id="3" name="Рисунок 2" descr="http://factorfiction.ru/uploads/posts/2011-03/1301311290_49f7d5f3-452b-40c3-8ba6-19e16cb1f795.jpg"/>
          <p:cNvPicPr/>
          <p:nvPr/>
        </p:nvPicPr>
        <p:blipFill>
          <a:blip r:embed="rId3" cstate="print"/>
          <a:srcRect/>
          <a:stretch>
            <a:fillRect/>
          </a:stretch>
        </p:blipFill>
        <p:spPr bwMode="auto">
          <a:xfrm>
            <a:off x="142845" y="214291"/>
            <a:ext cx="3786214" cy="5429288"/>
          </a:xfrm>
          <a:prstGeom prst="rect">
            <a:avLst/>
          </a:prstGeom>
          <a:noFill/>
          <a:ln w="9525">
            <a:noFill/>
            <a:miter lim="800000"/>
            <a:headEnd/>
            <a:tailEnd/>
          </a:ln>
        </p:spPr>
      </p:pic>
      <p:sp>
        <p:nvSpPr>
          <p:cNvPr id="4" name="Прямоугольник 3"/>
          <p:cNvSpPr/>
          <p:nvPr/>
        </p:nvSpPr>
        <p:spPr>
          <a:xfrm>
            <a:off x="214282" y="5715016"/>
            <a:ext cx="8358246" cy="369332"/>
          </a:xfrm>
          <a:prstGeom prst="rect">
            <a:avLst/>
          </a:prstGeom>
        </p:spPr>
        <p:txBody>
          <a:bodyPr wrap="square">
            <a:spAutoFit/>
          </a:bodyPr>
          <a:lstStyle/>
          <a:p>
            <a:r>
              <a:rPr lang="ru-RU" dirty="0" smtClean="0"/>
              <a:t>Кентавр                                                               Циклоп</a:t>
            </a:r>
            <a:endParaRPr lang="ru-RU" dirty="0"/>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rt.tea-tr.com/images/articles/_68O1508.jpg"/>
          <p:cNvPicPr/>
          <p:nvPr/>
        </p:nvPicPr>
        <p:blipFill>
          <a:blip r:embed="rId2" cstate="print"/>
          <a:srcRect/>
          <a:stretch>
            <a:fillRect/>
          </a:stretch>
        </p:blipFill>
        <p:spPr bwMode="auto">
          <a:xfrm>
            <a:off x="285720" y="357166"/>
            <a:ext cx="8572559" cy="5786478"/>
          </a:xfrm>
          <a:prstGeom prst="rect">
            <a:avLst/>
          </a:prstGeom>
          <a:noFill/>
          <a:ln w="9525">
            <a:noFill/>
            <a:miter lim="800000"/>
            <a:headEnd/>
            <a:tailEnd/>
          </a:ln>
        </p:spPr>
      </p:pic>
      <p:sp>
        <p:nvSpPr>
          <p:cNvPr id="3" name="Прямоугольник 2"/>
          <p:cNvSpPr/>
          <p:nvPr/>
        </p:nvSpPr>
        <p:spPr>
          <a:xfrm>
            <a:off x="3143240" y="6215082"/>
            <a:ext cx="2053511" cy="369332"/>
          </a:xfrm>
          <a:prstGeom prst="rect">
            <a:avLst/>
          </a:prstGeom>
        </p:spPr>
        <p:txBody>
          <a:bodyPr wrap="none">
            <a:spAutoFit/>
          </a:bodyPr>
          <a:lstStyle/>
          <a:p>
            <a:r>
              <a:rPr lang="ru-RU" dirty="0" smtClean="0"/>
              <a:t>Чайная церемония</a:t>
            </a:r>
            <a:endParaRPr lang="ru-RU"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ainy.info/images/2012/06/1-%D0%A2%D0%B0%D0%B9%D0%BD%D1%8B-%D0%A5%D0%A5-%D0%B2%D0%B5%D0%BA%D0%B0.-%D0%90%D1%82%D0%BE%D0%BC%D0%BD%D0%BE%D0%B9-%D0%B1%D0%BE%D0%BC%D0%B1%D0%B5-%D1%82%D1%8B%D1%81%D1%8F%D1%87%D0%B8-%D0%BB%D0%B5%D1%82.jpg"/>
          <p:cNvPicPr/>
          <p:nvPr/>
        </p:nvPicPr>
        <p:blipFill>
          <a:blip r:embed="rId2" cstate="print"/>
          <a:srcRect/>
          <a:stretch>
            <a:fillRect/>
          </a:stretch>
        </p:blipFill>
        <p:spPr bwMode="auto">
          <a:xfrm>
            <a:off x="285720" y="285728"/>
            <a:ext cx="8643998" cy="5786478"/>
          </a:xfrm>
          <a:prstGeom prst="rect">
            <a:avLst/>
          </a:prstGeom>
          <a:noFill/>
          <a:ln w="9525">
            <a:noFill/>
            <a:miter lim="800000"/>
            <a:headEnd/>
            <a:tailEnd/>
          </a:ln>
        </p:spPr>
      </p:pic>
      <p:sp>
        <p:nvSpPr>
          <p:cNvPr id="3" name="Прямоугольник 2"/>
          <p:cNvSpPr/>
          <p:nvPr/>
        </p:nvSpPr>
        <p:spPr>
          <a:xfrm>
            <a:off x="214282" y="6143644"/>
            <a:ext cx="8715436" cy="369332"/>
          </a:xfrm>
          <a:prstGeom prst="rect">
            <a:avLst/>
          </a:prstGeom>
        </p:spPr>
        <p:txBody>
          <a:bodyPr wrap="square">
            <a:spAutoFit/>
          </a:bodyPr>
          <a:lstStyle/>
          <a:p>
            <a:r>
              <a:rPr lang="ru-RU" dirty="0" smtClean="0"/>
              <a:t>Кришна</a:t>
            </a:r>
            <a:endParaRPr lang="ru-RU" dirty="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upercook.ru/images-maslenica/rus-masl-36.jpg"/>
          <p:cNvPicPr/>
          <p:nvPr/>
        </p:nvPicPr>
        <p:blipFill>
          <a:blip r:embed="rId2" cstate="print"/>
          <a:srcRect/>
          <a:stretch>
            <a:fillRect/>
          </a:stretch>
        </p:blipFill>
        <p:spPr bwMode="auto">
          <a:xfrm>
            <a:off x="428596" y="571480"/>
            <a:ext cx="8286808" cy="5143536"/>
          </a:xfrm>
          <a:prstGeom prst="rect">
            <a:avLst/>
          </a:prstGeom>
          <a:noFill/>
          <a:ln w="9525">
            <a:noFill/>
            <a:miter lim="800000"/>
            <a:headEnd/>
            <a:tailEnd/>
          </a:ln>
        </p:spPr>
      </p:pic>
      <p:sp>
        <p:nvSpPr>
          <p:cNvPr id="3" name="Прямоугольник 2"/>
          <p:cNvSpPr/>
          <p:nvPr/>
        </p:nvSpPr>
        <p:spPr>
          <a:xfrm>
            <a:off x="428596" y="5929330"/>
            <a:ext cx="2786082" cy="369332"/>
          </a:xfrm>
          <a:prstGeom prst="rect">
            <a:avLst/>
          </a:prstGeom>
        </p:spPr>
        <p:txBody>
          <a:bodyPr wrap="square">
            <a:spAutoFit/>
          </a:bodyPr>
          <a:lstStyle/>
          <a:p>
            <a:r>
              <a:rPr lang="ru-RU" dirty="0" smtClean="0"/>
              <a:t>Масленица</a:t>
            </a:r>
            <a:endParaRPr lang="ru-RU" dirty="0"/>
          </a:p>
        </p:txBody>
      </p:sp>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TotalTime>
  <Words>555</Words>
  <PresentationFormat>Экран (4:3)</PresentationFormat>
  <Paragraphs>110</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Слайд 1</vt:lpstr>
      <vt:lpstr>Рассмотрите слайды </vt:lpstr>
      <vt:lpstr>Слайд 3</vt:lpstr>
      <vt:lpstr>Слайд 4</vt:lpstr>
      <vt:lpstr>Слайд 5</vt:lpstr>
      <vt:lpstr>Слайд 6</vt:lpstr>
      <vt:lpstr>Слайд 7</vt:lpstr>
      <vt:lpstr>Слайд 8</vt:lpstr>
      <vt:lpstr>Слайд 9</vt:lpstr>
      <vt:lpstr>Слайд 10</vt:lpstr>
      <vt:lpstr>Слайд 11</vt:lpstr>
      <vt:lpstr>Вспомните и запишите в тетрадь все что вам известно по темам 1-мифы 2-обряды 3- ритуалы (фразы, словосочетания, ключевые слова, цифры и т.д.)</vt:lpstr>
      <vt:lpstr>Слайд 13</vt:lpstr>
      <vt:lpstr>Слайд 14</vt:lpstr>
      <vt:lpstr>Цель :  </vt:lpstr>
      <vt:lpstr>Задачи:  </vt:lpstr>
      <vt:lpstr>Музыкальное  искусство  имеет  несколько источников. </vt:lpstr>
      <vt:lpstr>Слайд 18</vt:lpstr>
      <vt:lpstr>Кластер </vt:lpstr>
      <vt:lpstr>Слайд 20</vt:lpstr>
      <vt:lpstr>Слайд 21</vt:lpstr>
      <vt:lpstr>Слайд 22</vt:lpstr>
      <vt:lpstr>Кластер группы №1</vt:lpstr>
      <vt:lpstr>Слайд 24</vt:lpstr>
      <vt:lpstr>Слайд 25</vt:lpstr>
      <vt:lpstr>Слайд 26</vt:lpstr>
      <vt:lpstr>Слайд 27</vt:lpstr>
      <vt:lpstr>Кластер группы №3</vt:lpstr>
      <vt:lpstr>Слайд 29</vt:lpstr>
      <vt:lpstr>Слайд 30</vt:lpstr>
      <vt:lpstr>Кластер </vt:lpstr>
      <vt:lpstr>Закончи фразу: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Администратор</cp:lastModifiedBy>
  <cp:revision>25</cp:revision>
  <dcterms:created xsi:type="dcterms:W3CDTF">2015-11-23T05:16:14Z</dcterms:created>
  <dcterms:modified xsi:type="dcterms:W3CDTF">2015-11-24T20:49:16Z</dcterms:modified>
</cp:coreProperties>
</file>