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310" r:id="rId4"/>
    <p:sldId id="265" r:id="rId5"/>
    <p:sldId id="268" r:id="rId6"/>
    <p:sldId id="274" r:id="rId7"/>
    <p:sldId id="281" r:id="rId8"/>
    <p:sldId id="266" r:id="rId9"/>
    <p:sldId id="261" r:id="rId10"/>
    <p:sldId id="273" r:id="rId11"/>
    <p:sldId id="267" r:id="rId12"/>
    <p:sldId id="262" r:id="rId13"/>
    <p:sldId id="294" r:id="rId14"/>
    <p:sldId id="295" r:id="rId15"/>
    <p:sldId id="271" r:id="rId16"/>
    <p:sldId id="307" r:id="rId17"/>
    <p:sldId id="269" r:id="rId18"/>
    <p:sldId id="304" r:id="rId19"/>
    <p:sldId id="283" r:id="rId20"/>
    <p:sldId id="305" r:id="rId21"/>
    <p:sldId id="297" r:id="rId22"/>
    <p:sldId id="299" r:id="rId23"/>
    <p:sldId id="270" r:id="rId24"/>
    <p:sldId id="300" r:id="rId25"/>
    <p:sldId id="264" r:id="rId26"/>
    <p:sldId id="301" r:id="rId27"/>
    <p:sldId id="302" r:id="rId28"/>
    <p:sldId id="284" r:id="rId29"/>
    <p:sldId id="286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0FE09-39B1-411B-B06C-41761F2368F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503A8-12AD-46FA-861F-14F9A73A5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02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807618"/>
      </p:ext>
    </p:extLst>
  </p:cSld>
  <p:clrMapOvr>
    <a:masterClrMapping/>
  </p:clrMapOvr>
  <p:transition spd="slow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570341"/>
      </p:ext>
    </p:extLst>
  </p:cSld>
  <p:clrMapOvr>
    <a:masterClrMapping/>
  </p:clrMapOvr>
  <p:transition spd="slow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946528"/>
      </p:ext>
    </p:extLst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832013"/>
      </p:ext>
    </p:extLst>
  </p:cSld>
  <p:clrMapOvr>
    <a:masterClrMapping/>
  </p:clrMapOvr>
  <p:transition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742235"/>
      </p:ext>
    </p:extLst>
  </p:cSld>
  <p:clrMapOvr>
    <a:masterClrMapping/>
  </p:clrMapOvr>
  <p:transition spd="slow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06260"/>
      </p:ext>
    </p:extLst>
  </p:cSld>
  <p:clrMapOvr>
    <a:masterClrMapping/>
  </p:clrMapOvr>
  <p:transition spd="slow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59629"/>
      </p:ext>
    </p:extLst>
  </p:cSld>
  <p:clrMapOvr>
    <a:masterClrMapping/>
  </p:clrMapOvr>
  <p:transition spd="slow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935925"/>
      </p:ext>
    </p:extLst>
  </p:cSld>
  <p:clrMapOvr>
    <a:masterClrMapping/>
  </p:clrMapOvr>
  <p:transition spd="slow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171983"/>
      </p:ext>
    </p:extLst>
  </p:cSld>
  <p:clrMapOvr>
    <a:masterClrMapping/>
  </p:clrMapOvr>
  <p:transition spd="slow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227956"/>
      </p:ext>
    </p:extLst>
  </p:cSld>
  <p:clrMapOvr>
    <a:masterClrMapping/>
  </p:clrMapOvr>
  <p:transition spd="slow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681896"/>
      </p:ext>
    </p:extLst>
  </p:cSld>
  <p:clrMapOvr>
    <a:masterClrMapping/>
  </p:clrMapOvr>
  <p:transition spd="slow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8EFC1-DDF4-475F-BA75-5AE5510E27F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1D2B-8309-4C62-ACF4-4ADE8C6F6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3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2.xml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1;&#1086;&#1085;&#1076;&#1086;&#1085;&#1089;&#1082;&#1080;&#1081;%20&#1058;&#1072;&#1091;&#1101;&#1088;%20%20Tower%20of%20London_converted.mp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.xml"/><Relationship Id="rId7" Type="http://schemas.openxmlformats.org/officeDocument/2006/relationships/hyperlink" Target="I%20can%20walk%20&#1076;&#1083;&#1103;%20&#1092;&#1086;&#1085;.&#1079;&#1072;&#1088;&#1103;&#1076;&#1082;&#1080;!!!!!!!!!!/I%20can%20walk1.pps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file:///F:\&#1074;&#1080;&#1082;&#1090;&#1086;&#1088;&#1080;&#1085;&#1099;\&#1053;&#1086;&#1074;&#1072;&#1103;%20&#1087;&#1072;&#1087;&#1082;&#1072;\I%20can%20walk%20&#1076;&#1083;&#1103;%20&#1092;&#1086;&#1085;.&#1079;&#1072;&#1088;&#1103;&#1076;&#1082;&#1080;!!!!!!!!!!\I%20can%20walk1.ppsx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2;&#1091;&#1079;&#1077;&#1081;%20&#1064;&#1077;&#1088;&#1083;&#1086;&#1082;&#1072;%20&#1061;&#1086;&#1083;&#1084;&#1089;&#1072;.mp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42;&#1077;&#1083;&#1080;&#1082;&#1086;&#1073;&#1088;&#1080;&#1090;&#1072;&#1085;&#1080;&#1103;.%20&#1056;&#1077;&#1087;&#1086;&#1088;&#1090;&#1072;&#1078;..mp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0;&#1088;&#1072;&#1089;&#1080;&#1074;&#1099;&#1081;%20&#1051;&#1086;&#1085;&#1076;&#1086;&#1085;,1%20&#1042;&#1077;&#1083;&#1080;&#1082;&#1086;&#1073;&#1088;&#1080;&#1090;&#1072;&#1085;&#1080;&#1103;,%20&#1040;&#1085;&#1075;&#1083;&#1080;&#1103;_converted.mp4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1.xml"/><Relationship Id="rId18" Type="http://schemas.openxmlformats.org/officeDocument/2006/relationships/slide" Target="slide6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19.xml"/><Relationship Id="rId7" Type="http://schemas.openxmlformats.org/officeDocument/2006/relationships/slide" Target="slide4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2" Type="http://schemas.openxmlformats.org/officeDocument/2006/relationships/image" Target="../media/image2.jpeg"/><Relationship Id="rId16" Type="http://schemas.openxmlformats.org/officeDocument/2006/relationships/slide" Target="slide16.xml"/><Relationship Id="rId20" Type="http://schemas.openxmlformats.org/officeDocument/2006/relationships/slide" Target="slide9.xml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5" Type="http://schemas.openxmlformats.org/officeDocument/2006/relationships/slide" Target="slide23.xml"/><Relationship Id="rId15" Type="http://schemas.openxmlformats.org/officeDocument/2006/relationships/slide" Target="slide25.xml"/><Relationship Id="rId23" Type="http://schemas.openxmlformats.org/officeDocument/2006/relationships/slide" Target="slide22.xml"/><Relationship Id="rId28" Type="http://schemas.openxmlformats.org/officeDocument/2006/relationships/slide" Target="slide28.xml"/><Relationship Id="rId10" Type="http://schemas.openxmlformats.org/officeDocument/2006/relationships/slide" Target="slide5.xml"/><Relationship Id="rId19" Type="http://schemas.openxmlformats.org/officeDocument/2006/relationships/image" Target="../media/image3.png"/><Relationship Id="rId4" Type="http://schemas.openxmlformats.org/officeDocument/2006/relationships/slide" Target="slide8.xml"/><Relationship Id="rId9" Type="http://schemas.openxmlformats.org/officeDocument/2006/relationships/slide" Target="slide14.xml"/><Relationship Id="rId14" Type="http://schemas.openxmlformats.org/officeDocument/2006/relationships/slide" Target="slide7.xml"/><Relationship Id="rId22" Type="http://schemas.openxmlformats.org/officeDocument/2006/relationships/slide" Target="slide20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E:\&#1053;&#1086;&#1074;&#1072;&#1103;%20&#1087;&#1072;&#1087;&#1082;&#1072;%201\&#1048;&#1089;&#1090;&#1086;&#1088;&#1080;&#1103;%20&#1092;&#1083;&#1072;&#1075;&#1072;%20&#1040;&#1085;&#1075;&#1083;&#1080;&#1103;1.mp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E:\&#1053;&#1086;&#1074;&#1072;&#1103;%20&#1087;&#1072;&#1087;&#1082;&#1072;%201\Big%20Ben%20Chimes%20%20The%20Palace%20of%20Westminster%20%20London%201STRIKES%2012.mp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file:///E:\&#1053;&#1086;&#1074;&#1072;&#1103;%20&#1087;&#1072;&#1087;&#1082;&#1072;%201\ZSL%20London%20Zoo's%20animals%20cool%20off.mp4" TargetMode="External"/><Relationship Id="rId3" Type="http://schemas.openxmlformats.org/officeDocument/2006/relationships/slide" Target="slide2.xml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2%20Visit%20ZSL%20London%20Zoo%20for%20a%20fun%20family%20day%20out!.mp4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file:///E:\&#1053;&#1086;&#1074;&#1072;&#1103;%20&#1087;&#1072;&#1087;&#1082;&#1072;%201\Trick%20or%20Treat%20Monster%20Halloween%201Song%20-%20GenkiEnglish.avi" TargetMode="External"/><Relationship Id="rId3" Type="http://schemas.openxmlformats.org/officeDocument/2006/relationships/slide" Target="slide2.xml"/><Relationship Id="rId7" Type="http://schemas.openxmlformats.org/officeDocument/2006/relationships/image" Target="../media/image4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Trick%20Or%20Treat%20%20Give%20Me%20Something%20Good%20To%20Eat%201%20Halloween%20Song.mp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35.jpe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41;&#1091;&#1082;&#1080;&#1085;&#1075;&#1077;&#1084;&#1089;&#1082;&#1080;&#1081;%20&#1076;&#1074;&#1086;&#1088;&#1077;&#1094;.%20&#1051;&#1086;&#1085;&#1076;&#1086;&#1085;1.mp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Changing%20of%20the%20Guard%20Buckingham%20Palace%20London1.mp4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13420" y="4643446"/>
            <a:ext cx="633058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Great  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Britain </a:t>
            </a:r>
            <a:b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</a:b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Quiz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666148">
            <a:off x="2453052" y="364205"/>
            <a:ext cx="250903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lgerian" pitchFamily="82" charset="0"/>
              </a:rPr>
              <a:t>what ?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 rot="20666148">
            <a:off x="4631641" y="888445"/>
            <a:ext cx="192685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lgerian" pitchFamily="82" charset="0"/>
              </a:rPr>
              <a:t>When ?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 rot="20666148">
            <a:off x="6265120" y="1530163"/>
            <a:ext cx="24502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Where ?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81131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Sights 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9248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High Tower Text" pitchFamily="18" charset="0"/>
              </a:rPr>
              <a:t>	</a:t>
            </a:r>
            <a:r>
              <a:rPr lang="en-US" sz="3000" dirty="0" smtClean="0">
                <a:latin typeface="High Tower Text" pitchFamily="18" charset="0"/>
              </a:rPr>
              <a:t>			</a:t>
            </a:r>
            <a:r>
              <a:rPr lang="en-US" sz="4000" dirty="0" smtClean="0">
                <a:solidFill>
                  <a:srgbClr val="002060"/>
                </a:solidFill>
                <a:latin typeface="Comic Sans MS" pitchFamily="66" charset="0"/>
              </a:rPr>
              <a:t>What is it?</a:t>
            </a: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4001" y="4653136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3929066"/>
            <a:ext cx="928694" cy="1386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1055_Stonehenge_Closeup%5B1%5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571744"/>
            <a:ext cx="4643470" cy="348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!\Desktop\07_stonehendge-150x1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071546"/>
            <a:ext cx="1785950" cy="1785950"/>
          </a:xfrm>
          <a:prstGeom prst="rect">
            <a:avLst/>
          </a:prstGeom>
          <a:noFill/>
        </p:spPr>
      </p:pic>
      <p:pic>
        <p:nvPicPr>
          <p:cNvPr id="32772" name="Picture 4" descr="C:\Users\!\Desktop\18_stonehendge-150x1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1428736"/>
            <a:ext cx="1785950" cy="1785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567916">
            <a:off x="463098" y="5377307"/>
            <a:ext cx="313758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Stonehenge</a:t>
            </a:r>
          </a:p>
        </p:txBody>
      </p:sp>
    </p:spTree>
    <p:extLst>
      <p:ext uri="{BB962C8B-B14F-4D97-AF65-F5344CB8AC3E}">
        <p14:creationId xmlns:p14="http://schemas.microsoft.com/office/powerpoint/2010/main" xmlns="" val="340585038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1480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Traditions </a:t>
            </a:r>
            <a:r>
              <a:rPr lang="ru-RU" dirty="0" smtClean="0">
                <a:latin typeface="Algerian" pitchFamily="82" charset="0"/>
              </a:rPr>
              <a:t>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4552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legend says that without </a:t>
            </a:r>
            <a:r>
              <a:rPr lang="en-US" sz="3600" b="1" i="1" u="sng" dirty="0" smtClean="0">
                <a:solidFill>
                  <a:srgbClr val="0070C0"/>
                </a:solidFill>
                <a:latin typeface="Comic Sans MS" pitchFamily="66" charset="0"/>
              </a:rPr>
              <a:t>them</a:t>
            </a:r>
            <a:r>
              <a:rPr lang="en-US" sz="3600" b="1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Tower 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of London will 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fall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US" sz="3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3000" dirty="0" smtClean="0">
              <a:latin typeface="High Tower Text" pitchFamily="18" charset="0"/>
            </a:endParaRPr>
          </a:p>
          <a:p>
            <a:pPr marL="0" indent="0">
              <a:buNone/>
            </a:pPr>
            <a:endParaRPr lang="en-US" sz="3000" dirty="0" smtClean="0">
              <a:latin typeface="High Tower Tex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76146">
            <a:off x="2387023" y="4965970"/>
            <a:ext cx="335758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The ravens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500166" y="2500306"/>
            <a:ext cx="35004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The pigeons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Comic Sans MS" pitchFamily="66" charset="0"/>
              </a:rPr>
              <a:t> The cats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Comic Sans MS" pitchFamily="66" charset="0"/>
              </a:rPr>
              <a:t> The squirrels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Comic Sans MS" pitchFamily="66" charset="0"/>
              </a:rPr>
              <a:t> The ravens</a:t>
            </a:r>
            <a:endParaRPr lang="ru-RU" sz="2800" b="1" dirty="0" smtClean="0">
              <a:latin typeface="Comic Sans MS" pitchFamily="66" charset="0"/>
            </a:endParaRPr>
          </a:p>
        </p:txBody>
      </p:sp>
      <p:pic>
        <p:nvPicPr>
          <p:cNvPr id="31746" name="Picture 2" descr="http://s019.radikal.ru/i640/1301/b5/895ea1a4c014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786058"/>
            <a:ext cx="2714644" cy="2035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990051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357718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Limerics</a:t>
            </a:r>
            <a:r>
              <a:rPr lang="en-US" dirty="0" smtClean="0">
                <a:latin typeface="Algerian" pitchFamily="82" charset="0"/>
              </a:rPr>
              <a:t> 10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1352647">
            <a:off x="1715136" y="5369267"/>
            <a:ext cx="335758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 short funny poem</a:t>
            </a: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521495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1" name="Picture 1" descr="C:\Users\!\Desktop\6-10-4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884220">
            <a:off x="6215074" y="857232"/>
            <a:ext cx="2500330" cy="1956780"/>
          </a:xfrm>
          <a:prstGeom prst="rect">
            <a:avLst/>
          </a:prstGeom>
          <a:noFill/>
        </p:spPr>
      </p:pic>
      <p:pic>
        <p:nvPicPr>
          <p:cNvPr id="30722" name="Picture 2" descr="C:\Users\!\Desktop\imgpre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857628"/>
            <a:ext cx="2643206" cy="13357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1428736"/>
            <a:ext cx="410080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omic Sans MS" pitchFamily="66" charset="0"/>
              </a:rPr>
              <a:t>What is a limerick</a:t>
            </a:r>
            <a:r>
              <a:rPr lang="en-US" sz="3200" b="1" dirty="0" smtClean="0">
                <a:solidFill>
                  <a:schemeClr val="accent1"/>
                </a:solidFill>
                <a:latin typeface="Comic Sans MS" pitchFamily="66" charset="0"/>
              </a:rPr>
              <a:t>?</a:t>
            </a:r>
            <a:endParaRPr lang="ru-RU" sz="32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An </a:t>
            </a:r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dirty="0" smtClean="0">
                <a:latin typeface="Comic Sans MS" pitchFamily="66" charset="0"/>
              </a:rPr>
              <a:t>nglish holiday</a:t>
            </a:r>
            <a:endParaRPr lang="ru-RU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A short funny poem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A town in England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A name of the animal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774562">
            <a:off x="4053495" y="2704653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Edward Lear was a famous English poet. He made limericks popular in the 19th century. In fact Limerick got its name from the town Limerick in Ireland. 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70328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642918"/>
            <a:ext cx="4714908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London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7859216" cy="391958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What is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Picadilly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Circus?</a:t>
            </a:r>
          </a:p>
          <a:p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A circus</a:t>
            </a:r>
          </a:p>
          <a:p>
            <a:r>
              <a:rPr lang="en-US" dirty="0" smtClean="0">
                <a:latin typeface="Comic Sans MS" pitchFamily="66" charset="0"/>
              </a:rPr>
              <a:t> A </a:t>
            </a:r>
            <a:r>
              <a:rPr lang="en-US" dirty="0" smtClean="0">
                <a:latin typeface="Comic Sans MS" pitchFamily="66" charset="0"/>
              </a:rPr>
              <a:t>square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A </a:t>
            </a:r>
            <a:r>
              <a:rPr lang="en-US" dirty="0" smtClean="0">
                <a:latin typeface="Comic Sans MS" pitchFamily="66" charset="0"/>
              </a:rPr>
              <a:t>street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A house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286256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4929198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!\Desktop\pikadilli_transport_1_w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163250"/>
            <a:ext cx="4357718" cy="2788939"/>
          </a:xfrm>
          <a:prstGeom prst="rect">
            <a:avLst/>
          </a:prstGeom>
          <a:noFill/>
        </p:spPr>
      </p:pic>
      <p:pic>
        <p:nvPicPr>
          <p:cNvPr id="2052" name="Picture 4" descr="C:\Users\!\Desktop\jT1NJ49YY4HMkpkVNf5jQs7atdnfU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785926"/>
            <a:ext cx="2735254" cy="17590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862163">
            <a:off x="1714480" y="5214950"/>
            <a:ext cx="17281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 square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70328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6521948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>
                <a:latin typeface="Algerian" pitchFamily="82" charset="0"/>
              </a:rPr>
              <a:t>Let’s have a rest12</a:t>
            </a:r>
            <a:endParaRPr lang="ru-RU" dirty="0"/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5" action="ppaction://program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085184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>
            <a:hlinkClick r:id="rId7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2214554"/>
            <a:ext cx="4405320" cy="35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2470328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London 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00174"/>
            <a:ext cx="8571388" cy="390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70C0"/>
                </a:solidFill>
                <a:latin typeface="Comic Sans MS" pitchFamily="66" charset="0"/>
              </a:rPr>
              <a:t>221b, Baker Street, London. Why is it a famous place ?</a:t>
            </a:r>
          </a:p>
        </p:txBody>
      </p:sp>
      <p:pic>
        <p:nvPicPr>
          <p:cNvPr id="9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429132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521495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0" name="Picture 2" descr="Музей Шерлока Холмса на Бейкер-стрит, 221б, Лондон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571744"/>
            <a:ext cx="5786478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6000768"/>
            <a:ext cx="46434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Sherlock Holmes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museum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75879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4878874" cy="8051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Geography </a:t>
            </a:r>
            <a:r>
              <a:rPr lang="en-US" dirty="0" smtClean="0">
                <a:latin typeface="Algerian" pitchFamily="82" charset="0"/>
              </a:rPr>
              <a:t>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714488"/>
            <a:ext cx="7859216" cy="40527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Great Britain is divided into …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Three parts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Five parts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Four parts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Two parts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434030">
            <a:off x="1728265" y="5270673"/>
            <a:ext cx="25717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Four parts </a:t>
            </a: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49946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http://www.infokart.ru/wp-content/uploads/2009/10/england-city-map.gif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2285992"/>
            <a:ext cx="2786082" cy="3245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13546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642918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Traditions </a:t>
            </a:r>
            <a:r>
              <a:rPr lang="ru-RU" dirty="0" smtClean="0">
                <a:latin typeface="Algerian" pitchFamily="82" charset="0"/>
              </a:rPr>
              <a:t>1</a:t>
            </a:r>
            <a:r>
              <a:rPr lang="en-US" dirty="0" smtClean="0">
                <a:latin typeface="Algerian" pitchFamily="82" charset="0"/>
              </a:rPr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71546"/>
            <a:ext cx="7643834" cy="3705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latin typeface="High Tower Text" pitchFamily="18" charset="0"/>
              </a:rPr>
              <a:t>	</a:t>
            </a:r>
            <a:r>
              <a:rPr lang="en-US" sz="7600" dirty="0" smtClean="0">
                <a:latin typeface="High Tower Text" pitchFamily="18" charset="0"/>
              </a:rPr>
              <a:t>	</a:t>
            </a:r>
            <a:r>
              <a:rPr lang="en-US" sz="4600" b="1" dirty="0" smtClean="0">
                <a:solidFill>
                  <a:srgbClr val="FF0000"/>
                </a:solidFill>
                <a:latin typeface="Comic Sans MS" pitchFamily="66" charset="0"/>
              </a:rPr>
              <a:t>London is more than </a:t>
            </a:r>
            <a:r>
              <a:rPr lang="en-US" sz="4600" b="1" dirty="0" smtClean="0">
                <a:solidFill>
                  <a:srgbClr val="FF0000"/>
                </a:solidFill>
              </a:rPr>
              <a:t>…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omic Sans MS" pitchFamily="66" charset="0"/>
              </a:rPr>
              <a:t>One thousand years old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omic Sans MS" pitchFamily="66" charset="0"/>
              </a:rPr>
              <a:t> Two thousand years old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omic Sans MS" pitchFamily="66" charset="0"/>
              </a:rPr>
              <a:t> Three thousand years old</a:t>
            </a:r>
            <a:endParaRPr lang="ru-RU" sz="2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omic Sans MS" pitchFamily="66" charset="0"/>
              </a:rPr>
              <a:t> Four thousand years old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4857760"/>
            <a:ext cx="450059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Two thousand years old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4857760"/>
            <a:ext cx="883514" cy="1318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8" name="Picture 2" descr="http://www.look.com.ua/large/201306/71921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143116"/>
            <a:ext cx="3875723" cy="2179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712809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642918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Traditions 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00174"/>
            <a:ext cx="9286940" cy="370527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In what country do men wear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scirts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France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England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 Scotland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000" dirty="0" smtClean="0">
                <a:latin typeface="Comic Sans MS" pitchFamily="66" charset="0"/>
              </a:rPr>
              <a:t> Norway</a:t>
            </a:r>
          </a:p>
          <a:p>
            <a:pPr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5357826"/>
            <a:ext cx="201622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lgerian" pitchFamily="82" charset="0"/>
              </a:rPr>
              <a:t>scotland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49946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214554"/>
            <a:ext cx="1921677" cy="1921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71802" y="20716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en-US" dirty="0" smtClean="0">
                <a:solidFill>
                  <a:schemeClr val="bg1"/>
                </a:solidFill>
              </a:rPr>
              <a:t>a) France</a:t>
            </a:r>
          </a:p>
          <a:p>
            <a:pPr marL="514350" indent="-514350"/>
            <a:r>
              <a:rPr lang="en-US" dirty="0" smtClean="0">
                <a:solidFill>
                  <a:schemeClr val="bg1"/>
                </a:solidFill>
              </a:rPr>
              <a:t>b) </a:t>
            </a:r>
            <a:r>
              <a:rPr lang="en-US" dirty="0" err="1" smtClean="0">
                <a:solidFill>
                  <a:schemeClr val="bg1"/>
                </a:solidFill>
              </a:rPr>
              <a:t>Ennd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dirty="0" smtClean="0">
                <a:solidFill>
                  <a:schemeClr val="bg1"/>
                </a:solidFill>
              </a:rPr>
              <a:t>d) Norway</a:t>
            </a:r>
          </a:p>
        </p:txBody>
      </p:sp>
      <p:pic>
        <p:nvPicPr>
          <p:cNvPr id="12" name="Рисунок 11" descr="240px-ScotsSherif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2285992"/>
            <a:ext cx="2551750" cy="37398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12413546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London 17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1857364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Where can you say everything you want?</a:t>
            </a:r>
            <a:endParaRPr lang="en-US" sz="2800" b="1" dirty="0" smtClean="0"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1670" y="24288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in Regent’s park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in Hyde Park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in  St. James’ Park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in Central Park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971" y="5049840"/>
            <a:ext cx="828577" cy="1236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643042" y="5643578"/>
            <a:ext cx="278608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In Hyde Park</a:t>
            </a: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32" name="Picture 2" descr="C:\Users\XXX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my-no.narod.ru/olderfiles/1/00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5834">
            <a:off x="5038962" y="1671919"/>
            <a:ext cx="3640453" cy="2428892"/>
          </a:xfrm>
          <a:prstGeom prst="rect">
            <a:avLst/>
          </a:prstGeom>
          <a:noFill/>
        </p:spPr>
      </p:pic>
      <p:pic>
        <p:nvPicPr>
          <p:cNvPr id="22536" name="Picture 8" descr="http://donturistik.ru/wp-content/uploads/2012/12/speakers_corn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571612"/>
            <a:ext cx="3915718" cy="2928958"/>
          </a:xfrm>
          <a:prstGeom prst="rect">
            <a:avLst/>
          </a:prstGeom>
          <a:noFill/>
        </p:spPr>
      </p:pic>
      <p:pic>
        <p:nvPicPr>
          <p:cNvPr id="22534" name="Picture 6" descr="https://heylondon.files.wordpress.com/2011/11/speakers31.jpg?w=5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90198">
            <a:off x="2888324" y="2796332"/>
            <a:ext cx="3905244" cy="2928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585634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725080">
            <a:off x="1314617" y="1740043"/>
            <a:ext cx="23468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traditions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 rot="1011657">
            <a:off x="469597" y="4996294"/>
            <a:ext cx="182782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london</a:t>
            </a:r>
            <a:endParaRPr lang="ru-RU" sz="2800" dirty="0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4214810" y="1428736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3" action="ppaction://hlinksldjump"/>
              </a:rPr>
              <a:t>1</a:t>
            </a:r>
            <a:endParaRPr lang="ru-RU" sz="2400" dirty="0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4143372" y="2357430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4" action="ppaction://hlinksldjump"/>
              </a:rPr>
              <a:t>6</a:t>
            </a:r>
            <a:endParaRPr lang="ru-RU" sz="2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214810" y="3286124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6" action="ppaction://hlinksldjump"/>
              </a:rPr>
              <a:t>11</a:t>
            </a:r>
            <a:endParaRPr lang="ru-RU" sz="2400" dirty="0"/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5143504" y="1428736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7" action="ppaction://hlinksldjump"/>
              </a:rPr>
              <a:t>2</a:t>
            </a:r>
            <a:endParaRPr lang="ru-RU" sz="2400" dirty="0"/>
          </a:p>
        </p:txBody>
      </p: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5214942" y="3286124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9" action="ppaction://hlinksldjump"/>
              </a:rPr>
              <a:t>12</a:t>
            </a:r>
            <a:endParaRPr lang="ru-RU" sz="2400" dirty="0"/>
          </a:p>
        </p:txBody>
      </p:sp>
      <p:sp>
        <p:nvSpPr>
          <p:cNvPr id="22" name="TextBox 21">
            <a:hlinkClick r:id="rId10" action="ppaction://hlinksldjump"/>
          </p:cNvPr>
          <p:cNvSpPr txBox="1"/>
          <p:nvPr/>
        </p:nvSpPr>
        <p:spPr>
          <a:xfrm>
            <a:off x="6072198" y="3286124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8" action="ppaction://hlinksldjump"/>
              </a:rPr>
              <a:t>13</a:t>
            </a:r>
            <a:endParaRPr lang="ru-RU" sz="2400" dirty="0"/>
          </a:p>
        </p:txBody>
      </p:sp>
      <p:sp>
        <p:nvSpPr>
          <p:cNvPr id="23" name="TextBox 22">
            <a:hlinkClick r:id="rId10" action="ppaction://hlinksldjump"/>
          </p:cNvPr>
          <p:cNvSpPr txBox="1"/>
          <p:nvPr/>
        </p:nvSpPr>
        <p:spPr>
          <a:xfrm>
            <a:off x="6072198" y="1428736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10" action="ppaction://hlinksldjump"/>
              </a:rPr>
              <a:t>3</a:t>
            </a:r>
            <a:endParaRPr lang="ru-RU" sz="2400" dirty="0"/>
          </a:p>
        </p:txBody>
      </p:sp>
      <p:sp>
        <p:nvSpPr>
          <p:cNvPr id="25" name="TextBox 24">
            <a:hlinkClick r:id="rId11" action="ppaction://hlinksldjump"/>
          </p:cNvPr>
          <p:cNvSpPr txBox="1"/>
          <p:nvPr/>
        </p:nvSpPr>
        <p:spPr>
          <a:xfrm>
            <a:off x="6072198" y="2357430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11" action="ppaction://hlinksldjump"/>
              </a:rPr>
              <a:t>8</a:t>
            </a:r>
            <a:endParaRPr lang="ru-RU" sz="2400" dirty="0"/>
          </a:p>
        </p:txBody>
      </p:sp>
      <p:sp>
        <p:nvSpPr>
          <p:cNvPr id="28" name="TextBox 27">
            <a:hlinkClick r:id="rId12" action="ppaction://hlinksldjump"/>
          </p:cNvPr>
          <p:cNvSpPr txBox="1"/>
          <p:nvPr/>
        </p:nvSpPr>
        <p:spPr>
          <a:xfrm>
            <a:off x="7929586" y="2357430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12" action="ppaction://hlinksldjump"/>
              </a:rPr>
              <a:t>10</a:t>
            </a:r>
            <a:endParaRPr lang="ru-RU" sz="2400" dirty="0"/>
          </a:p>
        </p:txBody>
      </p:sp>
      <p:sp>
        <p:nvSpPr>
          <p:cNvPr id="29" name="TextBox 28">
            <a:hlinkClick r:id="rId13" action="ppaction://hlinksldjump"/>
          </p:cNvPr>
          <p:cNvSpPr txBox="1"/>
          <p:nvPr/>
        </p:nvSpPr>
        <p:spPr>
          <a:xfrm>
            <a:off x="7000892" y="2357430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13" action="ppaction://hlinksldjump"/>
              </a:rPr>
              <a:t>9</a:t>
            </a:r>
            <a:endParaRPr lang="ru-RU" sz="2400" dirty="0"/>
          </a:p>
        </p:txBody>
      </p:sp>
      <p:sp>
        <p:nvSpPr>
          <p:cNvPr id="31" name="TextBox 30">
            <a:hlinkClick r:id="rId14" action="ppaction://hlinksldjump"/>
          </p:cNvPr>
          <p:cNvSpPr txBox="1"/>
          <p:nvPr/>
        </p:nvSpPr>
        <p:spPr>
          <a:xfrm>
            <a:off x="7929586" y="1428736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14" action="ppaction://hlinksldjump"/>
              </a:rPr>
              <a:t>5</a:t>
            </a:r>
            <a:endParaRPr lang="ru-RU" sz="2400" dirty="0"/>
          </a:p>
        </p:txBody>
      </p:sp>
      <p:sp>
        <p:nvSpPr>
          <p:cNvPr id="34" name="TextBox 33">
            <a:hlinkClick r:id="rId15" action="ppaction://hlinksldjump"/>
          </p:cNvPr>
          <p:cNvSpPr txBox="1"/>
          <p:nvPr/>
        </p:nvSpPr>
        <p:spPr>
          <a:xfrm>
            <a:off x="7072330" y="3286124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16" action="ppaction://hlinksldjump"/>
              </a:rPr>
              <a:t>14</a:t>
            </a:r>
            <a:endParaRPr lang="ru-RU" sz="2400" dirty="0"/>
          </a:p>
        </p:txBody>
      </p:sp>
      <p:sp>
        <p:nvSpPr>
          <p:cNvPr id="35" name="TextBox 34">
            <a:hlinkClick r:id="rId17" action="ppaction://hlinksldjump"/>
          </p:cNvPr>
          <p:cNvSpPr txBox="1"/>
          <p:nvPr/>
        </p:nvSpPr>
        <p:spPr>
          <a:xfrm>
            <a:off x="8001024" y="3286124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17" action="ppaction://hlinksldjump"/>
              </a:rPr>
              <a:t>15</a:t>
            </a:r>
            <a:endParaRPr lang="ru-RU" sz="2400" dirty="0"/>
          </a:p>
        </p:txBody>
      </p:sp>
      <p:sp>
        <p:nvSpPr>
          <p:cNvPr id="37" name="TextBox 36">
            <a:hlinkClick r:id="rId18" action="ppaction://hlinksldjump"/>
          </p:cNvPr>
          <p:cNvSpPr txBox="1"/>
          <p:nvPr/>
        </p:nvSpPr>
        <p:spPr>
          <a:xfrm>
            <a:off x="7000892" y="1428736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18" action="ppaction://hlinksldjump"/>
              </a:rPr>
              <a:t>4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457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hlinkClick r:id="rId20" action="ppaction://hlinksldjump"/>
          </p:cNvPr>
          <p:cNvSpPr txBox="1"/>
          <p:nvPr/>
        </p:nvSpPr>
        <p:spPr>
          <a:xfrm>
            <a:off x="5072066" y="2357430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20" action="ppaction://hlinksldjump"/>
              </a:rPr>
              <a:t>7</a:t>
            </a:r>
            <a:endParaRPr lang="ru-RU" sz="2400" dirty="0"/>
          </a:p>
        </p:txBody>
      </p:sp>
      <p:sp>
        <p:nvSpPr>
          <p:cNvPr id="24" name="TextBox 23">
            <a:hlinkClick r:id="rId5" action="ppaction://hlinksldjump"/>
          </p:cNvPr>
          <p:cNvSpPr txBox="1"/>
          <p:nvPr/>
        </p:nvSpPr>
        <p:spPr>
          <a:xfrm>
            <a:off x="5143504" y="4214818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21" action="ppaction://hlinksldjump"/>
              </a:rPr>
              <a:t>17</a:t>
            </a:r>
            <a:endParaRPr lang="ru-RU" sz="2400" dirty="0"/>
          </a:p>
        </p:txBody>
      </p:sp>
      <p:sp>
        <p:nvSpPr>
          <p:cNvPr id="26" name="TextBox 25">
            <a:hlinkClick r:id="rId5" action="ppaction://hlinksldjump"/>
          </p:cNvPr>
          <p:cNvSpPr txBox="1"/>
          <p:nvPr/>
        </p:nvSpPr>
        <p:spPr>
          <a:xfrm>
            <a:off x="6072198" y="4214818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22" action="ppaction://hlinksldjump"/>
              </a:rPr>
              <a:t>18</a:t>
            </a:r>
            <a:endParaRPr lang="ru-RU" sz="2400" dirty="0"/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7000892" y="4214818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22" action="ppaction://hlinksldjump"/>
              </a:rPr>
              <a:t>19</a:t>
            </a:r>
            <a:endParaRPr lang="ru-RU" sz="2400" dirty="0"/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7929586" y="4214818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23" action="ppaction://hlinksldjump"/>
              </a:rPr>
              <a:t>20</a:t>
            </a:r>
            <a:endParaRPr lang="ru-RU" sz="2400" dirty="0"/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4143372" y="4214818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24" action="ppaction://hlinksldjump"/>
              </a:rPr>
              <a:t>1</a:t>
            </a:r>
            <a:r>
              <a:rPr lang="ru-RU" sz="2400" dirty="0" smtClean="0">
                <a:hlinkClick r:id="rId24" action="ppaction://hlinksldjump"/>
              </a:rPr>
              <a:t>6</a:t>
            </a:r>
            <a:endParaRPr lang="ru-RU" sz="2400" dirty="0"/>
          </a:p>
        </p:txBody>
      </p:sp>
      <p:sp>
        <p:nvSpPr>
          <p:cNvPr id="33" name="TextBox 32">
            <a:hlinkClick r:id="rId5" action="ppaction://hlinksldjump"/>
          </p:cNvPr>
          <p:cNvSpPr txBox="1"/>
          <p:nvPr/>
        </p:nvSpPr>
        <p:spPr>
          <a:xfrm>
            <a:off x="5143504" y="5072074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5" action="ppaction://hlinksldjump"/>
              </a:rPr>
              <a:t>22</a:t>
            </a:r>
            <a:endParaRPr lang="ru-RU" sz="2400" dirty="0"/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6072198" y="5072074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15" action="ppaction://hlinksldjump"/>
              </a:rPr>
              <a:t>23</a:t>
            </a:r>
            <a:endParaRPr lang="ru-RU" sz="2400" dirty="0"/>
          </a:p>
        </p:txBody>
      </p:sp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7000892" y="5072074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6" action="ppaction://hlinksldjump"/>
              </a:rPr>
              <a:t>24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 rot="20666148">
            <a:off x="262612" y="2390044"/>
            <a:ext cx="16178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history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 rot="21062658">
            <a:off x="1673515" y="4271101"/>
            <a:ext cx="168188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riddles</a:t>
            </a:r>
            <a:endParaRPr lang="ru-RU" sz="2800" dirty="0"/>
          </a:p>
        </p:txBody>
      </p:sp>
      <p:sp>
        <p:nvSpPr>
          <p:cNvPr id="41" name="TextBox 40"/>
          <p:cNvSpPr txBox="1"/>
          <p:nvPr/>
        </p:nvSpPr>
        <p:spPr>
          <a:xfrm rot="1216226">
            <a:off x="2118219" y="2945038"/>
            <a:ext cx="142368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sights</a:t>
            </a:r>
            <a:endParaRPr lang="ru-RU" sz="2800" dirty="0"/>
          </a:p>
        </p:txBody>
      </p:sp>
      <p:sp>
        <p:nvSpPr>
          <p:cNvPr id="42" name="TextBox 41"/>
          <p:cNvSpPr txBox="1"/>
          <p:nvPr/>
        </p:nvSpPr>
        <p:spPr>
          <a:xfrm rot="964307">
            <a:off x="829840" y="3405416"/>
            <a:ext cx="145176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poems</a:t>
            </a:r>
            <a:endParaRPr lang="ru-RU" sz="2800" dirty="0"/>
          </a:p>
        </p:txBody>
      </p:sp>
      <p:sp>
        <p:nvSpPr>
          <p:cNvPr id="44" name="TextBox 43"/>
          <p:cNvSpPr txBox="1"/>
          <p:nvPr/>
        </p:nvSpPr>
        <p:spPr>
          <a:xfrm rot="20592042">
            <a:off x="1382180" y="5690159"/>
            <a:ext cx="237697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Geography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45" name="TextBox 44">
            <a:hlinkClick r:id="rId5" action="ppaction://hlinksldjump"/>
          </p:cNvPr>
          <p:cNvSpPr txBox="1"/>
          <p:nvPr/>
        </p:nvSpPr>
        <p:spPr>
          <a:xfrm>
            <a:off x="4143372" y="5072074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  <a:hlinkClick r:id="rId5" action="ppaction://hlinksldjump"/>
              </a:rPr>
              <a:t>21</a:t>
            </a:r>
            <a:endParaRPr lang="ru-RU" sz="2400" dirty="0"/>
          </a:p>
        </p:txBody>
      </p:sp>
      <p:sp>
        <p:nvSpPr>
          <p:cNvPr id="46" name="TextBox 45">
            <a:hlinkClick r:id="rId5" action="ppaction://hlinksldjump"/>
          </p:cNvPr>
          <p:cNvSpPr txBox="1"/>
          <p:nvPr/>
        </p:nvSpPr>
        <p:spPr>
          <a:xfrm>
            <a:off x="8001024" y="5072074"/>
            <a:ext cx="648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7" action="ppaction://hlinksldjump"/>
              </a:rPr>
              <a:t>25</a:t>
            </a:r>
            <a:endParaRPr lang="ru-RU" sz="2400" dirty="0"/>
          </a:p>
        </p:txBody>
      </p:sp>
      <p:pic>
        <p:nvPicPr>
          <p:cNvPr id="52" name="Рисунок 51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1903" y="5857892"/>
            <a:ext cx="430771" cy="64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48471558"/>
      </p:ext>
    </p:extLst>
  </p:cSld>
  <p:clrMapOvr>
    <a:masterClrMapping/>
  </p:clrMapOvr>
  <p:transition spd="slow"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Riddle 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000240"/>
            <a:ext cx="7859216" cy="3705275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I have four legs and a tail. I have no teeth. I can swim and dive. I carry my house around with me.</a:t>
            </a:r>
          </a:p>
          <a:p>
            <a:r>
              <a:rPr lang="en-US" dirty="0" smtClean="0">
                <a:solidFill>
                  <a:srgbClr val="0066CC"/>
                </a:solidFill>
                <a:latin typeface="Comic Sans MS" pitchFamily="66" charset="0"/>
              </a:rPr>
              <a:t>I am a …</a:t>
            </a:r>
            <a:endParaRPr lang="ru-RU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983614">
            <a:off x="1821901" y="4461356"/>
            <a:ext cx="20162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tortoise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49946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turtle_artic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214810" y="3714752"/>
            <a:ext cx="2939280" cy="24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13546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Traditions19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857364"/>
            <a:ext cx="7684420" cy="40527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What is Union Jack?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 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the national flag of the UK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the name of the book by Mark Twain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the name of the museum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the dog’s name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5357826"/>
            <a:ext cx="54292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the national flag of the UK</a:t>
            </a: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Картинка 19 из 10215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35195">
            <a:off x="2285984" y="2428868"/>
            <a:ext cx="4786346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470328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traditions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357298"/>
            <a:ext cx="7716340" cy="420534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Where is Big Ben situated?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in the Tower of London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in Westminster Abbey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in the Houses of Parliament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in Buckingham Palace</a:t>
            </a: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429264"/>
            <a:ext cx="578647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in the Houses of Parliament</a:t>
            </a: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5286388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 descr="http://www.hqwallpapers.ru/wallpapers/city/londonskiy-most-i-big-ben.jpg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1928802"/>
            <a:ext cx="5643602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470328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040560" cy="5194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sights 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7959258" cy="45528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  </a:t>
            </a:r>
            <a:endParaRPr lang="en-US" sz="4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dirty="0" smtClean="0"/>
          </a:p>
          <a:p>
            <a:endParaRPr lang="en-US" sz="3600" dirty="0" smtClean="0">
              <a:latin typeface="Comic Sans MS" pitchFamily="66" charset="0"/>
            </a:endParaRP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429132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786322"/>
            <a:ext cx="995130" cy="1485266"/>
          </a:xfrm>
          <a:prstGeom prst="round2DiagRect">
            <a:avLst>
              <a:gd name="adj1" fmla="val 16667"/>
              <a:gd name="adj2" fmla="val 633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643306" y="2828837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ru-RU" sz="4000" dirty="0">
              <a:latin typeface="Comic Sans MS" pitchFamily="66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000108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Where is the London Zoo situated?</a:t>
            </a: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140176">
            <a:off x="2314391" y="5553950"/>
            <a:ext cx="420829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in Regent’s Park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Содержимое 3" descr="ZooMap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1571612"/>
            <a:ext cx="3781111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 descr="http://travel2britain.ru/wp-content/uploads/2011/01/brit0071.jpg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2780928"/>
            <a:ext cx="3642558" cy="259228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2910" y="18573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Regent’s park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Hyde Park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St. James’ Park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Central Park</a:t>
            </a:r>
          </a:p>
        </p:txBody>
      </p:sp>
    </p:spTree>
    <p:extLst>
      <p:ext uri="{BB962C8B-B14F-4D97-AF65-F5344CB8AC3E}">
        <p14:creationId xmlns:p14="http://schemas.microsoft.com/office/powerpoint/2010/main" xmlns="" val="94799919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Holidays 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785926"/>
            <a:ext cx="7859216" cy="370527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When do children go “trick or treat”?</a:t>
            </a:r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5143512"/>
            <a:ext cx="314327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October </a:t>
            </a: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31</a:t>
            </a:r>
            <a:r>
              <a:rPr lang="en-US" sz="3200" b="1" baseline="30000" dirty="0" smtClean="0">
                <a:solidFill>
                  <a:srgbClr val="C00000"/>
                </a:solidFill>
                <a:latin typeface="Comic Sans MS" pitchFamily="66" charset="0"/>
              </a:rPr>
              <a:t>st (Halloween)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49946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6" name="Picture 2" descr="http://vtemu.by/wp-content/uploads/2013/10/1.gif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47163">
            <a:off x="4517382" y="2741097"/>
            <a:ext cx="3137530" cy="2196271"/>
          </a:xfrm>
          <a:prstGeom prst="rect">
            <a:avLst/>
          </a:prstGeom>
          <a:noFill/>
        </p:spPr>
      </p:pic>
      <p:pic>
        <p:nvPicPr>
          <p:cNvPr id="16388" name="Picture 4" descr="http://99px.ru/sstorage/53/2011/10/image_532010111754096066133_mid.jpg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47754">
            <a:off x="1162490" y="2821769"/>
            <a:ext cx="2798648" cy="2238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13546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642918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traditions 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714488"/>
            <a:ext cx="7859216" cy="37052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When can you see the flag over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Queen’s Palace?</a:t>
            </a:r>
          </a:p>
          <a:p>
            <a:pPr marL="514350" indent="-514350"/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When she is out </a:t>
            </a:r>
          </a:p>
          <a:p>
            <a:pPr marL="514350" indent="-514350"/>
            <a:r>
              <a:rPr lang="en-US" dirty="0" smtClean="0">
                <a:latin typeface="Comic Sans MS" pitchFamily="66" charset="0"/>
              </a:rPr>
              <a:t> When she is abroad </a:t>
            </a:r>
          </a:p>
          <a:p>
            <a:pPr marL="514350" indent="-514350"/>
            <a:r>
              <a:rPr lang="en-US" dirty="0" smtClean="0">
                <a:latin typeface="Comic Sans MS" pitchFamily="66" charset="0"/>
              </a:rPr>
              <a:t> When she has a party</a:t>
            </a:r>
          </a:p>
          <a:p>
            <a:pPr marL="514350" indent="-514350"/>
            <a:r>
              <a:rPr lang="en-US" dirty="0" smtClean="0">
                <a:latin typeface="Comic Sans MS" pitchFamily="66" charset="0"/>
              </a:rPr>
              <a:t> When she is at home</a:t>
            </a: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High Tower Tex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5857892"/>
            <a:ext cx="435771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When she is at home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49946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09" name="Picture 1" descr="C:\Users\!\Desktop\buck-pala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643050"/>
            <a:ext cx="6786610" cy="411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13546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14356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London 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00175"/>
            <a:ext cx="8175852" cy="292895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6700" b="1" dirty="0" smtClean="0">
                <a:solidFill>
                  <a:srgbClr val="7030A0"/>
                </a:solidFill>
                <a:latin typeface="Comic Sans MS" pitchFamily="66" charset="0"/>
              </a:rPr>
              <a:t>What can you see in Trafalgar square?</a:t>
            </a:r>
          </a:p>
          <a:p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5100" dirty="0" smtClean="0">
                <a:latin typeface="Comic Sans MS" pitchFamily="66" charset="0"/>
              </a:rPr>
              <a:t>Nelson statue</a:t>
            </a:r>
          </a:p>
          <a:p>
            <a:r>
              <a:rPr lang="en-US" sz="5100" dirty="0" smtClean="0">
                <a:latin typeface="Comic Sans MS" pitchFamily="66" charset="0"/>
              </a:rPr>
              <a:t> King memorial</a:t>
            </a:r>
          </a:p>
          <a:p>
            <a:r>
              <a:rPr lang="en-US" sz="5100" dirty="0" smtClean="0">
                <a:latin typeface="Comic Sans MS" pitchFamily="66" charset="0"/>
              </a:rPr>
              <a:t>Queen memorial</a:t>
            </a:r>
          </a:p>
          <a:p>
            <a:r>
              <a:rPr lang="en-US" sz="5100" dirty="0" smtClean="0">
                <a:latin typeface="Comic Sans MS" pitchFamily="66" charset="0"/>
              </a:rPr>
              <a:t> Michael Gorbachev memorial</a:t>
            </a:r>
          </a:p>
        </p:txBody>
      </p:sp>
      <p:sp>
        <p:nvSpPr>
          <p:cNvPr id="7" name="TextBox 6"/>
          <p:cNvSpPr txBox="1"/>
          <p:nvPr/>
        </p:nvSpPr>
        <p:spPr>
          <a:xfrm rot="21128135">
            <a:off x="2524001" y="5316999"/>
            <a:ext cx="25717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Nelson statue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49946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://www.travelone.ru/images/views/44/P4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74" y="2071678"/>
            <a:ext cx="3905277" cy="2928958"/>
          </a:xfrm>
          <a:prstGeom prst="rect">
            <a:avLst/>
          </a:prstGeom>
          <a:noFill/>
        </p:spPr>
      </p:pic>
      <p:pic>
        <p:nvPicPr>
          <p:cNvPr id="15362" name="Picture 2" descr="http://proxy11.media.online.ua/uol/r3-a0a96244a3/51a93405312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4170" y="2285992"/>
            <a:ext cx="376054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13546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85794"/>
            <a:ext cx="4897684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Tradition 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643050"/>
            <a:ext cx="7786742" cy="37147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What is the official language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in Great Britain?</a:t>
            </a:r>
          </a:p>
          <a:p>
            <a:r>
              <a:rPr lang="en-US" sz="3500" dirty="0" smtClean="0">
                <a:latin typeface="Comic Sans MS" pitchFamily="66" charset="0"/>
              </a:rPr>
              <a:t>French</a:t>
            </a:r>
          </a:p>
          <a:p>
            <a:r>
              <a:rPr lang="en-US" sz="3500" dirty="0" smtClean="0">
                <a:latin typeface="Comic Sans MS" pitchFamily="66" charset="0"/>
              </a:rPr>
              <a:t> Russian</a:t>
            </a:r>
            <a:r>
              <a:rPr lang="ru-RU" sz="3500" dirty="0" smtClean="0">
                <a:latin typeface="Comic Sans MS" pitchFamily="66" charset="0"/>
              </a:rPr>
              <a:t> </a:t>
            </a:r>
            <a:endParaRPr lang="en-US" sz="3500" dirty="0" smtClean="0">
              <a:latin typeface="Comic Sans MS" pitchFamily="66" charset="0"/>
            </a:endParaRPr>
          </a:p>
          <a:p>
            <a:r>
              <a:rPr lang="en-US" sz="3500" dirty="0" smtClean="0">
                <a:latin typeface="Comic Sans MS" pitchFamily="66" charset="0"/>
              </a:rPr>
              <a:t>English</a:t>
            </a:r>
          </a:p>
          <a:p>
            <a:r>
              <a:rPr lang="en-US" sz="3500" dirty="0" smtClean="0">
                <a:latin typeface="Comic Sans MS" pitchFamily="66" charset="0"/>
              </a:rPr>
              <a:t> Chinese</a:t>
            </a:r>
            <a:endParaRPr lang="ru-RU" sz="35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High Tower Tex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542886">
            <a:off x="2122198" y="5045520"/>
            <a:ext cx="201622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English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49946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14" y="5143512"/>
            <a:ext cx="991138" cy="1044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http://fenglish.ru/wp-content/uploads/2012/12/angliisk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500306"/>
            <a:ext cx="3095600" cy="30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13546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2143116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We have learned   about …</a:t>
            </a:r>
            <a:endParaRPr lang="ru-RU" sz="32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I have already known about…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It was interesting for me to learn about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endParaRPr lang="en-US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Comic Sans MS" pitchFamily="66" charset="0"/>
              </a:rPr>
              <a:t>The information about …. was new for me.</a:t>
            </a:r>
          </a:p>
        </p:txBody>
      </p:sp>
      <p:pic>
        <p:nvPicPr>
          <p:cNvPr id="10242" name="Picture 2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000108"/>
            <a:ext cx="1351607" cy="1518660"/>
          </a:xfrm>
          <a:prstGeom prst="rect">
            <a:avLst/>
          </a:prstGeom>
          <a:noFill/>
        </p:spPr>
      </p:pic>
      <p:pic>
        <p:nvPicPr>
          <p:cNvPr id="10244" name="Picture 4" descr="http://obrs.ru/wp-content/uploads/2013/02/vopros_i_otve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714884"/>
            <a:ext cx="2786082" cy="1560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585634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8585634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142844" y="428604"/>
            <a:ext cx="9549821" cy="6013772"/>
            <a:chOff x="142844" y="428604"/>
            <a:chExt cx="9549821" cy="6013772"/>
          </a:xfrm>
        </p:grpSpPr>
        <p:pic>
          <p:nvPicPr>
            <p:cNvPr id="3" name="Рисунок 2" descr="CRCTR112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4" y="571480"/>
              <a:ext cx="3613906" cy="5357826"/>
            </a:xfrm>
            <a:prstGeom prst="rect">
              <a:avLst/>
            </a:prstGeom>
          </p:spPr>
        </p:pic>
        <p:sp>
          <p:nvSpPr>
            <p:cNvPr id="2050" name="WordArt 2"/>
            <p:cNvSpPr>
              <a:spLocks noChangeArrowheads="1" noChangeShapeType="1" noTextEdit="1"/>
            </p:cNvSpPr>
            <p:nvPr/>
          </p:nvSpPr>
          <p:spPr bwMode="auto">
            <a:xfrm>
              <a:off x="3643306" y="428604"/>
              <a:ext cx="785818" cy="665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,</a:t>
              </a:r>
              <a:endParaRPr lang="ru-RU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205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357554" y="3500438"/>
              <a:ext cx="1500198" cy="16144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a</a:t>
              </a:r>
              <a:endParaRPr lang="ru-RU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pic>
          <p:nvPicPr>
            <p:cNvPr id="6" name="Рисунок 5" descr="COFFEE1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0694" y="2071678"/>
              <a:ext cx="4191971" cy="4370698"/>
            </a:xfrm>
            <a:prstGeom prst="rect">
              <a:avLst/>
            </a:prstGeom>
          </p:spPr>
        </p:pic>
        <p:sp>
          <p:nvSpPr>
            <p:cNvPr id="205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072066" y="2571744"/>
              <a:ext cx="714375" cy="5937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,</a:t>
              </a:r>
              <a:endParaRPr lang="ru-RU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205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857884" y="2571744"/>
              <a:ext cx="714375" cy="5937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,</a:t>
              </a:r>
              <a:endParaRPr lang="ru-RU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205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072462" y="2571744"/>
              <a:ext cx="714375" cy="5937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,</a:t>
              </a:r>
              <a:endParaRPr lang="ru-RU" sz="3600" kern="10" spc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642910" y="285728"/>
            <a:ext cx="8072494" cy="6572272"/>
            <a:chOff x="714348" y="0"/>
            <a:chExt cx="8038157" cy="6572272"/>
          </a:xfrm>
        </p:grpSpPr>
        <p:pic>
          <p:nvPicPr>
            <p:cNvPr id="17" name="Рисунок 16" descr="CRCTR647.W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7818" y="0"/>
              <a:ext cx="3394687" cy="6572272"/>
            </a:xfrm>
            <a:prstGeom prst="rect">
              <a:avLst/>
            </a:prstGeom>
          </p:spPr>
        </p:pic>
        <p:sp>
          <p:nvSpPr>
            <p:cNvPr id="205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14348" y="3429000"/>
              <a:ext cx="4857784" cy="17811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giraffe</a:t>
              </a:r>
              <a:endParaRPr lang="ru-RU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</p:grpSp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214282" y="6072206"/>
            <a:ext cx="714380" cy="613788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14282" y="214290"/>
            <a:ext cx="257176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Algerian" pitchFamily="82" charset="0"/>
              </a:rPr>
              <a:t>Rebus</a:t>
            </a:r>
            <a:r>
              <a:rPr lang="ru-RU" sz="4400" dirty="0" smtClean="0">
                <a:latin typeface="Algerian" pitchFamily="82" charset="0"/>
              </a:rPr>
              <a:t> 1</a:t>
            </a:r>
            <a:endParaRPr lang="ru-RU" sz="4400" dirty="0" smtClean="0"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501947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7859216" cy="37052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685674"/>
            <a:ext cx="17281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470328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Traditions 2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857364"/>
            <a:ext cx="7859216" cy="3705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What do some British people do at 5 o’clock?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354" y="2852936"/>
            <a:ext cx="297155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3685674"/>
            <a:ext cx="201622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Drink tea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2" descr="C:\Users\XXX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4" name="Picture 2" descr="http://img0.liveinternet.ru/images/attach/c/0/121/219/121219560_399x266imagesstoriesChaepetie_po_angliy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643182"/>
            <a:ext cx="2069015" cy="1380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8002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Traditions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7859216" cy="3705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What is British popular fast food?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857496"/>
            <a:ext cx="4104456" cy="2308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4546" y="5357826"/>
            <a:ext cx="25252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Fish &amp; chips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2" descr="C:\Users\XXX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937999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785794"/>
            <a:ext cx="4357718" cy="6623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>
                <a:latin typeface="Algerian" pitchFamily="82" charset="0"/>
              </a:rPr>
              <a:t>London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00240"/>
            <a:ext cx="8392446" cy="3564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A home of the Royal Family is 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Westminster Abbey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Buckingham Palace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The Tower of London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The White Tower</a:t>
            </a:r>
            <a:endParaRPr lang="en-US" sz="2800" dirty="0" smtClean="0">
              <a:solidFill>
                <a:schemeClr val="tx2"/>
              </a:solidFill>
              <a:latin typeface="High Tower Tex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68533">
            <a:off x="2614549" y="4914884"/>
            <a:ext cx="359948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850" algn="ctr"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Buckingham Palace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8830" y="4643446"/>
            <a:ext cx="1252781" cy="13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9840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1571612"/>
            <a:ext cx="5025495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18896142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857232"/>
            <a:ext cx="6600414" cy="5629747"/>
            <a:chOff x="2071670" y="571480"/>
            <a:chExt cx="6600414" cy="5629747"/>
          </a:xfrm>
        </p:grpSpPr>
        <p:pic>
          <p:nvPicPr>
            <p:cNvPr id="3" name="Рисунок 2" descr="WOLF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496" y="571480"/>
              <a:ext cx="4671588" cy="5629747"/>
            </a:xfrm>
            <a:prstGeom prst="rect">
              <a:avLst/>
            </a:prstGeom>
          </p:spPr>
        </p:pic>
        <p:sp>
          <p:nvSpPr>
            <p:cNvPr id="2050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071670" y="3571876"/>
              <a:ext cx="1781163" cy="24050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G</a:t>
              </a:r>
              <a:endParaRPr lang="ru-RU" sz="3600" kern="10" spc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  <p:sp>
          <p:nvSpPr>
            <p:cNvPr id="205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214678" y="642918"/>
              <a:ext cx="590550" cy="609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,</a:t>
              </a:r>
              <a:endParaRPr lang="ru-RU" sz="3600" kern="10" spc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5" name="Группа 9"/>
          <p:cNvGrpSpPr/>
          <p:nvPr/>
        </p:nvGrpSpPr>
        <p:grpSpPr>
          <a:xfrm>
            <a:off x="1857356" y="0"/>
            <a:ext cx="6979896" cy="6500834"/>
            <a:chOff x="1857356" y="0"/>
            <a:chExt cx="6979896" cy="6500834"/>
          </a:xfrm>
        </p:grpSpPr>
        <p:pic>
          <p:nvPicPr>
            <p:cNvPr id="2" name="Рисунок 1" descr="GLFGIRL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3570" y="0"/>
              <a:ext cx="3193682" cy="6500834"/>
            </a:xfrm>
            <a:prstGeom prst="rect">
              <a:avLst/>
            </a:prstGeom>
          </p:spPr>
        </p:pic>
        <p:sp>
          <p:nvSpPr>
            <p:cNvPr id="205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57356" y="2786058"/>
              <a:ext cx="3214678" cy="14049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1274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7030A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golf</a:t>
              </a:r>
              <a:endParaRPr lang="ru-RU" sz="3600" kern="10" spc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142844" y="6072206"/>
            <a:ext cx="714380" cy="613788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86050" y="142852"/>
            <a:ext cx="307183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Rebus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r>
              <a:rPr lang="en-US" sz="4400" noProof="0" dirty="0" smtClean="0">
                <a:latin typeface="Algerian" pitchFamily="82" charset="0"/>
              </a:rPr>
              <a:t>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Traditions </a:t>
            </a:r>
            <a:r>
              <a:rPr lang="ru-RU" dirty="0" smtClean="0">
                <a:latin typeface="Algerian" pitchFamily="82" charset="0"/>
              </a:rPr>
              <a:t>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85926"/>
            <a:ext cx="8358246" cy="412421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Changing of the Guard  happens every day at…</a:t>
            </a:r>
          </a:p>
          <a:p>
            <a:pPr marL="514350" indent="-514350"/>
            <a:r>
              <a:rPr lang="en-US" dirty="0" smtClean="0"/>
              <a:t> 12.30 a.m.</a:t>
            </a:r>
          </a:p>
          <a:p>
            <a:pPr marL="514350" indent="-514350"/>
            <a:r>
              <a:rPr lang="en-US" dirty="0" smtClean="0"/>
              <a:t>12 o’clock </a:t>
            </a:r>
          </a:p>
          <a:p>
            <a:pPr marL="514350" indent="-514350"/>
            <a:r>
              <a:rPr lang="en-US" dirty="0" smtClean="0"/>
              <a:t>11.30 a.m.</a:t>
            </a:r>
          </a:p>
          <a:p>
            <a:pPr marL="514350" indent="-514350"/>
            <a:r>
              <a:rPr lang="en-US" dirty="0" smtClean="0"/>
              <a:t>10 o’clock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5072074"/>
            <a:ext cx="27146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11.30 a.m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7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4645579"/>
            <a:ext cx="841716" cy="1256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!\Desktop\bukingemskij-dvorec-v-londone-1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482446"/>
            <a:ext cx="2714644" cy="2035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372718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85794"/>
            <a:ext cx="504056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riddle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714489"/>
            <a:ext cx="7715304" cy="2214578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It is long and green. It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lives in rivers and eats fish and birds. It has four legs and a long tail. This animal has a lot of teeth. What is it?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500570"/>
            <a:ext cx="201622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crocodile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XXX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535" y="4252449"/>
            <a:ext cx="1511300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286388"/>
            <a:ext cx="555964" cy="82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Momento\Pictures\крок гиф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71480"/>
            <a:ext cx="1468759" cy="121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4" descr="крокоди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143240" y="3857628"/>
            <a:ext cx="3786214" cy="28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47742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1839</TotalTime>
  <Words>616</Words>
  <Application>Microsoft Office PowerPoint</Application>
  <PresentationFormat>Экран (4:3)</PresentationFormat>
  <Paragraphs>190</Paragraphs>
  <Slides>30</Slides>
  <Notes>0</Notes>
  <HiddenSlides>23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Traditions 2</vt:lpstr>
      <vt:lpstr>Traditions 3</vt:lpstr>
      <vt:lpstr>London 4</vt:lpstr>
      <vt:lpstr>Слайд 7</vt:lpstr>
      <vt:lpstr>Traditions 6</vt:lpstr>
      <vt:lpstr>riddle 7</vt:lpstr>
      <vt:lpstr>Sights  8</vt:lpstr>
      <vt:lpstr>Traditions 9</vt:lpstr>
      <vt:lpstr>Limerics 10</vt:lpstr>
      <vt:lpstr>London 11</vt:lpstr>
      <vt:lpstr>Let’s have a rest12</vt:lpstr>
      <vt:lpstr>London 13</vt:lpstr>
      <vt:lpstr>Geography 14</vt:lpstr>
      <vt:lpstr>Traditions 15</vt:lpstr>
      <vt:lpstr>Traditions 16</vt:lpstr>
      <vt:lpstr>London 17</vt:lpstr>
      <vt:lpstr>Riddle 18</vt:lpstr>
      <vt:lpstr>Traditions19</vt:lpstr>
      <vt:lpstr>traditions 20</vt:lpstr>
      <vt:lpstr>sights 21</vt:lpstr>
      <vt:lpstr>Holidays 22</vt:lpstr>
      <vt:lpstr>traditions 23</vt:lpstr>
      <vt:lpstr>London 24</vt:lpstr>
      <vt:lpstr>Tradition 25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!</cp:lastModifiedBy>
  <cp:revision>168</cp:revision>
  <dcterms:created xsi:type="dcterms:W3CDTF">2014-03-30T11:30:32Z</dcterms:created>
  <dcterms:modified xsi:type="dcterms:W3CDTF">2015-11-26T16:50:02Z</dcterms:modified>
</cp:coreProperties>
</file>