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31"/>
  </p:notesMasterIdLst>
  <p:sldIdLst>
    <p:sldId id="256" r:id="rId2"/>
    <p:sldId id="257" r:id="rId3"/>
    <p:sldId id="286" r:id="rId4"/>
    <p:sldId id="287" r:id="rId5"/>
    <p:sldId id="288" r:id="rId6"/>
    <p:sldId id="258" r:id="rId7"/>
    <p:sldId id="259" r:id="rId8"/>
    <p:sldId id="278" r:id="rId9"/>
    <p:sldId id="282" r:id="rId10"/>
    <p:sldId id="281" r:id="rId11"/>
    <p:sldId id="289" r:id="rId12"/>
    <p:sldId id="290" r:id="rId13"/>
    <p:sldId id="291" r:id="rId14"/>
    <p:sldId id="292" r:id="rId15"/>
    <p:sldId id="295" r:id="rId16"/>
    <p:sldId id="293" r:id="rId17"/>
    <p:sldId id="294" r:id="rId18"/>
    <p:sldId id="307" r:id="rId19"/>
    <p:sldId id="285" r:id="rId20"/>
    <p:sldId id="297" r:id="rId21"/>
    <p:sldId id="296" r:id="rId22"/>
    <p:sldId id="279" r:id="rId23"/>
    <p:sldId id="305" r:id="rId24"/>
    <p:sldId id="280" r:id="rId25"/>
    <p:sldId id="302" r:id="rId26"/>
    <p:sldId id="303" r:id="rId27"/>
    <p:sldId id="304" r:id="rId28"/>
    <p:sldId id="306" r:id="rId29"/>
    <p:sldId id="308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3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5EA3FD0-D81B-4E15-8B91-6DA8AF40A329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5898F5C-9F56-4D69-A5B9-B5C203385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58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95A91-E39C-4C32-9FE8-282D718CA116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3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5223-1678-4277-9437-DFAAAA97825F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3684B-8AFB-4190-A3FA-A25210808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48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BA858-8148-4B89-A078-4B4EA75F3C4B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7CBD8-30D3-413C-ACFA-ACF300561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6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E036A-B27D-4E5A-B227-5197C55A0068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C047B-77F9-4276-B0BF-FC89C6B1B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9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72BF5-A9C9-4636-A617-8C83314F7C29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8AB6A-1348-4340-846F-C541E2574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4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80B0A-7E73-437C-A044-72376C23FBD6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56B9F-472D-4B69-BCA1-A98B222AE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3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03FFB-622A-4886-AFCA-E212E3E408B1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8DA2C-B5B7-4F56-BA25-783596370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1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DCAB-36D7-4E24-A9DD-B9505A5A6B0A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EC12F-2A0F-41C6-AAB9-5A0837677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2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581D-35CC-4D72-AFE2-091952E7BC6F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0D300-C59F-487F-97FF-C8115E312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7EC07-A72F-4AE3-9DE9-00284B65760D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AF02-D69A-4CBD-A94B-EC6B2AA83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1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D0368-938E-4D59-8B67-B2543E646704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41C1-B3C3-4CF6-ADF9-2D76FC622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1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0796-1243-4DC5-A671-2CFCBEF3A779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25F8-E4BB-4D82-AB03-531661058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8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FF72CA-24C5-49A3-990E-258E70FC379E}" type="datetimeFigureOut">
              <a:rPr lang="ru-RU"/>
              <a:pPr>
                <a:defRPr/>
              </a:pPr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EAB090-8D46-48E9-A2C2-D11879C3C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kartinki/pedagogika/Den-Pobedy-klassnyj-chas/002-Dnju-Pobedy.html" TargetMode="External"/><Relationship Id="rId2" Type="http://schemas.openxmlformats.org/officeDocument/2006/relationships/hyperlink" Target="http://nakleykiavto.ru/images/staraya_ofitsialnaya_emblema_prazdnovaniya_70-y_godovschinyi_pobedyi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J:\фак\JUblrZRBkm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84538"/>
            <a:ext cx="33337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14375" y="1571625"/>
            <a:ext cx="7858125" cy="1470025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2060"/>
                </a:solidFill>
                <a:latin typeface="Arial Black" pitchFamily="34" charset="0"/>
              </a:rPr>
              <a:t>Социально-патриотический проект</a:t>
            </a: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5913" y="2924175"/>
            <a:ext cx="6400800" cy="100965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/>
              <a:t>" </a:t>
            </a:r>
            <a:r>
              <a:rPr lang="ru-RU" b="1" dirty="0">
                <a:solidFill>
                  <a:schemeClr val="tx1"/>
                </a:solidFill>
              </a:rPr>
              <a:t>След Великой Отечественной войны в моей жизни</a:t>
            </a:r>
            <a:r>
              <a:rPr lang="ru-RU" b="1" dirty="0"/>
              <a:t>"</a:t>
            </a:r>
            <a:endParaRPr lang="ru-RU" dirty="0"/>
          </a:p>
        </p:txBody>
      </p:sp>
      <p:sp>
        <p:nvSpPr>
          <p:cNvPr id="2053" name="Прямоугольник 3"/>
          <p:cNvSpPr>
            <a:spLocks noChangeArrowheads="1"/>
          </p:cNvSpPr>
          <p:nvPr/>
        </p:nvSpPr>
        <p:spPr bwMode="auto">
          <a:xfrm>
            <a:off x="357188" y="357188"/>
            <a:ext cx="8501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 Black" pitchFamily="34" charset="0"/>
              </a:rPr>
              <a:t>МБОУ СОШ №6 г. Торжка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 Black" pitchFamily="34" charset="0"/>
              </a:rPr>
              <a:t>Тверской области</a:t>
            </a:r>
          </a:p>
        </p:txBody>
      </p:sp>
      <p:pic>
        <p:nvPicPr>
          <p:cNvPr id="2054" name="Picture 4" descr="J:\шаблоны\0_24e8e_2daa308a_X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13250"/>
            <a:ext cx="17970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5813" y="6072188"/>
            <a:ext cx="8001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2018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год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059562" y="4021264"/>
            <a:ext cx="4337050" cy="21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Подготовили:</a:t>
            </a:r>
          </a:p>
          <a:p>
            <a:pPr algn="just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Голубева М.Н.- учитель начальных классов МБОУ СОШ № 6 г. Торжка Тверской области;</a:t>
            </a:r>
          </a:p>
          <a:p>
            <a:pPr algn="just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Редькина Н.С.- учитель-логопед МБОУ СОШ№6 г. Торжка Тверской области</a:t>
            </a:r>
            <a:r>
              <a:rPr lang="ru-RU" altLang="ru-RU" sz="2000" dirty="0" smtClean="0"/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3052">
            <a:off x="869950" y="1557338"/>
            <a:ext cx="32813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7796">
            <a:off x="4124325" y="1387475"/>
            <a:ext cx="385286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407">
            <a:off x="966788" y="4211638"/>
            <a:ext cx="29337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901">
            <a:off x="4305300" y="4165600"/>
            <a:ext cx="30607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07950" y="260350"/>
            <a:ext cx="828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Особенно понравилась подборка книжек-малышек о пионерах- героях. Учащиеся бурно участвовали в дискуссиях по прочитанным произведениям,  делились друг с другом своими впечатлениями.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14562">
            <a:off x="425450" y="1171575"/>
            <a:ext cx="297656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357">
            <a:off x="5707063" y="773113"/>
            <a:ext cx="29305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2657">
            <a:off x="609600" y="3890963"/>
            <a:ext cx="33385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006">
            <a:off x="4711700" y="3305175"/>
            <a:ext cx="354647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755650" y="188913"/>
            <a:ext cx="5434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Учащиеся принимали участие в конкурсе  рисунков  « Салют, Победа!»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79538"/>
            <a:ext cx="3616325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989388"/>
            <a:ext cx="368617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0638" y="188913"/>
            <a:ext cx="4191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Участие в общешкольном конкурсе военных песен. Исполнение песни «Прадедушка»</a:t>
            </a:r>
            <a:r>
              <a:rPr lang="ru-RU" altLang="ru-RU" sz="1800" i="1">
                <a:latin typeface="Arial" charset="0"/>
              </a:rPr>
              <a:t> </a:t>
            </a:r>
            <a:r>
              <a:rPr lang="ru-RU" altLang="ru-RU" sz="1800" b="1" i="1">
                <a:latin typeface="Arial" charset="0"/>
              </a:rPr>
              <a:t>(Муз. Александра Ермолова, сл. Михаила Загота)</a:t>
            </a:r>
            <a:endParaRPr lang="ru-RU" altLang="ru-RU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latin typeface="Arial" charset="0"/>
            </a:endParaRPr>
          </a:p>
        </p:txBody>
      </p:sp>
      <p:pic>
        <p:nvPicPr>
          <p:cNvPr id="1331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115">
            <a:off x="4981575" y="1562100"/>
            <a:ext cx="37179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897313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3"/>
          <p:cNvSpPr txBox="1">
            <a:spLocks noChangeArrowheads="1"/>
          </p:cNvSpPr>
          <p:nvPr/>
        </p:nvSpPr>
        <p:spPr bwMode="auto">
          <a:xfrm>
            <a:off x="5775325" y="179388"/>
            <a:ext cx="3368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Конкурс  чтецов «Войны священные страницы…»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Белова Кристина читает стихотворение </a:t>
            </a:r>
            <a:r>
              <a:rPr lang="ru-RU" altLang="ru-RU" sz="1800" b="1">
                <a:latin typeface="Arial" charset="0"/>
              </a:rPr>
              <a:t>Михаила Исаковского "Навек запомни!"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2172">
            <a:off x="828675" y="1046163"/>
            <a:ext cx="3875088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28663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1495">
            <a:off x="1220788" y="3322638"/>
            <a:ext cx="36909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1073">
            <a:off x="4905375" y="3289300"/>
            <a:ext cx="32845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88913"/>
            <a:ext cx="7056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Операция «Очумелые ручки». Изготовление поделок, сувениров, открыток для ветеранов ВОв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562350"/>
            <a:ext cx="427196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0"/>
            <a:ext cx="41878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859338" y="4221163"/>
            <a:ext cx="3673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Посещение кукольного театра ВИЭМ «Петрушка на войне»</a:t>
            </a:r>
          </a:p>
        </p:txBody>
      </p:sp>
      <p:pic>
        <p:nvPicPr>
          <p:cNvPr id="1536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78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0359">
            <a:off x="685800" y="1379538"/>
            <a:ext cx="29400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2162">
            <a:off x="3598863" y="1068388"/>
            <a:ext cx="33718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622">
            <a:off x="590550" y="3454400"/>
            <a:ext cx="31321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82563" y="115888"/>
            <a:ext cx="835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Учащиеся нашего класса с помощью своих родителей нашли и принесли журнал «Огонёк» 1942года  и 1945 года выпуска.  Дети с большим интересом рассматривали эти журналы и делились своими впечатлениями .</a:t>
            </a:r>
          </a:p>
        </p:txBody>
      </p:sp>
      <p:pic>
        <p:nvPicPr>
          <p:cNvPr id="1639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213100"/>
            <a:ext cx="29416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039813"/>
            <a:ext cx="24463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3068638"/>
            <a:ext cx="22733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3986213" y="5607050"/>
            <a:ext cx="4833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Была также принесена книга памяти Тверской области , где ученики нашли сведения о своих родных.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6863"/>
            <a:ext cx="36496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33375"/>
            <a:ext cx="38417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54438"/>
            <a:ext cx="364966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75126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116013" y="3284538"/>
            <a:ext cx="7056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charset="0"/>
              </a:rPr>
              <a:t>Возложение цветов на Аллее Памяти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925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573463"/>
            <a:ext cx="42735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364163" y="765175"/>
            <a:ext cx="280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Посетили ветерана  ВОв  на дому. 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5724525" y="2133600"/>
            <a:ext cx="25923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Захарова Александра Тимофеевна ( 98 лет) рассказала о своих воспоминаниях  в трудные годы войны.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684213" y="4149725"/>
            <a:ext cx="2016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Дети  подарили подарки, изготовленные своими руками, и музыкальный сувенир.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50825" y="4478338"/>
            <a:ext cx="8424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 Завершением   работы над проектом стал классный час «Мы помним, гордимся, благодарим», на котором мы подвели итоги поисковой работы ребят нашего класса. Работа эта была длительной, родители тоже активно включились в поиск</a:t>
            </a:r>
            <a:r>
              <a:rPr lang="ru-RU" altLang="ru-RU" sz="1800">
                <a:solidFill>
                  <a:srgbClr val="000000"/>
                </a:solidFill>
                <a:latin typeface="Arial" charset="0"/>
              </a:rPr>
              <a:t>  своих родственников, участвовавших в событиях   ВОв.  Во многих семьях не сохранились документы, подтверждающие  участие в боевых действиях  прабабушек и прадедушек. Интересным оказался материал, который сумели найти семьи Уткина Кирилла   и  Дмитриевой Ксении.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79388" y="188913"/>
            <a:ext cx="5616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Вечная слава героям, павшим за Родину!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Всех, за Отчизну жизнь отдавших,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Всех, не вернувшихся домой,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Всех, воевавших и страдавших,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Минутой обниму одной.</a:t>
            </a: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00"/>
            <a:ext cx="2881313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79388" y="1966913"/>
            <a:ext cx="3563937" cy="472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DB5FF"/>
              </a:gs>
            </a:gsLst>
            <a:lin ang="5400000" scaled="1"/>
          </a:gradFill>
          <a:ln w="57150" cap="flat">
            <a:solidFill>
              <a:srgbClr val="51FF67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2000" kern="0" dirty="0">
                <a:solidFill>
                  <a:schemeClr val="bg1"/>
                </a:solidFill>
                <a:latin typeface="+mn-lt"/>
              </a:rPr>
              <a:t>	</a:t>
            </a:r>
            <a:r>
              <a:rPr lang="ru-RU" sz="2000" kern="0" dirty="0" err="1">
                <a:solidFill>
                  <a:schemeClr val="bg1"/>
                </a:solidFill>
                <a:latin typeface="+mn-lt"/>
              </a:rPr>
              <a:t>Исааков</a:t>
            </a:r>
            <a:r>
              <a:rPr lang="ru-RU" sz="2000" i="1" kern="0" dirty="0" err="1"/>
              <a:t>Исааков</a:t>
            </a:r>
            <a:r>
              <a:rPr lang="ru-RU" sz="2000" i="1" kern="0" dirty="0"/>
              <a:t> Иван Иванович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2000" kern="0" dirty="0">
                <a:solidFill>
                  <a:schemeClr val="bg1"/>
                </a:solidFill>
                <a:latin typeface="+mn-lt"/>
              </a:rPr>
              <a:t>	Иван Иванович		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endParaRPr lang="ru-RU" sz="2000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483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25" y="2668588"/>
            <a:ext cx="2811463" cy="3840162"/>
          </a:xfrm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8569325" cy="163195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kern="0" dirty="0">
                <a:latin typeface="+mj-lt"/>
                <a:ea typeface="+mj-ea"/>
                <a:cs typeface="+mj-cs"/>
              </a:rPr>
              <a:t>	</a:t>
            </a:r>
            <a:r>
              <a:rPr lang="ru-RU" sz="1400" dirty="0"/>
              <a:t>Мой прадедушка Исааков Иван Иванович родился 25 декабря 1918 года в деревне </a:t>
            </a:r>
            <a:r>
              <a:rPr lang="ru-RU" sz="1400" dirty="0" err="1"/>
              <a:t>Савинки</a:t>
            </a:r>
            <a:r>
              <a:rPr lang="ru-RU" sz="1400" dirty="0"/>
              <a:t> Урицкого района Орловской области. После окончания семилетки поступил в Педагогическое училище в городе Жиздра Калужской области. После окончания училища проработал три года в сельской школе. В армию был призван в 1939 году. В этом же году поступил в Рязанское Артиллерийское училище. Войну начал на Западном фронте лейтенантом. Воевал: на Западном, Калининском, Воронежском, 1 Украинском , 1 Белорусском фронтах. За время войны получил 3 ранения.</a:t>
            </a:r>
          </a:p>
          <a:p>
            <a:pPr>
              <a:defRPr/>
            </a:pPr>
            <a:endParaRPr lang="ru-RU" sz="1400" dirty="0"/>
          </a:p>
        </p:txBody>
      </p:sp>
      <p:sp>
        <p:nvSpPr>
          <p:cNvPr id="20485" name="TextBox 26"/>
          <p:cNvSpPr txBox="1">
            <a:spLocks noChangeArrowheads="1"/>
          </p:cNvSpPr>
          <p:nvPr/>
        </p:nvSpPr>
        <p:spPr bwMode="auto">
          <a:xfrm>
            <a:off x="7000875" y="6858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 Black" pitchFamily="34" charset="0"/>
              <a:cs typeface="Arial" charset="0"/>
            </a:endParaRPr>
          </a:p>
        </p:txBody>
      </p:sp>
      <p:pic>
        <p:nvPicPr>
          <p:cNvPr id="10247" name="Picture 2" descr="D:\Документы\Мои рисунки\FUJI\2015\04\2015-04-27\DSCF0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978198" cy="3384376"/>
          </a:xfrm>
          <a:prstGeom prst="rect">
            <a:avLst/>
          </a:prstGeom>
          <a:noFill/>
          <a:ln>
            <a:noFill/>
          </a:ln>
          <a:effectLst>
            <a:glow rad="6350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2200" y="1966913"/>
            <a:ext cx="3978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2000" i="1" kern="0" dirty="0"/>
              <a:t>Уткин Кирилл</a:t>
            </a:r>
            <a:endParaRPr lang="ru-RU" sz="2000" i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2060"/>
                </a:solidFill>
                <a:latin typeface="Arial Black" pitchFamily="34" charset="0"/>
              </a:rPr>
              <a:t>Цель проекта: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928688" y="1643063"/>
            <a:ext cx="7772400" cy="2786062"/>
          </a:xfrm>
        </p:spPr>
        <p:txBody>
          <a:bodyPr rtlCol="0">
            <a:normAutofit fontScale="85000" lnSpcReduction="10000"/>
          </a:bodyPr>
          <a:lstStyle/>
          <a:p>
            <a:pPr eaLnBrk="1" hangingPunct="1">
              <a:defRPr/>
            </a:pPr>
            <a:r>
              <a:rPr lang="ru-RU" dirty="0" smtClean="0"/>
              <a:t>Формирование </a:t>
            </a:r>
            <a:r>
              <a:rPr lang="ru-RU" dirty="0"/>
              <a:t>духовно-нравственных качеств личности учащихся: воспитание патриотизма, чувства гордости за наш народ;</a:t>
            </a:r>
          </a:p>
          <a:p>
            <a:pPr eaLnBrk="1" hangingPunct="1">
              <a:defRPr/>
            </a:pPr>
            <a:r>
              <a:rPr lang="ru-RU" dirty="0"/>
              <a:t> сохранение преемственности поколений;</a:t>
            </a:r>
          </a:p>
          <a:p>
            <a:pPr eaLnBrk="1" hangingPunct="1">
              <a:defRPr/>
            </a:pPr>
            <a:r>
              <a:rPr lang="ru-RU" dirty="0"/>
              <a:t> развитие навыков </a:t>
            </a:r>
            <a:r>
              <a:rPr lang="ru-RU" dirty="0" err="1"/>
              <a:t>проектно</a:t>
            </a:r>
            <a:r>
              <a:rPr lang="ru-RU" dirty="0"/>
              <a:t> - исследовательской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5" y="332656"/>
            <a:ext cx="2160240" cy="31408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71775" y="333375"/>
            <a:ext cx="2447925" cy="3167063"/>
          </a:xfrm>
          <a:prstGeom prst="rect">
            <a:avLst/>
          </a:prstGeom>
          <a:solidFill>
            <a:schemeClr val="accent4">
              <a:lumMod val="40000"/>
              <a:lumOff val="60000"/>
              <a:alpha val="4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kern="0" dirty="0">
                <a:latin typeface="+mj-lt"/>
                <a:ea typeface="+mj-ea"/>
                <a:cs typeface="+mj-cs"/>
              </a:rPr>
              <a:t>	</a:t>
            </a:r>
            <a:r>
              <a:rPr lang="ru-RU" sz="2000" i="1" u="sng" kern="0" dirty="0">
                <a:latin typeface="+mj-lt"/>
                <a:ea typeface="+mj-ea"/>
                <a:cs typeface="+mj-cs"/>
              </a:rPr>
              <a:t>Исааков Иван Иванович</a:t>
            </a:r>
            <a:r>
              <a:rPr lang="ru-RU" sz="2000" i="1" kern="0" dirty="0">
                <a:latin typeface="+mj-lt"/>
                <a:ea typeface="+mj-ea"/>
                <a:cs typeface="+mj-cs"/>
              </a:rPr>
              <a:t> 10 августа 1942 года совершил подвиг, участвуя в военных действиях под г. Ржев , за который был награждён медалью «За отвагу»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1350" y="103188"/>
            <a:ext cx="2933700" cy="5908675"/>
          </a:xfrm>
          <a:prstGeom prst="rect">
            <a:avLst/>
          </a:prstGeom>
          <a:gradFill>
            <a:gsLst>
              <a:gs pos="74650">
                <a:srgbClr val="D1DCF1"/>
              </a:gs>
              <a:gs pos="0">
                <a:schemeClr val="accent6"/>
              </a:gs>
              <a:gs pos="49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u="sng" dirty="0"/>
              <a:t>Краткое , конкретное изложение личного боевого подвига</a:t>
            </a:r>
          </a:p>
          <a:p>
            <a:pPr>
              <a:defRPr/>
            </a:pPr>
            <a:r>
              <a:rPr lang="ru-RU" sz="1400" dirty="0"/>
              <a:t>Заместителю командира батареи ст. лейтенанту </a:t>
            </a:r>
            <a:r>
              <a:rPr lang="ru-RU" sz="1400" dirty="0" err="1"/>
              <a:t>Исаакову</a:t>
            </a:r>
            <a:r>
              <a:rPr lang="ru-RU" sz="1400" dirty="0"/>
              <a:t> 10 августа 1942 года была поставлена задача  поддерживать огнём своей батареи правого соседа, наступающего на д. </a:t>
            </a:r>
            <a:r>
              <a:rPr lang="ru-RU" sz="1400" dirty="0" err="1"/>
              <a:t>Бельково</a:t>
            </a:r>
            <a:r>
              <a:rPr lang="ru-RU" sz="1400" dirty="0"/>
              <a:t> и высоту 205,8. Тов. Исааков работал старшим на батарее и огневой позиции. Тов. Исааков своим огнём рассеял  и частью уничтожил пехоту противника, в результате чего контратака противника была отбита, после чего противник дважды пытался переходить в контратаку, но огнём батареи обе атаки успешно были отбиты. В результате трёхдневного боя, батарея своим огнём уничтожила 335 фрицев, четыре пулемётных точки и подавлены три миномётных батареи противника.</a:t>
            </a:r>
          </a:p>
        </p:txBody>
      </p:sp>
      <p:pic>
        <p:nvPicPr>
          <p:cNvPr id="2150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617913"/>
            <a:ext cx="220821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005" y="3518483"/>
            <a:ext cx="2381236" cy="3174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69963"/>
            <a:ext cx="2620963" cy="368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50" y="188913"/>
            <a:ext cx="431958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kern="0" dirty="0"/>
              <a:t>Наградной лист </a:t>
            </a:r>
            <a:r>
              <a:rPr lang="ru-RU" sz="1400" i="1" kern="0" dirty="0" err="1"/>
              <a:t>Исаакова</a:t>
            </a:r>
            <a:r>
              <a:rPr lang="ru-RU" sz="1400" i="1" kern="0" dirty="0"/>
              <a:t> Ивана Ивановича, старшего лейтенанта, зам. командира 1-й батареи 623 арт. полка</a:t>
            </a:r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01700"/>
            <a:ext cx="2447925" cy="35988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96136" y="197315"/>
            <a:ext cx="2959043" cy="3606374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400" i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Исааков</a:t>
            </a:r>
            <a:r>
              <a:rPr lang="ru-RU" sz="2400" i="1" kern="0" dirty="0">
                <a:latin typeface="+mj-lt"/>
                <a:ea typeface="+mj-ea"/>
                <a:cs typeface="+mj-cs"/>
              </a:rPr>
              <a:t> Иван Иванович 6 июля 1943 года в районе д. Рождественка совершил подвиг, за который был  награждён орденом Отечественной войны </a:t>
            </a:r>
            <a:r>
              <a:rPr lang="en-US" sz="2400" i="1" kern="0" dirty="0">
                <a:latin typeface="+mj-lt"/>
                <a:ea typeface="+mj-ea"/>
                <a:cs typeface="+mj-cs"/>
              </a:rPr>
              <a:t>II </a:t>
            </a:r>
            <a:r>
              <a:rPr lang="ru-RU" sz="2400" i="1" kern="0" dirty="0">
                <a:latin typeface="+mj-lt"/>
                <a:ea typeface="+mj-ea"/>
                <a:cs typeface="+mj-cs"/>
              </a:rPr>
              <a:t>степени</a:t>
            </a:r>
          </a:p>
        </p:txBody>
      </p:sp>
      <p:pic>
        <p:nvPicPr>
          <p:cNvPr id="24578" name="Picture 2" descr="J:\медали\IMG_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0701"/>
            <a:ext cx="1782200" cy="2376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738" y="4421188"/>
            <a:ext cx="4968875" cy="2416175"/>
          </a:xfrm>
          <a:prstGeom prst="rect">
            <a:avLst/>
          </a:pr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000" i="1" u="sng" kern="0" dirty="0"/>
              <a:t>Краткое , конкретное изложение личного боевого подвига</a:t>
            </a:r>
          </a:p>
          <a:p>
            <a:pPr>
              <a:defRPr/>
            </a:pPr>
            <a:r>
              <a:rPr lang="ru-RU" sz="1000" b="1" i="1" u="sng" kern="0" dirty="0"/>
              <a:t>6 июля 1943 года в районе д. Рождественка враг бросил в атаку 40 танков. Командир батареи  ст. лейтенант Исааков обрушил всю силу огня своей батареи по вражеским танкам, в результате чего 1 танк противника сожжён, 2 подбито, а остальные повернули назад. Эти же танки вторично пошли в атаку  и снова от огня батареи тов.  </a:t>
            </a:r>
            <a:r>
              <a:rPr lang="ru-RU" sz="1000" b="1" i="1" u="sng" kern="0" dirty="0" err="1"/>
              <a:t>Исаакова</a:t>
            </a:r>
            <a:r>
              <a:rPr lang="ru-RU" sz="1000" b="1" i="1" u="sng" kern="0" dirty="0"/>
              <a:t> повернули обратно. Третий раз враг пустил в атаку 5 танков и до роты  пехоты, батарея т. </a:t>
            </a:r>
            <a:r>
              <a:rPr lang="ru-RU" sz="1000" b="1" i="1" u="sng" kern="0" dirty="0" err="1"/>
              <a:t>Исаакова</a:t>
            </a:r>
            <a:r>
              <a:rPr lang="ru-RU" sz="1000" b="1" i="1" u="sng" kern="0" dirty="0"/>
              <a:t> открыла огонь. Танки повернули обратно, пехота начала разбегаться и частично залегла. Огонь батареи держал пехоту противника на земле до подхода наших танков, которые добили своим огнём залегших немцев. </a:t>
            </a:r>
          </a:p>
          <a:p>
            <a:pPr>
              <a:defRPr/>
            </a:pPr>
            <a:r>
              <a:rPr lang="ru-RU" sz="1000" b="1" i="1" u="sng" kern="0" dirty="0"/>
              <a:t>За проявленную смелость и храбрость, стойкость и умение в борьбе с немецкими танками тов. Исааков достоин правительственной награды- орден »Отечественной войны </a:t>
            </a:r>
            <a:r>
              <a:rPr lang="en-US" sz="1000" b="1" i="1" u="sng" kern="0" dirty="0"/>
              <a:t> II </a:t>
            </a:r>
            <a:r>
              <a:rPr lang="ru-RU" sz="1000" b="1" i="1" u="sng" kern="0" dirty="0"/>
              <a:t> степени»</a:t>
            </a:r>
          </a:p>
          <a:p>
            <a:pPr>
              <a:defRPr/>
            </a:pPr>
            <a:endParaRPr lang="ru-RU" sz="1100" b="1" i="1" u="sng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950" y="0"/>
            <a:ext cx="8307388" cy="18192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Исааков </a:t>
            </a:r>
            <a:r>
              <a:rPr lang="ru-RU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Ивван</a:t>
            </a: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Иванович </a:t>
            </a:r>
            <a:r>
              <a:rPr lang="ru-RU" sz="2400" dirty="0"/>
              <a:t>воевал в должности: заместитель командира батареи, командир батареи. Войну окончил в Берлине.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3063" y="6286500"/>
            <a:ext cx="65008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cs typeface="Arial" charset="0"/>
              </a:rPr>
              <a:t>Александра Николаевна сидит слева</a:t>
            </a:r>
          </a:p>
        </p:txBody>
      </p:sp>
      <p:pic>
        <p:nvPicPr>
          <p:cNvPr id="23556" name="Picture 5" descr="D:\Мои документы - Майя\Школа\2 класс\Проект Война\Фото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665162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850" y="4216400"/>
            <a:ext cx="1662113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kern="0" dirty="0"/>
              <a:t>Исааков Иван Иванович с сослуживцами у Рейхстага в мае 1945 года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3957637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48285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07950" y="0"/>
            <a:ext cx="4464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u="sng">
                <a:latin typeface="Arial" charset="0"/>
              </a:rPr>
              <a:t>Исааков Иван Иванович награждён</a:t>
            </a:r>
            <a:r>
              <a:rPr lang="ru-RU" altLang="ru-RU" sz="1800">
                <a:latin typeface="Arial" charset="0"/>
              </a:rPr>
              <a:t>: 2 медали «За отвагу», медаль «За боевые заслуги», 2 ордена «Отечественной войны», медаль «За освобождение Варшавы», медаль «За взятие Берлина», медаль «За победу над Германией»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5075238" y="537368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Я очень горжусь своим прадедушкой!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400" smtClean="0"/>
              <a:t>Мой прадедушка  Филатов Павел Иванович родился 5 января 1911 года в селе Никольское Пензенской области. Работал учителем начальных классов в деревне Б. Святцово, потом в г. Кашине. Одновременно учился на математическом факультете университета.</a:t>
            </a:r>
          </a:p>
        </p:txBody>
      </p:sp>
      <p:pic>
        <p:nvPicPr>
          <p:cNvPr id="25603" name="Picture 7" descr="D:\Мои документы - Майя\Школа\2 класс\Проект Война\Фото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597025"/>
            <a:ext cx="316865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1641475"/>
            <a:ext cx="53784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D:\Мои документы - Майя\Школа\2 класс\Проект Война\Фото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4806">
            <a:off x="2287588" y="3836988"/>
            <a:ext cx="34893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195263" y="1225550"/>
            <a:ext cx="3052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Филатов Павел Иванович</a:t>
            </a:r>
          </a:p>
        </p:txBody>
      </p:sp>
      <p:sp>
        <p:nvSpPr>
          <p:cNvPr id="25607" name="TextBox 2"/>
          <p:cNvSpPr txBox="1">
            <a:spLocks noChangeArrowheads="1"/>
          </p:cNvSpPr>
          <p:nvPr/>
        </p:nvSpPr>
        <p:spPr bwMode="auto">
          <a:xfrm>
            <a:off x="4787900" y="122713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Дмитриева Ксения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smtClean="0"/>
              <a:t>7 июля 1941 года мой прадедушка был призван в ряды действующей Армии. В мае 1942 года пропал без вести. Был награждён медалью «За отвагу». У прабабушки Александры Алексеевны осталось трое детей. Моя прабабушка работала прачкой в военном госпитале в г. Торжке.</a:t>
            </a:r>
          </a:p>
        </p:txBody>
      </p:sp>
      <p:pic>
        <p:nvPicPr>
          <p:cNvPr id="26627" name="Picture 2" descr="D:\Мои документы - Майя\Школа\2 класс\Проект Война\Фото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69900">
            <a:off x="609600" y="1663700"/>
            <a:ext cx="3327400" cy="2478088"/>
          </a:xfrm>
          <a:noFill/>
        </p:spPr>
      </p:pic>
      <p:pic>
        <p:nvPicPr>
          <p:cNvPr id="2662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125538"/>
            <a:ext cx="3586163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56000"/>
            <a:ext cx="23431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J:\медали\IMG_0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121693"/>
            <a:ext cx="1872208" cy="2496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smtClean="0"/>
              <a:t>В нашей семье сохранились письма с фронта, которые прадедушка писал своей семье. Он очень любил своих детей и жену.</a:t>
            </a:r>
            <a:endParaRPr lang="ru-RU" altLang="ru-RU" smtClean="0"/>
          </a:p>
        </p:txBody>
      </p:sp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17167">
            <a:off x="454025" y="1814513"/>
            <a:ext cx="2498725" cy="3128962"/>
          </a:xfrm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3494">
            <a:off x="3173413" y="1730375"/>
            <a:ext cx="252095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81125"/>
            <a:ext cx="28225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662">
            <a:off x="2651125" y="3302000"/>
            <a:ext cx="22193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4646">
            <a:off x="700088" y="3767138"/>
            <a:ext cx="22717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0744">
            <a:off x="3995738" y="3536950"/>
            <a:ext cx="23717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86150"/>
            <a:ext cx="2717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887788"/>
            <a:ext cx="380523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Память о моём прадедушке увековечена на Аллее Славы в г. Торжке</a:t>
            </a:r>
          </a:p>
        </p:txBody>
      </p:sp>
      <p:pic>
        <p:nvPicPr>
          <p:cNvPr id="2867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557338"/>
            <a:ext cx="4364037" cy="3273425"/>
          </a:xfrm>
        </p:spPr>
      </p:pic>
      <p:pic>
        <p:nvPicPr>
          <p:cNvPr id="2867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0" y="1588"/>
            <a:ext cx="77771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Практическое применение, полезность выполненной работы:</a:t>
            </a:r>
            <a:endParaRPr lang="ru-RU" altLang="ru-RU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charset="0"/>
              </a:rPr>
              <a:t>Собранный материал  можно использовать на уроках окружающего мира, истории, во внеклассных мероприятиях.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charset="0"/>
              </a:rPr>
              <a:t>Найденные материалы могут стать основой для создания в школе комнаты Боевой славы, если таковой не имелось.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charset="0"/>
              </a:rPr>
              <a:t> Возможна публикация наиболее интересных материалов на страницах школьной и местной газет, сайта школы.  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276600" y="3346450"/>
            <a:ext cx="57594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Социальная значимость:</a:t>
            </a:r>
            <a:endParaRPr lang="ru-RU" altLang="ru-RU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 </a:t>
            </a:r>
            <a:r>
              <a:rPr lang="ru-RU" altLang="ru-RU" sz="1800" i="1">
                <a:latin typeface="Arial" charset="0"/>
              </a:rPr>
              <a:t>Данный проект предполагает пропаганду патриотического воспитания учащихся путём его реализации, в ходе которого происходит вовлечение  обучающихся в различные мероприятия по патриотическому, духовно-нравственному воспитанию.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charset="0"/>
              </a:rPr>
              <a:t>Данный проект направлен на расширение знаний учащихся о Великой Отечественной войне, на формирование понимания и уважения к истории своей страны и подвигу русского народа.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468313" y="836613"/>
            <a:ext cx="79914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u="sng"/>
              <a:t>Интернет- источники:</a:t>
            </a:r>
          </a:p>
          <a:p>
            <a:pPr eaLnBrk="1" hangingPunct="1"/>
            <a:r>
              <a:rPr lang="ru-RU" altLang="ru-RU"/>
              <a:t> </a:t>
            </a:r>
            <a:r>
              <a:rPr lang="en-US" altLang="ru-RU">
                <a:hlinkClick r:id="rId2"/>
              </a:rPr>
              <a:t>http://nakleykiavto.ru/images/staraya_ofitsialnaya_emblema_prazdnovaniya_70-y_godovschinyi_pobedyi.jpg</a:t>
            </a:r>
            <a:endParaRPr lang="ru-RU" altLang="ru-RU"/>
          </a:p>
          <a:p>
            <a:pPr eaLnBrk="1" hangingPunct="1"/>
            <a:endParaRPr lang="ru-RU" altLang="ru-RU">
              <a:hlinkClick r:id="rId3"/>
            </a:endParaRPr>
          </a:p>
          <a:p>
            <a:pPr eaLnBrk="1" hangingPunct="1"/>
            <a:r>
              <a:rPr lang="en-US" altLang="ru-RU">
                <a:hlinkClick r:id="rId3"/>
              </a:rPr>
              <a:t>http://900igr.net/kartinki/pedagogika/Den-Pobedy-klassnyj-chas/002-Dnju-Pobedy.html</a:t>
            </a:r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Задачи: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Расширить знания учащихся о Великой Отечественной войне;</a:t>
            </a:r>
          </a:p>
          <a:p>
            <a:pPr eaLnBrk="1" hangingPunct="1"/>
            <a:r>
              <a:rPr lang="ru-RU" altLang="ru-RU" smtClean="0"/>
              <a:t>Взять интервью у родителей о жизни родственников в годы войны;</a:t>
            </a:r>
          </a:p>
          <a:p>
            <a:pPr eaLnBrk="1" hangingPunct="1"/>
            <a:r>
              <a:rPr lang="ru-RU" altLang="ru-RU" smtClean="0"/>
              <a:t>Рассказать о них на классном часе "Мы помним, гордимся, благодарим".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Гипотеза: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Обеспечить развитие у учащихся качеств и навыков, необходимых для повышения гражданской сознательности, любви к Родине, уважению людей, знанию истории своей страны.  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Ожидаемые результаты: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приобретение навыков поисково-исследовательской работы;</a:t>
            </a:r>
          </a:p>
          <a:p>
            <a:pPr eaLnBrk="1" hangingPunct="1"/>
            <a:r>
              <a:rPr lang="ru-RU" altLang="ru-RU" sz="2800" smtClean="0"/>
              <a:t>расширение знаний о Великой Отечественной войне;</a:t>
            </a:r>
          </a:p>
          <a:p>
            <a:pPr eaLnBrk="1" hangingPunct="1"/>
            <a:r>
              <a:rPr lang="ru-RU" altLang="ru-RU" sz="2800" smtClean="0"/>
              <a:t>воспитание уважения к взрослым людям:</a:t>
            </a:r>
          </a:p>
          <a:p>
            <a:pPr eaLnBrk="1" hangingPunct="1"/>
            <a:r>
              <a:rPr lang="ru-RU" altLang="ru-RU" sz="2800" smtClean="0"/>
              <a:t>сохранение памяти о суровых годах жизни своих предков;</a:t>
            </a:r>
          </a:p>
          <a:p>
            <a:pPr eaLnBrk="1" hangingPunct="1"/>
            <a:r>
              <a:rPr lang="ru-RU" altLang="ru-RU" sz="2800" smtClean="0"/>
              <a:t>удовлетворенность от общения с родителями, родственниками, ветеранами войны, одноклассниками.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111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2060"/>
                </a:solidFill>
                <a:latin typeface="Arial Black" pitchFamily="34" charset="0"/>
              </a:rPr>
              <a:t>Организаторы проекта: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43438" y="1125538"/>
            <a:ext cx="4337050" cy="2303462"/>
          </a:xfrm>
        </p:spPr>
        <p:txBody>
          <a:bodyPr/>
          <a:lstStyle/>
          <a:p>
            <a:pPr eaLnBrk="1" hangingPunct="1"/>
            <a:r>
              <a:rPr lang="ru-RU" altLang="ru-RU" sz="2000" dirty="0" smtClean="0"/>
              <a:t>Голубева М.Н.- учитель начальных классов МБОУ СОШ № 6 г. Торжка Тверской области;</a:t>
            </a:r>
          </a:p>
          <a:p>
            <a:pPr eaLnBrk="1" hangingPunct="1"/>
            <a:r>
              <a:rPr lang="ru-RU" altLang="ru-RU" sz="2000" dirty="0" smtClean="0"/>
              <a:t>Редькина Н.С.- учитель-логопед МБОУ СОШ№6 г. Торжка Тверской области;</a:t>
            </a:r>
          </a:p>
        </p:txBody>
      </p:sp>
      <p:pic>
        <p:nvPicPr>
          <p:cNvPr id="717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65588"/>
            <a:ext cx="383222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79388" y="3933825"/>
            <a:ext cx="44640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Участники проекта</a:t>
            </a:r>
            <a:r>
              <a:rPr lang="ru-RU" altLang="ru-RU" sz="1800">
                <a:latin typeface="Arial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ученики 2-б класса МБОУ СОШ №6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г. Торжка Тверской области;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Партнеры проекта: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Родители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Родственники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Ветераны войны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Библиотекарь школы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79388" y="26988"/>
            <a:ext cx="7345362" cy="835025"/>
          </a:xfrm>
        </p:spPr>
        <p:txBody>
          <a:bodyPr rtlCol="0"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356100" y="692150"/>
            <a:ext cx="4429125" cy="3009900"/>
          </a:xfrm>
        </p:spPr>
        <p:txBody>
          <a:bodyPr/>
          <a:lstStyle/>
          <a:p>
            <a:r>
              <a:rPr lang="ru-RU" altLang="ru-RU" sz="1800" smtClean="0"/>
              <a:t>9 мая 2015года исполняется 70 лет со дня окончания Великой Отечественной войны нашего народа над фашистами.  Вся страна готовится достойно встретить этот праздник. Учащиеся нашего класса не захотели остаться в стороне от такого исторического события.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sz="1800" smtClean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539750" y="92075"/>
            <a:ext cx="7632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 Black" pitchFamily="34" charset="0"/>
              </a:rPr>
              <a:t>Реализация </a:t>
            </a:r>
            <a:r>
              <a:rPr lang="ru-RU" altLang="ru-RU" sz="2000" b="1">
                <a:latin typeface="Arial Black" pitchFamily="34" charset="0"/>
              </a:rPr>
              <a:t>проекта: 2014-2015 г.</a:t>
            </a:r>
            <a:r>
              <a:rPr lang="ru-RU" altLang="ru-RU" sz="2400" b="1">
                <a:latin typeface="Arial" charset="0"/>
              </a:rPr>
              <a:t/>
            </a:r>
            <a:br>
              <a:rPr lang="ru-RU" altLang="ru-RU" sz="2400" b="1">
                <a:latin typeface="Arial" charset="0"/>
              </a:rPr>
            </a:br>
            <a:endParaRPr lang="ru-RU" altLang="ru-RU" sz="2400">
              <a:latin typeface="Arial" charset="0"/>
            </a:endParaRPr>
          </a:p>
        </p:txBody>
      </p:sp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28575" y="3644900"/>
            <a:ext cx="38179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/>
              <a:t>Прошло уже много лет со дня  Победы   1945 года, свидетелей тех лет становится все меньше и меньше. Необходимо помнить тех,   кому мы сегодня  обязаны   мирным небом!  Люди преклонного возраста - прадедушки и прабабушки учащихся начальной школы - будучи во время войны молодыми, ещё  могут вспомнить и рассказать о том страшном времени. Возможно, они сами или их родственники были участниками Великой Отечественной войны, работали в тылу и внесли вклад в Победу над фашистской Германией.</a:t>
            </a:r>
          </a:p>
        </p:txBody>
      </p:sp>
      <p:pic>
        <p:nvPicPr>
          <p:cNvPr id="81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62013"/>
            <a:ext cx="35163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2015">
            <a:off x="1376363" y="628650"/>
            <a:ext cx="39957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0908">
            <a:off x="4911725" y="862013"/>
            <a:ext cx="36353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939">
            <a:off x="4192588" y="3482975"/>
            <a:ext cx="37068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23850" y="4873625"/>
            <a:ext cx="3311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На уроке мужества «Подвигам народа жить в веках»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ои рисунки\FUJI\2015\04\2015-04-24\DSCF0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:\Документы\Мои рисунки\FUJI\2015\04\2015-04-24\DSCF0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46513"/>
            <a:ext cx="39592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 flipH="1">
            <a:off x="4787900" y="1052513"/>
            <a:ext cx="4248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charset="0"/>
              </a:rPr>
              <a:t>Посетили школьную библиотеку. Библиотекарь Светлана Юрьевна рассказала о Великой Отечественной  войне и сделала обзор книг  по теме.</a:t>
            </a:r>
          </a:p>
        </p:txBody>
      </p:sp>
      <p:pic>
        <p:nvPicPr>
          <p:cNvPr id="1024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883025"/>
            <a:ext cx="38639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1286</Words>
  <Application>Microsoft Office PowerPoint</Application>
  <PresentationFormat>Экран (4:3)</PresentationFormat>
  <Paragraphs>98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Wingdings 2</vt:lpstr>
      <vt:lpstr>Тема Office</vt:lpstr>
      <vt:lpstr>Социально-патриотический проект</vt:lpstr>
      <vt:lpstr>Цель проекта:</vt:lpstr>
      <vt:lpstr>Задачи: </vt:lpstr>
      <vt:lpstr>Гипотеза: </vt:lpstr>
      <vt:lpstr>Ожидаемые результаты: </vt:lpstr>
      <vt:lpstr>Организаторы проекта: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Мой прадедушка  Филатов Павел Иванович родился 5 января 1911 года в селе Никольское Пензенской области. Работал учителем начальных классов в деревне Б. Святцово, потом в г. Кашине. Одновременно учился на математическом факультете университета.</vt:lpstr>
      <vt:lpstr>7 июля 1941 года мой прадедушка был призван в ряды действующей Армии. В мае 1942 года пропал без вести. Был награждён медалью «За отвагу». У прабабушки Александры Алексеевны осталось трое детей. Моя прабабушка работала прачкой в военном госпитале в г. Торжке.</vt:lpstr>
      <vt:lpstr>В нашей семье сохранились письма с фронта, которые прадедушка писал своей семье. Он очень любил своих детей и жену.</vt:lpstr>
      <vt:lpstr>Память о моём прадедушке увековечена на Аллее Славы в г. Торжке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Социально-патриотический проект</dc:title>
  <dc:creator>Майя</dc:creator>
  <cp:lastModifiedBy>mayya</cp:lastModifiedBy>
  <cp:revision>98</cp:revision>
  <dcterms:modified xsi:type="dcterms:W3CDTF">2020-10-08T18:00:16Z</dcterms:modified>
</cp:coreProperties>
</file>