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56" r:id="rId3"/>
    <p:sldId id="257" r:id="rId4"/>
    <p:sldId id="258" r:id="rId5"/>
    <p:sldId id="266" r:id="rId6"/>
    <p:sldId id="279" r:id="rId7"/>
    <p:sldId id="260" r:id="rId8"/>
    <p:sldId id="261" r:id="rId9"/>
    <p:sldId id="267" r:id="rId10"/>
    <p:sldId id="268" r:id="rId11"/>
    <p:sldId id="259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65" r:id="rId23"/>
    <p:sldId id="262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ветлана" initials="С" lastIdx="1" clrIdx="0">
    <p:extLst>
      <p:ext uri="{19B8F6BF-5375-455C-9EA6-DF929625EA0E}">
        <p15:presenceInfo xmlns:p15="http://schemas.microsoft.com/office/powerpoint/2012/main" userId="Светла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6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4-10T12:12:53.220" idx="1">
    <p:pos x="6833" y="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46034-15DB-4202-B711-85C9EFE7DEE0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39437-BA17-4ED4-94BC-11BB43041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481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46034-15DB-4202-B711-85C9EFE7DEE0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39437-BA17-4ED4-94BC-11BB43041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52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46034-15DB-4202-B711-85C9EFE7DEE0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39437-BA17-4ED4-94BC-11BB43041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17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46034-15DB-4202-B711-85C9EFE7DEE0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39437-BA17-4ED4-94BC-11BB43041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134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46034-15DB-4202-B711-85C9EFE7DEE0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39437-BA17-4ED4-94BC-11BB43041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055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46034-15DB-4202-B711-85C9EFE7DEE0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39437-BA17-4ED4-94BC-11BB43041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090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46034-15DB-4202-B711-85C9EFE7DEE0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39437-BA17-4ED4-94BC-11BB43041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226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46034-15DB-4202-B711-85C9EFE7DEE0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39437-BA17-4ED4-94BC-11BB43041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94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46034-15DB-4202-B711-85C9EFE7DEE0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39437-BA17-4ED4-94BC-11BB43041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179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46034-15DB-4202-B711-85C9EFE7DEE0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39437-BA17-4ED4-94BC-11BB43041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832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46034-15DB-4202-B711-85C9EFE7DEE0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39437-BA17-4ED4-94BC-11BB43041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694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46034-15DB-4202-B711-85C9EFE7DEE0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39437-BA17-4ED4-94BC-11BB43041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67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comments" Target="../comments/commen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graphics.in.ua/cat/PSD.Kindergarten.Poster.Template.01.3508x2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" y="21553"/>
            <a:ext cx="11384279" cy="683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05951" y="1504870"/>
            <a:ext cx="918009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Презентация-консультация  </a:t>
            </a:r>
            <a:endParaRPr lang="ru-RU" sz="5400" b="1" cap="none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ru-RU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«Обучайте детей </a:t>
            </a:r>
            <a:r>
              <a:rPr lang="ru-RU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играя </a:t>
            </a:r>
          </a:p>
          <a:p>
            <a:pPr algn="ctr"/>
            <a:r>
              <a:rPr lang="ru-RU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используя компьютерные технологии»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571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lechenie-simptomy.ru/wp-content/uploads/2015/05/lim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754"/>
            <a:ext cx="3243498" cy="216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1001konstruktor.ru/upload/iblock/e9d/e9da868b82dae6e961a7840ca9e43fb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5" b="23820"/>
          <a:stretch/>
        </p:blipFill>
        <p:spPr bwMode="auto">
          <a:xfrm>
            <a:off x="3243499" y="764499"/>
            <a:ext cx="2992410" cy="148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fotohomka.ru/images/Jan/08/73709178128ed103085ebfa3f3ad27cc/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599" y="374754"/>
            <a:ext cx="2573599" cy="193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solyanka.shop/content/solyanka/pics/production/baton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198" y="713724"/>
            <a:ext cx="2868388" cy="148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9850" y="2651091"/>
            <a:ext cx="11072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имон          вагон                 кот          батон  </a:t>
            </a:r>
            <a:endParaRPr lang="ru-RU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8" name="Picture 12" descr="http://gif-kartinki.ru/2/bantik_smal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29" y="4063529"/>
            <a:ext cx="2554613" cy="18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www.rion.ru/images/strict/0257b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383" y="3960118"/>
            <a:ext cx="2669313" cy="96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red-naomi.ru/upload/resizer2/22/9d3/9d36d5ff4e1d27c53339b1f6df3e218d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5" b="6277"/>
          <a:stretch/>
        </p:blipFill>
        <p:spPr bwMode="auto">
          <a:xfrm>
            <a:off x="7137446" y="3716868"/>
            <a:ext cx="2386490" cy="241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s://tut-posuda.ru/wa-data/public/shop/products/45/34/3445/images/6429/6429.550x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696" y="3677533"/>
            <a:ext cx="2331611" cy="228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0792" y="5952962"/>
            <a:ext cx="112576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бант              билет               букет        пакет </a:t>
            </a:r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832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900igr.net/up/datai/228574/0015-022-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3779" y="0"/>
            <a:ext cx="118254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44723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Дефекты звукопроизношения…?</a:t>
            </a:r>
            <a:br>
              <a:rPr lang="ru-RU" sz="3600" dirty="0" smtClean="0"/>
            </a:br>
            <a:r>
              <a:rPr lang="ru-RU" sz="3600" dirty="0" smtClean="0"/>
              <a:t>Обязательно нужно исправить все недостатки в звукопроизношении. Если сомневаетесь, правильно ли произносятся все звуки, проконсультируйтесь с логопедом. Ведь не правильно произносимый звук будет мешать грамотному письму и развитию речи.</a:t>
            </a:r>
            <a:br>
              <a:rPr lang="ru-RU" sz="3600" dirty="0" smtClean="0"/>
            </a:br>
            <a:r>
              <a:rPr lang="ru-RU" sz="3600" dirty="0" smtClean="0"/>
              <a:t>К 5 -6 годам ребенок должен правильно произносить все звуки.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78023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5575" y="18540"/>
            <a:ext cx="9987768" cy="2005132"/>
          </a:xfrm>
        </p:spPr>
        <p:txBody>
          <a:bodyPr>
            <a:normAutofit fontScale="62500" lnSpcReduction="20000"/>
          </a:bodyPr>
          <a:lstStyle/>
          <a:p>
            <a:r>
              <a:rPr lang="ru-RU" sz="4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«Повтори за мной»</a:t>
            </a:r>
          </a:p>
          <a:p>
            <a:r>
              <a:rPr lang="ru-RU" sz="4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Попросите ребенка повторить за вами слова.(прислушайтесь, правильно ли он их произносит.)</a:t>
            </a:r>
          </a:p>
          <a:p>
            <a:r>
              <a:rPr lang="ru-RU" sz="4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https://avatanplus.com/files/resources/mid/56aec6c2848cf1529ab867e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24" y="1423084"/>
            <a:ext cx="2376145" cy="2061655"/>
          </a:xfrm>
          <a:prstGeom prst="rect">
            <a:avLst/>
          </a:prstGeom>
        </p:spPr>
      </p:pic>
      <p:pic>
        <p:nvPicPr>
          <p:cNvPr id="6148" name="Picture 4" descr="http://900igr.net/up/datai/82995/0010-013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510" y="1481718"/>
            <a:ext cx="2566414" cy="174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377" y="1405878"/>
            <a:ext cx="2498632" cy="2153821"/>
          </a:xfrm>
          <a:prstGeom prst="rect">
            <a:avLst/>
          </a:prstGeom>
        </p:spPr>
      </p:pic>
      <p:pic>
        <p:nvPicPr>
          <p:cNvPr id="6150" name="Picture 6" descr="https://images.ru.prom.st/19696312_w640_h640_1294676816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113" y="1818720"/>
            <a:ext cx="1641616" cy="191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14326" t="18809" b="20543"/>
          <a:stretch/>
        </p:blipFill>
        <p:spPr>
          <a:xfrm>
            <a:off x="155575" y="4034049"/>
            <a:ext cx="2302935" cy="217366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5459" y="3895791"/>
            <a:ext cx="2626972" cy="184348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/>
          <a:srcRect l="14768" r="12977"/>
          <a:stretch/>
        </p:blipFill>
        <p:spPr>
          <a:xfrm>
            <a:off x="5555343" y="4034049"/>
            <a:ext cx="2230158" cy="205765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2315" y="4190342"/>
            <a:ext cx="2693467" cy="17450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23621" y="3526459"/>
            <a:ext cx="504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С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25256" y="3300618"/>
            <a:ext cx="641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err="1" smtClean="0">
                <a:solidFill>
                  <a:srgbClr val="FF0000"/>
                </a:solidFill>
              </a:rPr>
              <a:t>сь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3260" y="3387141"/>
            <a:ext cx="401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48633" y="3400309"/>
            <a:ext cx="6270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4000" dirty="0" err="1" smtClean="0">
                <a:solidFill>
                  <a:srgbClr val="FF0000"/>
                </a:solidFill>
              </a:rPr>
              <a:t>ь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260029" y="3464903"/>
            <a:ext cx="461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52014" y="5854142"/>
            <a:ext cx="579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07155" y="5810497"/>
            <a:ext cx="5373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05312" y="5810497"/>
            <a:ext cx="4427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409127" y="5825944"/>
            <a:ext cx="579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3401" y="1552150"/>
            <a:ext cx="2734477" cy="191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8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83" y="374754"/>
            <a:ext cx="2231661" cy="29755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423" r="7466"/>
          <a:stretch/>
        </p:blipFill>
        <p:spPr>
          <a:xfrm>
            <a:off x="2690344" y="374754"/>
            <a:ext cx="2766076" cy="23565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1273" y="830390"/>
            <a:ext cx="4002373" cy="17968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612" r="16107"/>
          <a:stretch/>
        </p:blipFill>
        <p:spPr>
          <a:xfrm>
            <a:off x="9683646" y="761592"/>
            <a:ext cx="2508354" cy="20315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797" y="3167406"/>
            <a:ext cx="4008363" cy="35451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7699" y="3207895"/>
            <a:ext cx="3200789" cy="24129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7993" y="2937359"/>
            <a:ext cx="2953973" cy="29539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6961" y="3529640"/>
            <a:ext cx="2843751" cy="20911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84520" y="2583416"/>
            <a:ext cx="4459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24851" y="2512656"/>
            <a:ext cx="686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15629" y="2563602"/>
            <a:ext cx="453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16842" y="2608572"/>
            <a:ext cx="694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рь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38146" y="5852383"/>
            <a:ext cx="461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08063" y="5743418"/>
            <a:ext cx="12650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я(</a:t>
            </a:r>
            <a:r>
              <a:rPr lang="ru-RU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йа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04942" y="5758011"/>
            <a:ext cx="14414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йу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58915" y="5733564"/>
            <a:ext cx="1285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64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854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5121" y="252294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Звуковой анализ?</a:t>
            </a:r>
            <a:br>
              <a:rPr lang="ru-RU" dirty="0" smtClean="0"/>
            </a:br>
            <a:r>
              <a:rPr lang="ru-RU" sz="2800" dirty="0" smtClean="0"/>
              <a:t>Умение определять последовательность звуков в слове, давать  характеристику звуку.</a:t>
            </a:r>
            <a:br>
              <a:rPr lang="ru-RU" sz="2800" dirty="0" smtClean="0"/>
            </a:br>
            <a:r>
              <a:rPr lang="ru-RU" sz="2800" dirty="0" smtClean="0"/>
              <a:t>Обучение звуковому анализу начинаем с определения последовательности звуков в слове при помощи неоднократного произнесения слова с последовательным интонационным выделение каждого звука. Так, при анализе слова ЖУК, надо произнести его три раза: </a:t>
            </a:r>
            <a:r>
              <a:rPr lang="ru-RU" sz="2800" dirty="0" err="1" smtClean="0"/>
              <a:t>ЖЖЖуук</a:t>
            </a:r>
            <a:r>
              <a:rPr lang="ru-RU" sz="2800" dirty="0" smtClean="0"/>
              <a:t>, </a:t>
            </a:r>
            <a:r>
              <a:rPr lang="ru-RU" sz="2800" dirty="0" err="1" smtClean="0"/>
              <a:t>жУУУк</a:t>
            </a:r>
            <a:r>
              <a:rPr lang="ru-RU" sz="2800" dirty="0" smtClean="0"/>
              <a:t>, </a:t>
            </a:r>
            <a:r>
              <a:rPr lang="ru-RU" sz="2800" dirty="0" err="1" smtClean="0"/>
              <a:t>жуККК</a:t>
            </a:r>
            <a:r>
              <a:rPr lang="ru-RU" sz="2800" dirty="0" smtClean="0"/>
              <a:t>.  </a:t>
            </a:r>
            <a:br>
              <a:rPr lang="ru-RU" sz="2800" dirty="0" smtClean="0"/>
            </a:br>
            <a:r>
              <a:rPr lang="ru-RU" sz="2800" dirty="0" smtClean="0"/>
              <a:t> Обучать звуковому анализу вам поможет умение составлять схему звукового состава слова, в которой используют символы квадратики.</a:t>
            </a:r>
            <a:br>
              <a:rPr lang="ru-RU" sz="2800" dirty="0" smtClean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2582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89" y="152400"/>
            <a:ext cx="1196858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991" y="2277649"/>
            <a:ext cx="536494" cy="5791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991" y="3507795"/>
            <a:ext cx="542591" cy="5791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04109" y="827067"/>
            <a:ext cx="526473" cy="5680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96837" y="653673"/>
            <a:ext cx="901930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обозначает гласный звук. (Гласные звуки это такие звуки, которые мы можем петь и тянуть потому что воздух «выходит») изо рта свободно нет никакой преграды – ни губы, ни зубы, ни </a:t>
            </a:r>
            <a:r>
              <a:rPr lang="ru-RU" dirty="0" smtClean="0"/>
              <a:t>язык не </a:t>
            </a:r>
            <a:r>
              <a:rPr lang="ru-RU" dirty="0"/>
              <a:t>мешают. 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Обозначает согласный твердый звук (согласные звуки это такие звуки, которые нельзя долго петь и тянуть, потому что их произнесению всегда что-то мешает – «мешают губы, зубы, язык»)</a:t>
            </a:r>
            <a:r>
              <a:rPr lang="ru-RU" dirty="0"/>
              <a:t> Синий – твердый как лед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Обозначает согласный мягкий звук  (как определить где твердый, а где мягкий звук? Интонационно выделять звук в слове, произнося звуки парами – звуки братцы: твердый согласный звук большой твердый брат, а мягкий согласный звук маленький, мягкий братец.) Зеленый - мягкий как травка.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Есть звуки без пар «братцев» – Ж,Ц,</a:t>
            </a:r>
            <a:r>
              <a:rPr lang="ru-RU" i="1" dirty="0"/>
              <a:t> </a:t>
            </a:r>
            <a:r>
              <a:rPr lang="ru-RU" dirty="0" smtClean="0"/>
              <a:t>Ш – всегда в=твердые.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Есть звуки без твердой пары – Й, Ч,Щ. – всегда мягкие.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Звуки также бывают звонкими и глухими.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Звонкий согласный звук произносится с «включенным» голосом</a:t>
            </a:r>
          </a:p>
          <a:p>
            <a:pPr algn="r"/>
            <a:r>
              <a:rPr lang="ru-RU" dirty="0"/>
              <a:t> </a:t>
            </a:r>
            <a:r>
              <a:rPr lang="ru-RU" dirty="0" smtClean="0"/>
              <a:t>                            (рука  на горле, чувствуется гудение и дрожь, или зажимаем уши – гудит в  голове)</a:t>
            </a:r>
          </a:p>
          <a:p>
            <a:pPr algn="r"/>
            <a:r>
              <a:rPr lang="ru-RU" dirty="0"/>
              <a:t> </a:t>
            </a:r>
            <a:r>
              <a:rPr lang="ru-RU" dirty="0" smtClean="0"/>
              <a:t>                        Глухой звук – произносится с «выключенным» голосом,  нет гудения  под рукой.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452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2185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20998" y="342276"/>
            <a:ext cx="8617527" cy="1722051"/>
          </a:xfrm>
        </p:spPr>
        <p:txBody>
          <a:bodyPr>
            <a:noAutofit/>
          </a:bodyPr>
          <a:lstStyle/>
          <a:p>
            <a:r>
              <a:rPr lang="ru-RU" sz="3600" dirty="0" smtClean="0"/>
              <a:t>Звуки в слове располагаются по порядку.</a:t>
            </a:r>
            <a:br>
              <a:rPr lang="ru-RU" sz="3600" dirty="0" smtClean="0"/>
            </a:br>
            <a:r>
              <a:rPr lang="ru-RU" sz="3600" dirty="0" smtClean="0"/>
              <a:t>Вот пример звукового анализа двух слов:</a:t>
            </a:r>
            <a:br>
              <a:rPr lang="ru-RU" sz="3600" dirty="0" smtClean="0"/>
            </a:br>
            <a:r>
              <a:rPr lang="ru-RU" sz="4800" dirty="0" smtClean="0"/>
              <a:t> </a:t>
            </a:r>
            <a:endParaRPr lang="ru-RU" sz="4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378" y="3981754"/>
            <a:ext cx="1224849" cy="17491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142" y="1572462"/>
            <a:ext cx="1944236" cy="1458177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953006"/>
              </p:ext>
            </p:extLst>
          </p:nvPr>
        </p:nvGraphicFramePr>
        <p:xfrm>
          <a:off x="2866121" y="3206911"/>
          <a:ext cx="1884222" cy="48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8074"/>
                <a:gridCol w="628074"/>
                <a:gridCol w="628074"/>
              </a:tblGrid>
              <a:tr h="4896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944152"/>
              </p:ext>
            </p:extLst>
          </p:nvPr>
        </p:nvGraphicFramePr>
        <p:xfrm>
          <a:off x="4156402" y="5739486"/>
          <a:ext cx="2844800" cy="554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200"/>
                <a:gridCol w="711200"/>
                <a:gridCol w="711200"/>
                <a:gridCol w="711200"/>
              </a:tblGrid>
              <a:tr h="5549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966378" y="2455217"/>
            <a:ext cx="47391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слове кот  - три звука</a:t>
            </a:r>
          </a:p>
          <a:p>
            <a:r>
              <a:rPr lang="ru-RU" dirty="0" smtClean="0"/>
              <a:t>Первый звук </a:t>
            </a:r>
            <a:r>
              <a:rPr lang="en-US" dirty="0" smtClean="0"/>
              <a:t>[</a:t>
            </a:r>
            <a:r>
              <a:rPr lang="ru-RU" dirty="0" smtClean="0"/>
              <a:t>К</a:t>
            </a:r>
            <a:r>
              <a:rPr lang="en-US" dirty="0" smtClean="0"/>
              <a:t>]</a:t>
            </a:r>
            <a:r>
              <a:rPr lang="ru-RU" dirty="0" smtClean="0"/>
              <a:t> – согласный, твердый, глухой.</a:t>
            </a:r>
          </a:p>
          <a:p>
            <a:r>
              <a:rPr lang="ru-RU" dirty="0" smtClean="0"/>
              <a:t>Второй звук </a:t>
            </a:r>
            <a:r>
              <a:rPr lang="en-US" dirty="0" smtClean="0"/>
              <a:t>[</a:t>
            </a:r>
            <a:r>
              <a:rPr lang="ru-RU" dirty="0" smtClean="0"/>
              <a:t>О</a:t>
            </a:r>
            <a:r>
              <a:rPr lang="en-US" dirty="0" smtClean="0"/>
              <a:t>]</a:t>
            </a:r>
            <a:r>
              <a:rPr lang="ru-RU" dirty="0" smtClean="0"/>
              <a:t> – гласный.</a:t>
            </a:r>
          </a:p>
          <a:p>
            <a:r>
              <a:rPr lang="ru-RU" dirty="0" smtClean="0"/>
              <a:t>Третий звук </a:t>
            </a:r>
            <a:r>
              <a:rPr lang="en-US" dirty="0" smtClean="0"/>
              <a:t>[</a:t>
            </a:r>
            <a:r>
              <a:rPr lang="ru-RU" dirty="0" smtClean="0"/>
              <a:t>Т</a:t>
            </a:r>
            <a:r>
              <a:rPr lang="en-US" dirty="0" smtClean="0"/>
              <a:t>]</a:t>
            </a:r>
            <a:r>
              <a:rPr lang="ru-RU" dirty="0" smtClean="0"/>
              <a:t> – согласный, твердый, глухой.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001202" y="4871558"/>
            <a:ext cx="48582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Первый звук </a:t>
            </a:r>
            <a:r>
              <a:rPr lang="en-US" dirty="0" smtClean="0"/>
              <a:t>[</a:t>
            </a:r>
            <a:r>
              <a:rPr lang="ru-RU" dirty="0" smtClean="0"/>
              <a:t>л</a:t>
            </a:r>
            <a:r>
              <a:rPr lang="ru-RU" baseline="30000" dirty="0" smtClean="0"/>
              <a:t>,</a:t>
            </a:r>
            <a:r>
              <a:rPr lang="en-US" dirty="0" smtClean="0"/>
              <a:t>]</a:t>
            </a:r>
            <a:r>
              <a:rPr lang="ru-RU" dirty="0" smtClean="0"/>
              <a:t> – согласный, мягкий, звонкий.</a:t>
            </a:r>
          </a:p>
          <a:p>
            <a:r>
              <a:rPr lang="ru-RU" dirty="0" smtClean="0"/>
              <a:t>Второй звук </a:t>
            </a:r>
            <a:r>
              <a:rPr lang="en-US" dirty="0" smtClean="0"/>
              <a:t>[</a:t>
            </a:r>
            <a:r>
              <a:rPr lang="ru-RU" dirty="0" smtClean="0"/>
              <a:t>И</a:t>
            </a:r>
            <a:r>
              <a:rPr lang="en-US" dirty="0" smtClean="0"/>
              <a:t>]</a:t>
            </a:r>
            <a:r>
              <a:rPr lang="ru-RU" dirty="0" smtClean="0"/>
              <a:t> – гласный.</a:t>
            </a:r>
          </a:p>
          <a:p>
            <a:r>
              <a:rPr lang="ru-RU" dirty="0" smtClean="0"/>
              <a:t>Третий звук </a:t>
            </a:r>
            <a:r>
              <a:rPr lang="en-US" dirty="0" smtClean="0"/>
              <a:t>[</a:t>
            </a:r>
            <a:r>
              <a:rPr lang="ru-RU" dirty="0" smtClean="0"/>
              <a:t>С</a:t>
            </a:r>
            <a:r>
              <a:rPr lang="en-US" dirty="0" smtClean="0"/>
              <a:t>]</a:t>
            </a:r>
            <a:r>
              <a:rPr lang="ru-RU" dirty="0" smtClean="0"/>
              <a:t> – согласный, твердый, глухой.</a:t>
            </a:r>
          </a:p>
          <a:p>
            <a:r>
              <a:rPr lang="ru-RU" dirty="0" smtClean="0"/>
              <a:t>Четвертый звук </a:t>
            </a:r>
            <a:r>
              <a:rPr lang="en-US" dirty="0" smtClean="0"/>
              <a:t>[</a:t>
            </a:r>
            <a:r>
              <a:rPr lang="ru-RU" dirty="0" smtClean="0"/>
              <a:t>А</a:t>
            </a:r>
            <a:r>
              <a:rPr lang="en-US" dirty="0" smtClean="0"/>
              <a:t>]</a:t>
            </a:r>
            <a:r>
              <a:rPr lang="ru-RU" dirty="0" smtClean="0"/>
              <a:t> – гласный.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98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3" y="0"/>
            <a:ext cx="1212185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7453" y="332509"/>
            <a:ext cx="9407236" cy="5652655"/>
          </a:xfrm>
        </p:spPr>
        <p:txBody>
          <a:bodyPr>
            <a:noAutofit/>
          </a:bodyPr>
          <a:lstStyle/>
          <a:p>
            <a:r>
              <a:rPr lang="ru-RU" sz="2800" dirty="0" smtClean="0"/>
              <a:t>Звуки в словах могут находиться в разной позиции. (в начале слова , середине слова и конце слова). </a:t>
            </a:r>
            <a:br>
              <a:rPr lang="ru-RU" sz="2800" dirty="0" smtClean="0"/>
            </a:br>
            <a:r>
              <a:rPr lang="ru-RU" sz="2800" dirty="0" smtClean="0"/>
              <a:t>Давайте поиграем.</a:t>
            </a:r>
            <a:br>
              <a:rPr lang="ru-RU" sz="2800" dirty="0" smtClean="0"/>
            </a:br>
            <a:r>
              <a:rPr lang="ru-RU" sz="2800" dirty="0" smtClean="0"/>
              <a:t>Определи. </a:t>
            </a:r>
            <a:r>
              <a:rPr lang="ru-RU" sz="3200" b="1" dirty="0" smtClean="0">
                <a:solidFill>
                  <a:srgbClr val="FF0000"/>
                </a:solidFill>
              </a:rPr>
              <a:t>«Где спрятался звук?»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/>
              <a:t>Родитель: - «Я буду произносить слова, а ты послушай и скажи, где слышится звук </a:t>
            </a:r>
            <a:r>
              <a:rPr lang="en-US" sz="3200" b="1" dirty="0" smtClean="0"/>
              <a:t>[</a:t>
            </a:r>
            <a:r>
              <a:rPr lang="ru-RU" sz="3200" b="1" dirty="0" smtClean="0"/>
              <a:t>К</a:t>
            </a:r>
            <a:r>
              <a:rPr lang="en-US" sz="3200" b="1" dirty="0" smtClean="0"/>
              <a:t>]</a:t>
            </a:r>
            <a:r>
              <a:rPr lang="ru-RU" sz="3200" b="1" dirty="0" smtClean="0"/>
              <a:t>»</a:t>
            </a:r>
            <a:r>
              <a:rPr lang="ru-RU" sz="2800" dirty="0" smtClean="0"/>
              <a:t> </a:t>
            </a:r>
            <a:br>
              <a:rPr lang="ru-RU" sz="2800" dirty="0" smtClean="0"/>
            </a:br>
            <a:r>
              <a:rPr lang="ru-RU" sz="2800" dirty="0" smtClean="0"/>
              <a:t>в слове </a:t>
            </a:r>
            <a:r>
              <a:rPr lang="ru-RU" sz="2800" b="1" u="sng" dirty="0" smtClean="0"/>
              <a:t>К</a:t>
            </a:r>
            <a:r>
              <a:rPr lang="ru-RU" sz="2800" dirty="0" smtClean="0"/>
              <a:t>ОТ 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в слове БЫ</a:t>
            </a:r>
            <a:r>
              <a:rPr lang="ru-RU" sz="2800" b="1" u="sng" dirty="0" smtClean="0"/>
              <a:t>К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в слове МАЙ</a:t>
            </a:r>
            <a:r>
              <a:rPr lang="ru-RU" sz="2800" b="1" u="sng" dirty="0" smtClean="0"/>
              <a:t>К</a:t>
            </a:r>
            <a:r>
              <a:rPr lang="ru-RU" sz="2800" dirty="0" smtClean="0"/>
              <a:t>А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781" y="2730044"/>
            <a:ext cx="1627431" cy="1220573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836665"/>
              </p:ext>
            </p:extLst>
          </p:nvPr>
        </p:nvGraphicFramePr>
        <p:xfrm>
          <a:off x="9236802" y="3037675"/>
          <a:ext cx="16394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484"/>
                <a:gridCol w="546484"/>
                <a:gridCol w="546484"/>
              </a:tblGrid>
              <a:tr h="37084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217" y="3780588"/>
            <a:ext cx="1935455" cy="1552235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298327"/>
              </p:ext>
            </p:extLst>
          </p:nvPr>
        </p:nvGraphicFramePr>
        <p:xfrm>
          <a:off x="9236802" y="4272043"/>
          <a:ext cx="168101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0339"/>
                <a:gridCol w="560339"/>
                <a:gridCol w="560339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740218"/>
              </p:ext>
            </p:extLst>
          </p:nvPr>
        </p:nvGraphicFramePr>
        <p:xfrm>
          <a:off x="9195237" y="5828442"/>
          <a:ext cx="19303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3466"/>
                <a:gridCol w="643466"/>
                <a:gridCol w="643466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3210" y="5379125"/>
            <a:ext cx="1231323" cy="123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" y="0"/>
            <a:ext cx="1211884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603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Надо ребенку дать понять, что из звуков составляются слова- термин слово раскрывается при помощи разных примеров, закрепляется в упражнениях, дидактических играх.</a:t>
            </a:r>
            <a:br>
              <a:rPr lang="ru-RU" sz="2800" dirty="0">
                <a:solidFill>
                  <a:prstClr val="black"/>
                </a:solidFill>
              </a:rPr>
            </a:br>
            <a:r>
              <a:rPr lang="ru-RU" sz="2800" dirty="0">
                <a:solidFill>
                  <a:prstClr val="black"/>
                </a:solidFill>
              </a:rPr>
              <a:t>Слов много – они состоят из звуков, (не букв), слова могут быть длинными и короткими, слова можно разделить на части - слоги. Можно предложить слово протопать или прохлопать. </a:t>
            </a:r>
            <a:br>
              <a:rPr lang="ru-RU" sz="2800" dirty="0">
                <a:solidFill>
                  <a:prstClr val="black"/>
                </a:solidFill>
              </a:rPr>
            </a:br>
            <a:r>
              <a:rPr lang="ru-RU" sz="2800" dirty="0">
                <a:solidFill>
                  <a:prstClr val="black"/>
                </a:solidFill>
              </a:rPr>
              <a:t>Например. Давай прохлопаем слово РА-ДУ-ГА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930328" y="2747963"/>
            <a:ext cx="12318763" cy="3845942"/>
          </a:xfrm>
        </p:spPr>
        <p:txBody>
          <a:bodyPr>
            <a:normAutofit/>
          </a:bodyPr>
          <a:lstStyle/>
          <a:p>
            <a:r>
              <a:rPr lang="ru-RU" dirty="0" smtClean="0"/>
              <a:t>В слове радуга – три слога.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                                                                     В слове кит – один слог.</a:t>
            </a:r>
          </a:p>
          <a:p>
            <a:endParaRPr lang="ru-RU" dirty="0" smtClean="0"/>
          </a:p>
          <a:p>
            <a:r>
              <a:rPr lang="ru-RU" dirty="0" smtClean="0"/>
              <a:t>                                 В слове сова – два слога.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10484"/>
          <a:stretch/>
        </p:blipFill>
        <p:spPr>
          <a:xfrm>
            <a:off x="6978546" y="2699829"/>
            <a:ext cx="1943781" cy="14583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2178" y="3429000"/>
            <a:ext cx="2156007" cy="17439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1128" y="4677682"/>
            <a:ext cx="1802398" cy="186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4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1884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36071" y="0"/>
            <a:ext cx="10432473" cy="4253345"/>
          </a:xfrm>
        </p:spPr>
        <p:txBody>
          <a:bodyPr>
            <a:noAutofit/>
          </a:bodyPr>
          <a:lstStyle/>
          <a:p>
            <a:r>
              <a:rPr lang="ru-RU" sz="2500" dirty="0" smtClean="0"/>
              <a:t>Кромке звукового анализа надо познакомить детей с буквами. Что Вам, дорогие родители, необходимо знать!</a:t>
            </a:r>
            <a:br>
              <a:rPr lang="ru-RU" sz="2500" dirty="0" smtClean="0"/>
            </a:br>
            <a:r>
              <a:rPr lang="ru-RU" sz="2500" dirty="0" smtClean="0"/>
              <a:t>1. Звуки мы слышим и произносим, а буквы видим и пишем. Наш алфавит содержит 33 буквы, а звуков намного больше – 42. Согласная буква за редким исключением </a:t>
            </a:r>
            <a:r>
              <a:rPr lang="en-US" sz="2500" dirty="0" smtClean="0"/>
              <a:t>[</a:t>
            </a:r>
            <a:r>
              <a:rPr lang="ru-RU" sz="2500" dirty="0" smtClean="0"/>
              <a:t>Ш,Ж,Ц,Ч,Щ,Й</a:t>
            </a:r>
            <a:r>
              <a:rPr lang="en-US" sz="2500" dirty="0" smtClean="0"/>
              <a:t>]</a:t>
            </a:r>
            <a:r>
              <a:rPr lang="ru-RU" sz="2500" dirty="0" smtClean="0"/>
              <a:t>, обозначает два звука – твердые и мягкие согласные. Поэтому словесный материал дается с учетом введения не только новой буквы, но и с учетом звуков, которые она обозначает в русском языке. Например, буква </a:t>
            </a:r>
            <a:r>
              <a:rPr lang="en-US" sz="2500" dirty="0" smtClean="0"/>
              <a:t>[</a:t>
            </a:r>
            <a:r>
              <a:rPr lang="ru-RU" sz="2500" dirty="0" smtClean="0"/>
              <a:t>М</a:t>
            </a:r>
            <a:r>
              <a:rPr lang="en-US" sz="2500" dirty="0" smtClean="0"/>
              <a:t>]</a:t>
            </a:r>
            <a:r>
              <a:rPr lang="ru-RU" sz="2500" dirty="0" smtClean="0"/>
              <a:t> в словах «МАЛ» и в слове «МЯЛ» обозначает два разных звука: твердый и мягкий. Мягкость согласных звуков на письме отражается  с помощью различных гласных букв, следующих за согласной.</a:t>
            </a:r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val="117826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931" y="0"/>
            <a:ext cx="1229693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10549" y="765810"/>
            <a:ext cx="7665970" cy="347217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Сведения, которые полезно </a:t>
            </a:r>
            <a:r>
              <a:rPr lang="ru-RU" dirty="0" smtClean="0">
                <a:solidFill>
                  <a:srgbClr val="002060"/>
                </a:solidFill>
              </a:rPr>
              <a:t>знать педагогам, </a:t>
            </a:r>
            <a:r>
              <a:rPr lang="ru-RU" dirty="0" smtClean="0">
                <a:solidFill>
                  <a:srgbClr val="002060"/>
                </a:solidFill>
              </a:rPr>
              <a:t>готовящимся обучать дошкольников  грамоте.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74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39" y="0"/>
            <a:ext cx="1211884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70908" y="3089635"/>
            <a:ext cx="9144000" cy="2950873"/>
          </a:xfrm>
        </p:spPr>
        <p:txBody>
          <a:bodyPr>
            <a:normAutofit fontScale="90000"/>
          </a:bodyPr>
          <a:lstStyle/>
          <a:p>
            <a:r>
              <a:rPr lang="ru-RU" sz="2500" dirty="0" smtClean="0"/>
              <a:t>2. Когда мы читаем, то вытаскиваем звук из буквы. Буква – знак звука. </a:t>
            </a:r>
            <a:br>
              <a:rPr lang="ru-RU" sz="2500" dirty="0" smtClean="0"/>
            </a:br>
            <a:r>
              <a:rPr lang="ru-RU" sz="2500" dirty="0" smtClean="0"/>
              <a:t>3.Звуков </a:t>
            </a:r>
            <a:r>
              <a:rPr lang="en-US" sz="2500" dirty="0" smtClean="0"/>
              <a:t>[</a:t>
            </a:r>
            <a:r>
              <a:rPr lang="ru-RU" sz="2500" dirty="0" smtClean="0"/>
              <a:t>Я,Е,Ё,Ю</a:t>
            </a:r>
            <a:r>
              <a:rPr lang="en-US" sz="2500" dirty="0" smtClean="0"/>
              <a:t>]</a:t>
            </a:r>
            <a:r>
              <a:rPr lang="ru-RU" sz="2500" dirty="0" smtClean="0"/>
              <a:t> не бывает – это буквы.</a:t>
            </a:r>
            <a:br>
              <a:rPr lang="ru-RU" sz="2500" dirty="0" smtClean="0"/>
            </a:br>
            <a:r>
              <a:rPr lang="ru-RU" sz="2500" dirty="0" smtClean="0"/>
              <a:t>4. Официальное название букв во избежание путаницы при слиянии звуков и слогов, мы употребляем «звуковое» обозначение букв, то есть отрывисто произносим название буквы. Например, не БЭ, ВЭ,ГЕ,КА,ЭС,ЭМ,ЭН – а </a:t>
            </a:r>
            <a:r>
              <a:rPr lang="en-US" sz="2500" dirty="0" smtClean="0"/>
              <a:t>[</a:t>
            </a:r>
            <a:r>
              <a:rPr lang="ru-RU" sz="2500" dirty="0" smtClean="0"/>
              <a:t>Б</a:t>
            </a:r>
            <a:r>
              <a:rPr lang="en-US" sz="2500" dirty="0" smtClean="0"/>
              <a:t>]</a:t>
            </a:r>
            <a:r>
              <a:rPr lang="ru-RU" sz="2500" dirty="0" smtClean="0"/>
              <a:t>,В</a:t>
            </a:r>
            <a:r>
              <a:rPr lang="en-US" sz="2500" dirty="0" smtClean="0"/>
              <a:t>]</a:t>
            </a:r>
            <a:r>
              <a:rPr lang="ru-RU" sz="2500" dirty="0" smtClean="0"/>
              <a:t>,</a:t>
            </a:r>
            <a:r>
              <a:rPr lang="en-US" sz="2500" dirty="0" smtClean="0"/>
              <a:t>[</a:t>
            </a:r>
            <a:r>
              <a:rPr lang="ru-RU" sz="2500" dirty="0" smtClean="0"/>
              <a:t>Г</a:t>
            </a:r>
            <a:r>
              <a:rPr lang="en-US" sz="2500" dirty="0" smtClean="0"/>
              <a:t>]</a:t>
            </a:r>
            <a:r>
              <a:rPr lang="ru-RU" sz="2500" dirty="0" smtClean="0"/>
              <a:t>,</a:t>
            </a:r>
            <a:r>
              <a:rPr lang="en-US" sz="2500" dirty="0" smtClean="0"/>
              <a:t>[</a:t>
            </a:r>
            <a:r>
              <a:rPr lang="ru-RU" sz="2500" dirty="0" smtClean="0"/>
              <a:t>Д</a:t>
            </a:r>
            <a:r>
              <a:rPr lang="en-US" sz="2500" dirty="0" smtClean="0"/>
              <a:t>]</a:t>
            </a:r>
            <a:r>
              <a:rPr lang="ru-RU" sz="2500" dirty="0" smtClean="0"/>
              <a:t>,</a:t>
            </a:r>
            <a:r>
              <a:rPr lang="en-US" sz="2500" dirty="0" smtClean="0"/>
              <a:t>[</a:t>
            </a:r>
            <a:r>
              <a:rPr lang="ru-RU" sz="2500" dirty="0" smtClean="0"/>
              <a:t>Н</a:t>
            </a:r>
            <a:r>
              <a:rPr lang="en-US" sz="2500" dirty="0" smtClean="0"/>
              <a:t>]</a:t>
            </a:r>
            <a:r>
              <a:rPr lang="ru-RU" sz="2500" dirty="0" smtClean="0"/>
              <a:t>,</a:t>
            </a:r>
            <a:r>
              <a:rPr lang="en-US" sz="2500" dirty="0" smtClean="0"/>
              <a:t>[</a:t>
            </a:r>
            <a:r>
              <a:rPr lang="ru-RU" sz="2500" dirty="0" smtClean="0"/>
              <a:t>М</a:t>
            </a:r>
            <a:r>
              <a:rPr lang="en-US" sz="2500" dirty="0" smtClean="0"/>
              <a:t>]</a:t>
            </a:r>
            <a:r>
              <a:rPr lang="ru-RU" sz="2500" dirty="0" smtClean="0"/>
              <a:t>,</a:t>
            </a:r>
            <a:r>
              <a:rPr lang="en-US" sz="2500" dirty="0" smtClean="0"/>
              <a:t>[</a:t>
            </a:r>
            <a:r>
              <a:rPr lang="ru-RU" sz="2500" dirty="0" smtClean="0"/>
              <a:t>С</a:t>
            </a:r>
            <a:r>
              <a:rPr lang="en-US" sz="2500" dirty="0" smtClean="0"/>
              <a:t>]</a:t>
            </a:r>
            <a:r>
              <a:rPr lang="ru-RU" sz="2500" dirty="0" smtClean="0"/>
              <a:t>. </a:t>
            </a:r>
            <a:br>
              <a:rPr lang="ru-RU" sz="2500" dirty="0" smtClean="0"/>
            </a:br>
            <a:r>
              <a:rPr lang="ru-RU" sz="2500" dirty="0" smtClean="0"/>
              <a:t>5. Наше чтение не побуквенное и даже не </a:t>
            </a:r>
            <a:r>
              <a:rPr lang="ru-RU" sz="2500" dirty="0" err="1" smtClean="0"/>
              <a:t>позвуковое</a:t>
            </a:r>
            <a:r>
              <a:rPr lang="ru-RU" sz="2500" dirty="0" smtClean="0"/>
              <a:t>, а слоговое. Ребенок тянет первый звук (глядя на букву слога, пока не увидит какая буква следующая) например (МММММАААААА). Пальчиком соединяем одну букву с другой с низу во время прочтения. </a:t>
            </a:r>
            <a:br>
              <a:rPr lang="ru-RU" sz="2500" dirty="0" smtClean="0"/>
            </a:br>
            <a:r>
              <a:rPr lang="ru-RU" sz="2500" dirty="0" smtClean="0"/>
              <a:t>Ни в коем случае нельзя останавливаться после первой буквы, только «</a:t>
            </a:r>
            <a:r>
              <a:rPr lang="ru-RU" sz="2500" dirty="0" err="1" smtClean="0"/>
              <a:t>слиять</a:t>
            </a:r>
            <a:r>
              <a:rPr lang="ru-RU" sz="2500" dirty="0" smtClean="0"/>
              <a:t>»</a:t>
            </a:r>
            <a:br>
              <a:rPr lang="ru-RU" sz="2500" dirty="0" smtClean="0"/>
            </a:br>
            <a:r>
              <a:rPr lang="ru-RU" sz="2500" dirty="0" smtClean="0"/>
              <a:t>6. Научить ребенка составлять предложения. Объяснить, что предложения состоят из слов, слова между собой «дружат», из предложения мы что-то узнаем (слова объединены общим смыслом). Слова можно переставлять, добавлять, в предложении может быть слов от одного и «много». Начало предложения пишется с заглавной буквы, слова пишутся раздельно, в конце ставится точка или другой знак.</a:t>
            </a:r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val="300654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98950" y="2578308"/>
            <a:ext cx="9144000" cy="3282846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</a:rPr>
              <a:t>Составление предложений.</a:t>
            </a:r>
            <a:br>
              <a:rPr lang="ru-RU" sz="3600" b="1" i="1" dirty="0" smtClean="0">
                <a:solidFill>
                  <a:srgbClr val="002060"/>
                </a:solidFill>
              </a:rPr>
            </a:br>
            <a:r>
              <a:rPr lang="ru-RU" sz="3600" b="1" i="1" dirty="0" smtClean="0">
                <a:solidFill>
                  <a:schemeClr val="accent5">
                    <a:lumMod val="75000"/>
                  </a:schemeClr>
                </a:solidFill>
              </a:rPr>
              <a:t>Дети читают.</a:t>
            </a:r>
            <a:br>
              <a:rPr lang="ru-RU" sz="3600" b="1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600" b="1" i="1" dirty="0" smtClean="0">
                <a:solidFill>
                  <a:schemeClr val="accent5">
                    <a:lumMod val="75000"/>
                  </a:schemeClr>
                </a:solidFill>
              </a:rPr>
              <a:t>Дети читают книгу.</a:t>
            </a:r>
            <a:br>
              <a:rPr lang="ru-RU" sz="3600" b="1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600" b="1" i="1" dirty="0" smtClean="0">
                <a:solidFill>
                  <a:schemeClr val="accent5">
                    <a:lumMod val="75000"/>
                  </a:schemeClr>
                </a:solidFill>
              </a:rPr>
              <a:t>Дети читают интересную книгу. </a:t>
            </a:r>
            <a:br>
              <a:rPr lang="ru-RU" sz="3600" b="1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600" b="1" i="1" dirty="0" smtClean="0">
                <a:solidFill>
                  <a:schemeClr val="accent5">
                    <a:lumMod val="75000"/>
                  </a:schemeClr>
                </a:solidFill>
              </a:rPr>
              <a:t>Дети читают интересную книгу с картинками.</a:t>
            </a:r>
            <a:br>
              <a:rPr lang="ru-RU" sz="3600" b="1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600" b="1" i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3600" b="1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При составлении предложений, задавайте ребенку вопросы: «Кто это?», «Что это?», «Что делают?» и многие другие, отвечая полным ответом на вопросы, можно легко и просто составить предложения.  </a:t>
            </a:r>
            <a:br>
              <a:rPr lang="ru-RU" sz="3600" dirty="0" smtClean="0">
                <a:solidFill>
                  <a:srgbClr val="002060"/>
                </a:solidFill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65" y="559771"/>
            <a:ext cx="2923082" cy="162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7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dou11.krasnoturinsk.org/images/%D0%B4%D0%B5%D1%82%D0%B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514" y="3792511"/>
            <a:ext cx="3258981" cy="325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8761" y="739879"/>
            <a:ext cx="9510010" cy="585579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Игровые приемы изучения букв.</a:t>
            </a:r>
            <a:b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Чтобы ребенок не путал буквы на письме, их не только прописывают в прописи, но и играю с ними.</a:t>
            </a:r>
            <a:b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</a:rPr>
              <a:t>- Буквы можно слепить из пластилина  буквы можно сделать буквы – печенья (слепить из теста  и запечь в духовке)</a:t>
            </a:r>
            <a:br>
              <a:rPr lang="ru-RU" sz="40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</a:rPr>
              <a:t>- Выложить из мозаики (бусинок, пуговиц и т.д.)</a:t>
            </a:r>
            <a:br>
              <a:rPr lang="ru-RU" sz="40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</a:rPr>
              <a:t>- Сделать трафареты букв и обводить их.</a:t>
            </a:r>
            <a:br>
              <a:rPr lang="ru-RU" sz="40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</a:rPr>
              <a:t>- сложить буквы из частей.</a:t>
            </a:r>
            <a:br>
              <a:rPr lang="ru-RU" sz="40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</a:rPr>
              <a:t>- Найти не правильно написанную букву.</a:t>
            </a:r>
            <a:br>
              <a:rPr lang="ru-RU" sz="40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172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8043" y="1750700"/>
            <a:ext cx="10515600" cy="28577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 в завершении, уважаемые </a:t>
            </a:r>
            <a:r>
              <a:rPr lang="ru-RU" dirty="0" smtClean="0"/>
              <a:t>педагоги, </a:t>
            </a:r>
            <a:r>
              <a:rPr lang="ru-RU" dirty="0" smtClean="0"/>
              <a:t>хотелось бы дать еще несколько советов:</a:t>
            </a:r>
            <a:br>
              <a:rPr lang="ru-RU" dirty="0" smtClean="0"/>
            </a:br>
            <a:r>
              <a:rPr lang="ru-RU" dirty="0" smtClean="0"/>
              <a:t>1.Ребенка  надо учить играя;</a:t>
            </a:r>
            <a:br>
              <a:rPr lang="ru-RU" dirty="0" smtClean="0"/>
            </a:br>
            <a:r>
              <a:rPr lang="ru-RU" dirty="0" smtClean="0"/>
              <a:t>2.Все игры-занятия надо проводить </a:t>
            </a:r>
            <a:r>
              <a:rPr lang="ru-RU" dirty="0" smtClean="0"/>
              <a:t>если </a:t>
            </a:r>
            <a:r>
              <a:rPr lang="ru-RU" dirty="0" smtClean="0"/>
              <a:t>у ребенка хорошее настроение;</a:t>
            </a:r>
            <a:br>
              <a:rPr lang="ru-RU" dirty="0" smtClean="0"/>
            </a:br>
            <a:r>
              <a:rPr lang="ru-RU" dirty="0" smtClean="0"/>
              <a:t>3.Если что-то не получается – не злиться и не ругать его (ведь он не виноват, что вы ему не можете правильно объяснить)</a:t>
            </a:r>
            <a:br>
              <a:rPr lang="ru-RU" dirty="0" smtClean="0"/>
            </a:br>
            <a:r>
              <a:rPr lang="ru-RU" dirty="0" smtClean="0"/>
              <a:t>Удачи Вам! </a:t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172" name="Picture 4" descr="https://i.ytimg.com/vi/Eeco60UsE8w/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113" y="4038834"/>
            <a:ext cx="3999182" cy="224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18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36" y="54571"/>
            <a:ext cx="11717528" cy="67488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213" y="464695"/>
            <a:ext cx="10463134" cy="534474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Многим </a:t>
            </a:r>
            <a:r>
              <a:rPr lang="ru-RU" sz="2800" b="1" dirty="0" smtClean="0">
                <a:solidFill>
                  <a:srgbClr val="002060"/>
                </a:solidFill>
              </a:rPr>
              <a:t> кажется</a:t>
            </a:r>
            <a:r>
              <a:rPr lang="ru-RU" sz="2800" b="1" dirty="0" smtClean="0">
                <a:solidFill>
                  <a:srgbClr val="002060"/>
                </a:solidFill>
              </a:rPr>
              <a:t>, что достаточно с ребенком выучить буквы и он станет грамотно писать и читать. Однако, как показывает практика, знание букв не исключает серьезных затруднений у дошкольников при обучении грамоте. Так что же не так? Прежде чем заняться изучением букв, надо проверить все ли «в порядке» у ребенка: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- сформировано ли фонематическое восприятие?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- нет ли дефектов звукопроизношения?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- сформированы ли навыки звукового анализа и синтеза?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- хорошо ли развито зрительное восприятие и пространственная ориентировка?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                            -достаточно ли хорошо развита речь?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                                         У Вас возникли вопросы? Постараемся на них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                                            ответить.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36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93" y="1845857"/>
            <a:ext cx="12027108" cy="4901784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Фонематическим восприятием (слухом) принято называть способность воспринимать и различать звуки родной речи. Может ли ваш ребенок услышать неправильно звучащее слово? </a:t>
            </a:r>
            <a:br>
              <a:rPr lang="ru-RU" sz="4000" dirty="0" smtClean="0"/>
            </a:br>
            <a:r>
              <a:rPr lang="ru-RU" sz="4000" dirty="0" smtClean="0"/>
              <a:t>Например игра </a:t>
            </a:r>
            <a:r>
              <a:rPr lang="ru-RU" sz="4000" b="1" i="1" dirty="0" smtClean="0">
                <a:solidFill>
                  <a:srgbClr val="FF0000"/>
                </a:solidFill>
              </a:rPr>
              <a:t>«Не ошибись!»</a:t>
            </a:r>
            <a:br>
              <a:rPr lang="ru-RU" sz="4000" b="1" i="1" dirty="0" smtClean="0">
                <a:solidFill>
                  <a:srgbClr val="FF0000"/>
                </a:solidFill>
              </a:rPr>
            </a:br>
            <a:r>
              <a:rPr lang="ru-RU" sz="4000" b="1" i="1" dirty="0" smtClean="0">
                <a:solidFill>
                  <a:srgbClr val="FF0000"/>
                </a:solidFill>
              </a:rPr>
              <a:t>Ход игры: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Хлопни в ладоши, </a:t>
            </a:r>
            <a:r>
              <a:rPr lang="ru-RU" sz="4000" dirty="0"/>
              <a:t>(показывается картинка </a:t>
            </a:r>
            <a:r>
              <a:rPr lang="ru-RU" sz="4000" dirty="0" smtClean="0"/>
              <a:t>банан             )если услышишь правильно звучащее слово: </a:t>
            </a:r>
            <a:br>
              <a:rPr lang="ru-RU" sz="4000" dirty="0" smtClean="0"/>
            </a:br>
            <a:r>
              <a:rPr lang="ru-RU" sz="4000" dirty="0" err="1" smtClean="0"/>
              <a:t>баман</a:t>
            </a:r>
            <a:r>
              <a:rPr lang="ru-RU" sz="4000" dirty="0" smtClean="0"/>
              <a:t> –</a:t>
            </a:r>
            <a:r>
              <a:rPr lang="ru-RU" sz="4000" dirty="0" err="1" smtClean="0"/>
              <a:t>паман</a:t>
            </a:r>
            <a:r>
              <a:rPr lang="ru-RU" sz="4000" dirty="0" smtClean="0"/>
              <a:t>-банан-</a:t>
            </a:r>
            <a:r>
              <a:rPr lang="ru-RU" sz="4000" dirty="0" err="1" smtClean="0"/>
              <a:t>банам</a:t>
            </a:r>
            <a:r>
              <a:rPr lang="ru-RU" sz="4000" dirty="0" smtClean="0"/>
              <a:t>-</a:t>
            </a:r>
            <a:r>
              <a:rPr lang="ru-RU" sz="4000" dirty="0" err="1" smtClean="0"/>
              <a:t>баван</a:t>
            </a:r>
            <a:r>
              <a:rPr lang="ru-RU" sz="4000" dirty="0" smtClean="0"/>
              <a:t>-</a:t>
            </a:r>
            <a:r>
              <a:rPr lang="ru-RU" sz="4000" dirty="0" err="1" smtClean="0"/>
              <a:t>ваван</a:t>
            </a:r>
            <a:r>
              <a:rPr lang="ru-RU" sz="4000" dirty="0" smtClean="0"/>
              <a:t>-банан.</a:t>
            </a:r>
            <a:br>
              <a:rPr lang="ru-RU" sz="4000" dirty="0" smtClean="0"/>
            </a:br>
            <a:r>
              <a:rPr lang="ru-RU" sz="4000" dirty="0"/>
              <a:t> </a:t>
            </a:r>
            <a:r>
              <a:rPr lang="ru-RU" sz="4000" dirty="0" smtClean="0"/>
              <a:t>                              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https://nashzeleniymir.ru/wp-content/uploads/2016/07/%D0%91%D0%B0%D0%BD%D0%B0%D0%BD-%D1%84%D0%BE%D1%82%D0%B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056" y="4446650"/>
            <a:ext cx="1364105" cy="68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75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0.liveinternet.ru/images/attach/b/4/103/214/103214680__469720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506" y="177866"/>
            <a:ext cx="10846675" cy="68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38916" y="177866"/>
            <a:ext cx="8664314" cy="5036695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/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>
                <a:solidFill>
                  <a:srgbClr val="FF0000"/>
                </a:solidFill>
              </a:rPr>
              <a:t/>
            </a:r>
            <a:br>
              <a:rPr lang="ru-RU" b="1" i="1" dirty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/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>
                <a:solidFill>
                  <a:srgbClr val="FF0000"/>
                </a:solidFill>
              </a:rPr>
              <a:t/>
            </a:r>
            <a:br>
              <a:rPr lang="ru-RU" b="1" i="1" dirty="0">
                <a:solidFill>
                  <a:srgbClr val="FF0000"/>
                </a:solidFill>
              </a:rPr>
            </a:br>
            <a:r>
              <a:rPr lang="ru-RU" sz="3600" b="1" i="1" dirty="0" smtClean="0">
                <a:solidFill>
                  <a:srgbClr val="FF0000"/>
                </a:solidFill>
              </a:rPr>
              <a:t>«</a:t>
            </a:r>
            <a:r>
              <a:rPr lang="ru-RU" sz="3600" b="1" i="1" dirty="0">
                <a:solidFill>
                  <a:srgbClr val="FF0000"/>
                </a:solidFill>
              </a:rPr>
              <a:t>Поставь по порядку</a:t>
            </a:r>
            <a:r>
              <a:rPr lang="ru-RU" sz="3600" b="1" i="1" dirty="0" smtClean="0">
                <a:solidFill>
                  <a:srgbClr val="FF0000"/>
                </a:solidFill>
              </a:rPr>
              <a:t>»</a:t>
            </a:r>
            <a:br>
              <a:rPr lang="ru-RU" sz="3600" b="1" i="1" dirty="0" smtClean="0">
                <a:solidFill>
                  <a:srgbClr val="FF0000"/>
                </a:solidFill>
              </a:rPr>
            </a:br>
            <a:r>
              <a:rPr lang="ru-RU" sz="3600" b="1" i="1" dirty="0" smtClean="0">
                <a:solidFill>
                  <a:schemeClr val="accent5">
                    <a:lumMod val="50000"/>
                  </a:schemeClr>
                </a:solidFill>
              </a:rPr>
              <a:t>Ребенку предлагается ряд картинок, названия которых звучат похоже:</a:t>
            </a:r>
            <a:br>
              <a:rPr lang="ru-RU" sz="3600" b="1" i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600" b="1" i="1" dirty="0" smtClean="0">
                <a:solidFill>
                  <a:schemeClr val="accent5">
                    <a:lumMod val="50000"/>
                  </a:schemeClr>
                </a:solidFill>
              </a:rPr>
              <a:t>затем слова произносятся в определенной последовательности по 3-4 слова, а ребенок должен повторить их в том же порядке за взрослым.</a:t>
            </a:r>
            <a:r>
              <a:rPr lang="ru-RU" b="1" i="1" dirty="0">
                <a:solidFill>
                  <a:srgbClr val="FF0000"/>
                </a:solidFill>
              </a:rPr>
              <a:t/>
            </a:r>
            <a:br>
              <a:rPr lang="ru-RU" b="1" i="1" dirty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>
                <a:solidFill>
                  <a:srgbClr val="FF0000"/>
                </a:solidFill>
              </a:rPr>
              <a:t/>
            </a:r>
            <a:br>
              <a:rPr lang="ru-RU" b="1" i="1" dirty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/>
            </a:r>
            <a:br>
              <a:rPr lang="ru-RU" b="1" i="1" dirty="0" smtClean="0">
                <a:solidFill>
                  <a:srgbClr val="FF0000"/>
                </a:solidFill>
              </a:rPr>
            </a:br>
            <a:endParaRPr lang="ru-RU" sz="3600" dirty="0"/>
          </a:p>
        </p:txBody>
      </p:sp>
      <p:pic>
        <p:nvPicPr>
          <p:cNvPr id="2052" name="Picture 4" descr="http://www.szcdr.com/upload/d/3b/d3bf34222529f2fc5d9f6f8bb6a0d5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320" y="3045028"/>
            <a:ext cx="1016121" cy="96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441" y="3098947"/>
            <a:ext cx="714394" cy="8825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124" y="3342226"/>
            <a:ext cx="1176029" cy="5280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4017" y="3153535"/>
            <a:ext cx="682762" cy="6827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2939" y="4912377"/>
            <a:ext cx="1122345" cy="7482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4200" y="4837568"/>
            <a:ext cx="1035654" cy="7819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5943" y="4834353"/>
            <a:ext cx="869976" cy="78013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37578" y="4875444"/>
            <a:ext cx="1278536" cy="72237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84017" y="3929643"/>
            <a:ext cx="4035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КОМ               ДОМ      ГНОМ           СОМ</a:t>
            </a:r>
          </a:p>
          <a:p>
            <a:endParaRPr lang="ru-RU" dirty="0"/>
          </a:p>
          <a:p>
            <a:r>
              <a:rPr lang="ru-RU" dirty="0" smtClean="0"/>
              <a:t>ГНОМ              КОМ      СОМ             ДОМ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320540" y="5981075"/>
            <a:ext cx="4686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КАТОК           СОВОК              ВЕНОК        ЗВОНОК</a:t>
            </a:r>
          </a:p>
          <a:p>
            <a:r>
              <a:rPr lang="ru-RU" dirty="0" smtClean="0"/>
              <a:t>ВЕНОК          ЗВОНОК              КАТОК     СОВОК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833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38" y="27137"/>
            <a:ext cx="10845724" cy="6803726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215623" y="548260"/>
            <a:ext cx="1030323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Игра «Повтори за мной» </a:t>
            </a:r>
            <a:r>
              <a:rPr lang="ru-RU" sz="4000" dirty="0"/>
              <a:t>(взрослый предлагает ребенку повторить за ним вначале по 2, затем по 3 похожих по звучанию слова)</a:t>
            </a:r>
            <a:br>
              <a:rPr lang="ru-RU" sz="4000" dirty="0"/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69761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0.liveinternet.ru/images/attach/b/4/103/214/103214680__4697207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3254" y="0"/>
            <a:ext cx="12192000" cy="68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adhayat.ru/upload/iblock/dcd/dcd55277e8a9359c1c187f1595db5cbc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772" y="808249"/>
            <a:ext cx="2473235" cy="208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im0-tub-ru.yandex.net/i?id=1dfeffcf475c6f1df535ed8f7c25105c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063" y="350086"/>
            <a:ext cx="1831564" cy="239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1226" y="3567658"/>
            <a:ext cx="2391867" cy="23918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3758" y="3759723"/>
            <a:ext cx="2331908" cy="17787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42746" y="2822886"/>
            <a:ext cx="1295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35656" y="2510285"/>
            <a:ext cx="10983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</a:t>
            </a:r>
            <a:endParaRPr lang="ru-RU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76484" y="5530309"/>
            <a:ext cx="15208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дудка</a:t>
            </a:r>
            <a:endParaRPr lang="ru-RU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78308" y="5605636"/>
            <a:ext cx="15534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будка</a:t>
            </a:r>
            <a:endParaRPr lang="ru-RU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388890" y="1679288"/>
            <a:ext cx="6999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похожих  слова</a:t>
            </a:r>
            <a:endParaRPr lang="ru-RU" sz="4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6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0.25 2.59259E-6 L 0.25 0.25 L -3.95833E-6 0.25 L -3.95833E-6 2.59259E-6 Z " pathEditMode="relative" rAng="0" ptsTypes="AAAAA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L 0.25 0.25 L 0 0.25 L 0 0 Z" pathEditMode="relative" ptsTypes="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L 0.25 0.25 L 0 0.25 L 0 0 Z" pathEditMode="relative" ptsTypes="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L 0.25 0.25 L 0 0.25 L 0 0 Z" pathEditMode="relative" ptsTypes="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37"/>
            <a:ext cx="12192000" cy="68037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0448" y="467248"/>
            <a:ext cx="51116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похожих слова</a:t>
            </a:r>
            <a:endParaRPr lang="ru-RU" sz="4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rus-health.info/images/original/getImage_(4)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443" y="1359464"/>
            <a:ext cx="3464966" cy="230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m0-tub-ru.yandex.net/i?id=702827ade04e72d889aa6b65bbaf47b2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528" y="1433294"/>
            <a:ext cx="3548668" cy="236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m0-tub-ru.yandex.net/i?id=3ba492e22fd18e4a238ca27c93a73538-l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783" y="1236689"/>
            <a:ext cx="3250213" cy="279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05568" y="3786442"/>
            <a:ext cx="15499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нитка</a:t>
            </a:r>
            <a:endParaRPr lang="ru-RU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61604" y="3737497"/>
            <a:ext cx="14667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ватка</a:t>
            </a:r>
            <a:endParaRPr lang="ru-RU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2821" y="3857927"/>
            <a:ext cx="14758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ветка</a:t>
            </a:r>
            <a:endParaRPr lang="ru-RU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77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25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g0.liveinternet.ru/images/attach/b/4/103/214/103214680__469720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6780"/>
            <a:ext cx="12192000" cy="697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93101" y="662274"/>
            <a:ext cx="8769246" cy="305528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4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 «Найди не похожее слово» </a:t>
            </a:r>
          </a:p>
          <a:p>
            <a:pPr marL="0" indent="0">
              <a:buNone/>
            </a:pPr>
            <a:endParaRPr lang="ru-RU" sz="3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(Взрослый произносит 4 слова и предлагает ребенку повторить их. Затем ребенку нужно выбрать слово, которое отличается по звуковому составу от других.)</a:t>
            </a:r>
            <a:endParaRPr lang="ru-RU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54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442</TotalTime>
  <Words>672</Words>
  <Application>Microsoft Office PowerPoint</Application>
  <PresentationFormat>Широкоэкранный</PresentationFormat>
  <Paragraphs>83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Презентация PowerPoint</vt:lpstr>
      <vt:lpstr>Сведения, которые полезно знать педагогам, готовящимся обучать дошкольников  грамоте. </vt:lpstr>
      <vt:lpstr>Многим  кажется, что достаточно с ребенком выучить буквы и он станет грамотно писать и читать. Однако, как показывает практика, знание букв не исключает серьезных затруднений у дошкольников при обучении грамоте. Так что же не так? Прежде чем заняться изучением букв, надо проверить все ли «в порядке» у ребенка: - сформировано ли фонематическое восприятие? - нет ли дефектов звукопроизношения? - сформированы ли навыки звукового анализа и синтеза? - хорошо ли развито зрительное восприятие и пространственная ориентировка?                             -достаточно ли хорошо развита речь?                                           У Вас возникли вопросы? Постараемся на них                                              ответить. </vt:lpstr>
      <vt:lpstr>Фонематическим восприятием (слухом) принято называть способность воспринимать и различать звуки родной речи. Может ли ваш ребенок услышать неправильно звучащее слово?  Например игра «Не ошибись!» Ход игры: Хлопни в ладоши, (показывается картинка банан             )если услышишь правильно звучащее слово:  баман –паман-банан-банам-баван-ваван-банан.                                   </vt:lpstr>
      <vt:lpstr>    «Поставь по порядку» Ребенку предлагается ряд картинок, названия которых звучат похоже: затем слова произносятся в определенной последовательности по 3-4 слова, а ребенок должен повторить их в том же порядке за взрослым.    </vt:lpstr>
      <vt:lpstr>Игра «Повтори за мной» (взрослый предлагает ребенку повторить за ним вначале по 2, затем по 3 похожих по звучанию слова) </vt:lpstr>
      <vt:lpstr>Презентация PowerPoint</vt:lpstr>
      <vt:lpstr>Презентация PowerPoint</vt:lpstr>
      <vt:lpstr>Презентация PowerPoint</vt:lpstr>
      <vt:lpstr>Презентация PowerPoint</vt:lpstr>
      <vt:lpstr>Дефекты звукопроизношения…? Обязательно нужно исправить все недостатки в звукопроизношении. Если сомневаетесь, правильно ли произносятся все звуки, проконсультируйтесь с логопедом. Ведь не правильно произносимый звук будет мешать грамотному письму и развитию речи. К 5 -6 годам ребенок должен правильно произносить все звуки. </vt:lpstr>
      <vt:lpstr>Презентация PowerPoint</vt:lpstr>
      <vt:lpstr>Презентация PowerPoint</vt:lpstr>
      <vt:lpstr>Звуковой анализ? Умение определять последовательность звуков в слове, давать  характеристику звуку. Обучение звуковому анализу начинаем с определения последовательности звуков в слове при помощи неоднократного произнесения слова с последовательным интонационным выделение каждого звука. Так, при анализе слова ЖУК, надо произнести его три раза: ЖЖЖуук, жУУУк, жуККК.    Обучать звуковому анализу вам поможет умение составлять схему звукового состава слова, в которой используют символы квадратики. </vt:lpstr>
      <vt:lpstr>Презентация PowerPoint</vt:lpstr>
      <vt:lpstr>Звуки в слове располагаются по порядку. Вот пример звукового анализа двух слов:  </vt:lpstr>
      <vt:lpstr>Звуки в словах могут находиться в разной позиции. (в начале слова , середине слова и конце слова).  Давайте поиграем. Определи. «Где спрятался звук?» Родитель: - «Я буду произносить слова, а ты послушай и скажи, где слышится звук [К]»  в слове КОТ    в слове БЫК    в слове МАЙКА</vt:lpstr>
      <vt:lpstr>Надо ребенку дать понять, что из звуков составляются слова- термин слово раскрывается при помощи разных примеров, закрепляется в упражнениях, дидактических играх. Слов много – они состоят из звуков, (не букв), слова могут быть длинными и короткими, слова можно разделить на части - слоги. Можно предложить слово протопать или прохлопать.  Например. Давай прохлопаем слово РА-ДУ-ГА </vt:lpstr>
      <vt:lpstr>Кромке звукового анализа надо познакомить детей с буквами. Что Вам, дорогие родители, необходимо знать! 1. Звуки мы слышим и произносим, а буквы видим и пишем. Наш алфавит содержит 33 буквы, а звуков намного больше – 42. Согласная буква за редким исключением [Ш,Ж,Ц,Ч,Щ,Й], обозначает два звука – твердые и мягкие согласные. Поэтому словесный материал дается с учетом введения не только новой буквы, но и с учетом звуков, которые она обозначает в русском языке. Например, буква [М] в словах «МАЛ» и в слове «МЯЛ» обозначает два разных звука: твердый и мягкий. Мягкость согласных звуков на письме отражается  с помощью различных гласных букв, следующих за согласной.</vt:lpstr>
      <vt:lpstr>2. Когда мы читаем, то вытаскиваем звук из буквы. Буква – знак звука.  3.Звуков [Я,Е,Ё,Ю] не бывает – это буквы. 4. Официальное название букв во избежание путаницы при слиянии звуков и слогов, мы употребляем «звуковое» обозначение букв, то есть отрывисто произносим название буквы. Например, не БЭ, ВЭ,ГЕ,КА,ЭС,ЭМ,ЭН – а [Б],В],[Г],[Д],[Н],[М],[С].  5. Наше чтение не побуквенное и даже не позвуковое, а слоговое. Ребенок тянет первый звук (глядя на букву слога, пока не увидит какая буква следующая) например (МММММАААААА). Пальчиком соединяем одну букву с другой с низу во время прочтения.  Ни в коем случае нельзя останавливаться после первой буквы, только «слиять» 6. Научить ребенка составлять предложения. Объяснить, что предложения состоят из слов, слова между собой «дружат», из предложения мы что-то узнаем (слова объединены общим смыслом). Слова можно переставлять, добавлять, в предложении может быть слов от одного и «много». Начало предложения пишется с заглавной буквы, слова пишутся раздельно, в конце ставится точка или другой знак.</vt:lpstr>
      <vt:lpstr>Составление предложений. Дети читают. Дети читают книгу. Дети читают интересную книгу.  Дети читают интересную книгу с картинками.  При составлении предложений, задавайте ребенку вопросы: «Кто это?», «Что это?», «Что делают?» и многие другие, отвечая полным ответом на вопросы, можно легко и просто составить предложения.   </vt:lpstr>
      <vt:lpstr>Игровые приемы изучения букв. Чтобы ребенок не путал буквы на письме, их не только прописывают в прописи, но и играю с ними. - Буквы можно слепить из пластилина  буквы можно сделать буквы – печенья (слепить из теста  и запечь в духовке) - Выложить из мозаики (бусинок, пуговиц и т.д.) - Сделать трафареты букв и обводить их. - сложить буквы из частей. - Найти не правильно написанную букву.    </vt:lpstr>
      <vt:lpstr>И в завершении, уважаемые педагоги, хотелось бы дать еще несколько советов: 1.Ребенка  надо учить играя; 2.Все игры-занятия надо проводить если у ребенка хорошее настроение; 3.Если что-то не получается – не злиться и не ругать его (ведь он не виноват, что вы ему не можете правильно объяснить) Удачи Вам! 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Светлана</cp:lastModifiedBy>
  <cp:revision>51</cp:revision>
  <dcterms:created xsi:type="dcterms:W3CDTF">2018-03-28T08:58:41Z</dcterms:created>
  <dcterms:modified xsi:type="dcterms:W3CDTF">2020-10-19T05:54:41Z</dcterms:modified>
</cp:coreProperties>
</file>