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256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57" r:id="rId13"/>
    <p:sldId id="262" r:id="rId14"/>
    <p:sldId id="263" r:id="rId15"/>
    <p:sldId id="265" r:id="rId16"/>
    <p:sldId id="266" r:id="rId17"/>
    <p:sldId id="264" r:id="rId18"/>
    <p:sldId id="258" r:id="rId19"/>
    <p:sldId id="259" r:id="rId20"/>
    <p:sldId id="260" r:id="rId21"/>
    <p:sldId id="261" r:id="rId22"/>
    <p:sldId id="271" r:id="rId23"/>
    <p:sldId id="269" r:id="rId24"/>
    <p:sldId id="268" r:id="rId25"/>
    <p:sldId id="267" r:id="rId26"/>
    <p:sldId id="274" r:id="rId27"/>
    <p:sldId id="275" r:id="rId28"/>
    <p:sldId id="276" r:id="rId29"/>
    <p:sldId id="277" r:id="rId30"/>
    <p:sldId id="278" r:id="rId31"/>
    <p:sldId id="282" r:id="rId32"/>
    <p:sldId id="280" r:id="rId33"/>
    <p:sldId id="294" r:id="rId3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3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58CFDB6-2183-4410-A467-03216A75641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95D2DCB-F9B2-4FC5-8033-946034FC3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08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B909-0CE9-4D56-8630-294945B4018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9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B909-0CE9-4D56-8630-294945B4018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0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B909-0CE9-4D56-8630-294945B4018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44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8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8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5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29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9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22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9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5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6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52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86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94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85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rgbClr val="E5E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 userDrawn="1"/>
        </p:nvSpPr>
        <p:spPr>
          <a:xfrm>
            <a:off x="914400" y="3699309"/>
            <a:ext cx="10363200" cy="287605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5000"/>
                  <a:lumMod val="70000"/>
                  <a:lumOff val="3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699308"/>
            <a:ext cx="10363200" cy="2855912"/>
          </a:xfrm>
        </p:spPr>
        <p:txBody>
          <a:bodyPr anchor="ctr" anchorCtr="0">
            <a:normAutofit/>
          </a:bodyPr>
          <a:lstStyle>
            <a:lvl1pPr algn="ctr">
              <a:defRPr sz="5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1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88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87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9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94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93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1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0ED7-5F7A-437A-B9F4-23D55B6C38D3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D123-9B60-4429-8C80-12AC0B761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3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8B91-20C8-4261-875B-04F4731E1D8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2D84-E6D9-4D09-BC31-F87E4BFBF32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9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4.jpeg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image" Target="../media/image17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microsoft.com/office/2007/relationships/hdphoto" Target="../media/hdphoto11.wdp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11" Type="http://schemas.microsoft.com/office/2007/relationships/hdphoto" Target="../media/hdphoto19.wdp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microsoft.com/office/2007/relationships/hdphoto" Target="../media/hdphoto17.wdp"/><Relationship Id="rId9" Type="http://schemas.openxmlformats.org/officeDocument/2006/relationships/image" Target="../media/image65.png"/><Relationship Id="rId14" Type="http://schemas.openxmlformats.org/officeDocument/2006/relationships/image" Target="../media/image6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1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11" Type="http://schemas.microsoft.com/office/2007/relationships/hdphoto" Target="../media/hdphoto18.wdp"/><Relationship Id="rId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72.png"/><Relationship Id="rId9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microsoft.com/office/2007/relationships/hdphoto" Target="../media/hdphoto2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51.radikal.ru/i133/0912/26/bbd72ed6ac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46305"/>
            <a:ext cx="11765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0108" y="724007"/>
            <a:ext cx="92975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Дидактические игры на ООД </a:t>
            </a:r>
          </a:p>
          <a:p>
            <a:pPr algn="ctr"/>
            <a:r>
              <a:rPr lang="ru-RU" sz="5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 использованием ИКТ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5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500042"/>
            <a:ext cx="9654568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rgbClr val="0070C0"/>
                </a:solidFill>
              </a:rPr>
              <a:t>Проблемы в использовании ИКТ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7760" y="2143116"/>
            <a:ext cx="10622280" cy="398336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002060"/>
                </a:solidFill>
              </a:rPr>
              <a:t>Материальная база ДОУ</a:t>
            </a:r>
          </a:p>
          <a:p>
            <a:r>
              <a:rPr lang="ru-RU" sz="5400" b="1" dirty="0">
                <a:solidFill>
                  <a:srgbClr val="002060"/>
                </a:solidFill>
              </a:rPr>
              <a:t>Защита здоровья детей.</a:t>
            </a:r>
          </a:p>
          <a:p>
            <a:r>
              <a:rPr lang="ru-RU" sz="5400" b="1" dirty="0">
                <a:solidFill>
                  <a:srgbClr val="002060"/>
                </a:solidFill>
              </a:rPr>
              <a:t>Недостаточная ИКТ – компетентность педагога</a:t>
            </a:r>
            <a:r>
              <a:rPr lang="ru-RU" sz="5400" dirty="0" smtClean="0"/>
              <a:t>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6644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1873885"/>
            <a:ext cx="10515600" cy="2743835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1. Организационный момент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Тема: Дикие животные.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Игра «Назови детеныша»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33827/fcdea1ab-436c-4997-813d-d4ab02466c5a/s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6851" cy="692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adyspecial.ru/images/2016/07/29/f23bbfce1cadfcbf96ef2c1017b45f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8" y="2694631"/>
            <a:ext cx="3075305" cy="23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artik.ru/wp-content/uploads/2017/03/multyashnye-medvedi-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5" y="3579961"/>
            <a:ext cx="1493960" cy="14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clipart-library.com/images/BTgKxX6E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r="19485"/>
          <a:stretch/>
        </p:blipFill>
        <p:spPr bwMode="auto">
          <a:xfrm>
            <a:off x="4328160" y="3371850"/>
            <a:ext cx="1706880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ds02.infourok.ru/uploads/ex/01a7/000210fe-af60dbc7/hello_html_eb7628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53" y="4664710"/>
            <a:ext cx="1734185" cy="17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7428.net/wp-content/uploads/2013/06/Wild-Squirre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91927" l="22266" r="8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9107" r="16763" b="7105"/>
          <a:stretch/>
        </p:blipFill>
        <p:spPr bwMode="auto">
          <a:xfrm>
            <a:off x="9206997" y="-53340"/>
            <a:ext cx="1457642" cy="198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fot.veryphoto.ru/img-q5y5x5n4g40414r5m4d4t234t5n5s4c4i4s5p4e4o4h4k5o444r4n4/images/attach/c/8/102/550/102550869_10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286" b="84143" l="29429" r="82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32970" r="22861" b="14152"/>
          <a:stretch/>
        </p:blipFill>
        <p:spPr bwMode="auto">
          <a:xfrm>
            <a:off x="10664639" y="167640"/>
            <a:ext cx="112776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lastvision.ru/wp-content/uploads/2014/06/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33" y="4664710"/>
            <a:ext cx="2571551" cy="21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photo.qip.ru/photo/culidka/200485516/xlarge/20406622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8516" y="5305092"/>
            <a:ext cx="1368651" cy="16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st.depositphotos.com/2435397/3820/i/950/depositphotos_38201067-Cartoon-elk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352" y="2261939"/>
            <a:ext cx="2992655" cy="284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ds02.infourok.ru/uploads/ex/1349/00080288-9a276a96/2/img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500" b="80556" l="15000" r="7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11743" r="21275" b="19321"/>
          <a:stretch/>
        </p:blipFill>
        <p:spPr bwMode="auto">
          <a:xfrm>
            <a:off x="9118837" y="3461861"/>
            <a:ext cx="1908041" cy="15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fotohomka.ru/images/Jan/10/bae8236bd6f5507d8ab35b12a35f69b0/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397" b="7589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5" b="24228"/>
          <a:stretch/>
        </p:blipFill>
        <p:spPr bwMode="auto">
          <a:xfrm>
            <a:off x="88822" y="5874404"/>
            <a:ext cx="2075258" cy="86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1.bp.blogspot.com/-Y296D0F5z-Q/USMpLYvx4yI/AAAAAAAB-Ig/s48JD78SOA0/s1600/96951861_large_il_fullxfull327359952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571" b="73857" l="28000" r="7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23171" r="23571" b="25816"/>
          <a:stretch/>
        </p:blipFill>
        <p:spPr bwMode="auto">
          <a:xfrm>
            <a:off x="2283874" y="5970109"/>
            <a:ext cx="641497" cy="6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4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655320" y="1417321"/>
            <a:ext cx="11186160" cy="458724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2. Игры при изучении и закреплении новой лексической темы.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Тема: Зимующие птицы. Употребление предлогов НА </a:t>
            </a: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и</a:t>
            </a:r>
            <a:r>
              <a:rPr lang="ru-RU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 ПОД в старшей группе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Игра «Где птица»</a:t>
            </a:r>
            <a:endParaRPr lang="ru-RU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9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33827/25a2c815-9f39-47d0-b549-1098a249412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5394" r="3800" b="6498"/>
          <a:stretch/>
        </p:blipFill>
        <p:spPr bwMode="auto">
          <a:xfrm>
            <a:off x="0" y="31563"/>
            <a:ext cx="1223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million-wallpapers.ru/wallpapers/3/74/17170399974193771066/sledy-eli-elki-derevya-sneg-ut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0" r="13280" b="15264"/>
          <a:stretch/>
        </p:blipFill>
        <p:spPr bwMode="auto">
          <a:xfrm>
            <a:off x="9302496" y="813519"/>
            <a:ext cx="3121152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rintonic.ru/uploads/images/2016/03/14/img_56e65aa24eb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65" y="5798434"/>
            <a:ext cx="1673975" cy="109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vospitatel.com.ua/images/s/sinit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90000" l="250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249">
            <a:off x="2180309" y="3088884"/>
            <a:ext cx="1150216" cy="8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ds04.infourok.ru/uploads/ex/0aa4/00064c33-962c9d90/hello_html_m7860255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9" b="81259" l="9846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9"/>
          <a:stretch/>
        </p:blipFill>
        <p:spPr bwMode="auto">
          <a:xfrm>
            <a:off x="8690927" y="131203"/>
            <a:ext cx="1516120" cy="19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3" b="95508" l="1625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11" y="2654729"/>
            <a:ext cx="1852737" cy="1185752"/>
          </a:xfrm>
          <a:prstGeom prst="rect">
            <a:avLst/>
          </a:prstGeom>
        </p:spPr>
      </p:pic>
      <p:pic>
        <p:nvPicPr>
          <p:cNvPr id="10" name="Picture 8" descr="https://img3.stockfresh.com/files/b/bluering/m/29/7363202_stock-vector-an-ow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67" b="99500" l="0" r="97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9" y="-31563"/>
            <a:ext cx="991501" cy="112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rasfokus.ru/images/photos/medium/e8b40705719e113a82180d0e02f06d6b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2253" r="21402" b="10580"/>
          <a:stretch/>
        </p:blipFill>
        <p:spPr bwMode="auto">
          <a:xfrm>
            <a:off x="1438656" y="5040629"/>
            <a:ext cx="1127766" cy="17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printonic.ru/uploads/images/2016/03/14/.tmb/thumb_img_56e65b120a631_resize_900_500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89" b="91407" l="34778" r="7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9088" r="21037" b="8804"/>
          <a:stretch/>
        </p:blipFill>
        <p:spPr bwMode="auto">
          <a:xfrm rot="17130174">
            <a:off x="7522645" y="3305032"/>
            <a:ext cx="767723" cy="10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900igr.net/datai/russkij-jazyk/Uroki-pisma-v-1-klasse/0007-004-Vorobej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5" b="93530" l="0" r="98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407">
            <a:off x="2846364" y="4710679"/>
            <a:ext cx="994953" cy="6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st.depositphotos.com/1002275/3430/v/950/depositphotos_34301805-stock-illustration-bird-dove-drawn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5038" y="4353497"/>
            <a:ext cx="1047767" cy="10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7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3827/25a2c815-9f39-47d0-b549-1098a249412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5394" r="3800" b="6498"/>
          <a:stretch/>
        </p:blipFill>
        <p:spPr bwMode="auto">
          <a:xfrm>
            <a:off x="0" y="4965"/>
            <a:ext cx="1223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million-wallpapers.ru/wallpapers/3/74/17170399974193771066/sledy-eli-elki-derevya-sneg-ut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0" r="13280" b="15264"/>
          <a:stretch/>
        </p:blipFill>
        <p:spPr bwMode="auto">
          <a:xfrm>
            <a:off x="9157949" y="813518"/>
            <a:ext cx="3121152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rasfokus.ru/images/photos/medium/e8b40705719e113a82180d0e02f06d6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2253" r="21402" b="10580"/>
          <a:stretch/>
        </p:blipFill>
        <p:spPr bwMode="auto">
          <a:xfrm>
            <a:off x="1438656" y="5040629"/>
            <a:ext cx="1127766" cy="17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vospitatel.com.ua/images/s/sinit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53" y="4512229"/>
            <a:ext cx="1051433" cy="78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5901" y="5585019"/>
            <a:ext cx="1828800" cy="1170432"/>
          </a:xfrm>
          <a:prstGeom prst="rect">
            <a:avLst/>
          </a:prstGeom>
        </p:spPr>
      </p:pic>
      <p:pic>
        <p:nvPicPr>
          <p:cNvPr id="8" name="Picture 6" descr="http://ds04.infourok.ru/uploads/ex/0aa4/00064c33-962c9d90/hello_html_m7860255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"/>
          <a:stretch/>
        </p:blipFill>
        <p:spPr bwMode="auto">
          <a:xfrm>
            <a:off x="195072" y="21103"/>
            <a:ext cx="1243584" cy="158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mg3.stockfresh.com/files/b/bluering/m/29/7363202_stock-vector-an-ow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52" y="2823789"/>
            <a:ext cx="938784" cy="10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900igr.net/datai/russkij-jazyk/Uroki-pisma-v-1-klasse/0007-004-Vorobej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447" y="3248545"/>
            <a:ext cx="971085" cy="6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st.depositphotos.com/1002275/3430/v/950/depositphotos_34301805-stock-illustration-bird-dove-draw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53" y="5829204"/>
            <a:ext cx="808788" cy="8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printonic.ru/uploads/images/2016/03/14/.tmb/thumb_img_56e65b120a631_resize_900_50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9088" r="21037" b="8804"/>
          <a:stretch/>
        </p:blipFill>
        <p:spPr bwMode="auto">
          <a:xfrm rot="17911034">
            <a:off x="10732018" y="2328807"/>
            <a:ext cx="1063981" cy="14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rintonic.ru/uploads/images/2016/03/14/img_56e65aa24eb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51" y="4622511"/>
            <a:ext cx="1282927" cy="8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intonic.ru/uploads/images/2016/03/14/img_56e65aa24eb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98" y="4573958"/>
            <a:ext cx="2464434" cy="20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ospitatel.com.ua/images/s/sinit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4" y="298550"/>
            <a:ext cx="2721737" cy="20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70" y="-59353"/>
            <a:ext cx="3889512" cy="2489288"/>
          </a:xfrm>
          <a:prstGeom prst="rect">
            <a:avLst/>
          </a:prstGeom>
        </p:spPr>
      </p:pic>
      <p:pic>
        <p:nvPicPr>
          <p:cNvPr id="10" name="Picture 8" descr="https://img3.stockfresh.com/files/b/bluering/m/29/7363202_stock-vector-an-ow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4" y="2969269"/>
            <a:ext cx="2660777" cy="30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rintonic.ru/uploads/images/2016/03/14/.tmb/thumb_img_56e65b120a631_resize_900_5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9088" r="21037" b="8804"/>
          <a:stretch/>
        </p:blipFill>
        <p:spPr bwMode="auto">
          <a:xfrm rot="17116460">
            <a:off x="7899730" y="4114876"/>
            <a:ext cx="1914144" cy="26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900igr.net/datai/russkij-jazyk/Uroki-pisma-v-1-klasse/0007-004-Vorobej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77" y="212442"/>
            <a:ext cx="2933596" cy="194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st.depositphotos.com/1002275/3430/v/950/depositphotos_34301805-stock-illustration-bird-dove-draw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0" y="3546830"/>
            <a:ext cx="2905397" cy="30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ds04.infourok.ru/uploads/ex/0aa4/00064c33-962c9d90/hello_html_m7860255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"/>
          <a:stretch/>
        </p:blipFill>
        <p:spPr bwMode="auto">
          <a:xfrm>
            <a:off x="2724658" y="2499436"/>
            <a:ext cx="2315168" cy="29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animalsfoto.com/photo/9c/9cee510430f9e5d74fb5b0ee7a80448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4961" r="3942" b="5480"/>
          <a:stretch/>
        </p:blipFill>
        <p:spPr bwMode="auto">
          <a:xfrm>
            <a:off x="6036584" y="2263035"/>
            <a:ext cx="3026971" cy="20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2879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Использование ИКТ при динамической  паузе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9936" y="270177"/>
            <a:ext cx="9144000" cy="6893709"/>
          </a:xfrm>
          <a:solidFill>
            <a:srgbClr val="66FF33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300" dirty="0" smtClean="0"/>
              <a:t> </a:t>
            </a:r>
            <a:r>
              <a:rPr lang="ru-RU" sz="1300" dirty="0"/>
              <a:t>Физкультминутка. *Мишка шёл, шёл, шёл –   *только шишку нашёл.  </a:t>
            </a:r>
            <a:br>
              <a:rPr lang="ru-RU" sz="1300" dirty="0"/>
            </a:br>
            <a:r>
              <a:rPr lang="ru-RU" sz="1300" dirty="0"/>
              <a:t>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   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    </a:t>
            </a:r>
            <a:br>
              <a:rPr lang="ru-RU" sz="1300" dirty="0"/>
            </a:br>
            <a:r>
              <a:rPr lang="ru-RU" sz="1300" dirty="0"/>
              <a:t>   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22" name="Picture 14" descr="Литературный музей палаты N6 Резьба по дереву, кости и камн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9675">
            <a:off x="5720852" y="4097902"/>
            <a:ext cx="1948119" cy="200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Папоротниковый лес. - Лес - красота планеты- я.ру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3593" y="620689"/>
            <a:ext cx="3816423" cy="48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  <a:solidFill>
            <a:srgbClr val="66FF33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300" dirty="0"/>
              <a:t>Дети дальше побежали и лягушку повстречали. </a:t>
            </a:r>
            <a:br>
              <a:rPr lang="ru-RU" sz="1300" dirty="0"/>
            </a:br>
            <a:r>
              <a:rPr lang="ru-RU" sz="1300" dirty="0"/>
              <a:t>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   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    </a:t>
            </a:r>
            <a:br>
              <a:rPr lang="ru-RU" sz="1300" dirty="0"/>
            </a:br>
            <a:r>
              <a:rPr lang="ru-RU" sz="1300" dirty="0"/>
              <a:t>   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3" name="Picture 2" descr="МЕДИЦИНСКАЯ СТРАНИЧКА - http//chgd-ds13.ippk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892" y="476672"/>
            <a:ext cx="2726512" cy="44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МЕДИЦИНСКАЯ СТРАНИЧКА - http//chgd-ds13.ippk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196753"/>
            <a:ext cx="2543164" cy="412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беды и ужины-8 - Страница 3 - Форум Беседочка - всё что нуж…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35" y="1196752"/>
            <a:ext cx="3528391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7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89746" y="1376354"/>
            <a:ext cx="8998294" cy="491776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Компьютер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Принтер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Телевизор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Магнитофон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Фотоаппарат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Видеокамера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Электронные доски </a:t>
            </a:r>
          </a:p>
          <a:p>
            <a:pPr>
              <a:lnSpc>
                <a:spcPct val="90000"/>
              </a:lnSpc>
            </a:pPr>
            <a:r>
              <a:rPr lang="ru-RU" sz="6400" b="1" dirty="0">
                <a:solidFill>
                  <a:srgbClr val="002060"/>
                </a:solidFill>
              </a:rPr>
              <a:t>Видеомагнитофон, DVD плейер </a:t>
            </a:r>
          </a:p>
          <a:p>
            <a:pPr>
              <a:lnSpc>
                <a:spcPct val="90000"/>
              </a:lnSpc>
            </a:pPr>
            <a:r>
              <a:rPr lang="ru-RU" sz="6400" b="1" dirty="0" err="1">
                <a:solidFill>
                  <a:srgbClr val="002060"/>
                </a:solidFill>
              </a:rPr>
              <a:t>Мультимедийный</a:t>
            </a:r>
            <a:r>
              <a:rPr lang="ru-RU" sz="6400" b="1" dirty="0">
                <a:solidFill>
                  <a:srgbClr val="002060"/>
                </a:solidFill>
              </a:rPr>
              <a:t> проектор</a:t>
            </a:r>
          </a:p>
          <a:p>
            <a:pPr>
              <a:lnSpc>
                <a:spcPct val="90000"/>
              </a:lnSpc>
            </a:pPr>
            <a:endParaRPr lang="ru-RU" sz="27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700" dirty="0"/>
          </a:p>
        </p:txBody>
      </p:sp>
      <p:pic>
        <p:nvPicPr>
          <p:cNvPr id="8196" name="Picture 4" descr="ik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3827" y="1747831"/>
            <a:ext cx="3424238" cy="256817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своей работе педагог может использовать 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следующие средства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информационно-коммуникативных </a:t>
            </a:r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технологи</a:t>
            </a:r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й</a:t>
            </a:r>
          </a:p>
        </p:txBody>
      </p:sp>
    </p:spTree>
    <p:extLst>
      <p:ext uri="{BB962C8B-B14F-4D97-AF65-F5344CB8AC3E}">
        <p14:creationId xmlns:p14="http://schemas.microsoft.com/office/powerpoint/2010/main" val="3793791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300" dirty="0"/>
              <a:t> </a:t>
            </a:r>
            <a:br>
              <a:rPr lang="ru-RU" sz="1300" dirty="0"/>
            </a:br>
            <a:r>
              <a:rPr lang="ru-RU" sz="1300" b="1" dirty="0"/>
              <a:t>  </a:t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dirty="0"/>
              <a:t>А лягушка-</a:t>
            </a:r>
            <a:r>
              <a:rPr lang="ru-RU" sz="1300" dirty="0" err="1"/>
              <a:t>попрыгушка</a:t>
            </a:r>
            <a:r>
              <a:rPr lang="ru-RU" sz="1300" dirty="0"/>
              <a:t> – глазки на макушке.  *Прячьтесь от лягушки – комары да мушки.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b="1" dirty="0"/>
              <a:t/>
            </a:r>
            <a:br>
              <a:rPr lang="ru-RU" sz="1300" b="1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    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    </a:t>
            </a:r>
            <a:br>
              <a:rPr lang="ru-RU" sz="1300" dirty="0"/>
            </a:br>
            <a:r>
              <a:rPr lang="ru-RU" sz="1300" dirty="0"/>
              <a:t>    </a:t>
            </a:r>
            <a:br>
              <a:rPr lang="ru-RU" sz="1300" dirty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1028" name="Picture 4" descr="http://rustelegraph.ru/photo/all/347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38" y="0"/>
            <a:ext cx="9124762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.ii4.ru/images/2014/02/08/463518_Jumping_frog_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880212"/>
            <a:ext cx="2857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" y="624841"/>
            <a:ext cx="10515600" cy="2544128"/>
          </a:xfrm>
        </p:spPr>
        <p:txBody>
          <a:bodyPr>
            <a:normAutofit/>
          </a:bodyPr>
          <a:lstStyle/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ИКТ на занятиях по звукопроизношению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5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хлеб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1" b="97209" l="3136" r="98955"/>
                    </a14:imgEffect>
                    <a14:imgEffect>
                      <a14:artisticCrisscrossEtch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1249680"/>
            <a:ext cx="2733675" cy="2047875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Picture 4" descr="F:\холодильник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" b="99472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1" y="3861048"/>
            <a:ext cx="2713484" cy="25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хата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9250" l="5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4233146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хоккеис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1249680"/>
            <a:ext cx="2376264" cy="283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халат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9" b="98983" l="5669" r="944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62" y="3460783"/>
            <a:ext cx="2855284" cy="28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06278" y="87743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Назови первый звук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72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пету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0" y="2996281"/>
            <a:ext cx="3875960" cy="3594641"/>
          </a:xfrm>
          <a:prstGeom prst="rect">
            <a:avLst/>
          </a:prstGeom>
        </p:spPr>
      </p:pic>
      <p:pic>
        <p:nvPicPr>
          <p:cNvPr id="5" name="Picture 3" descr="F:\сл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85" y="206443"/>
            <a:ext cx="3442906" cy="32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rukadelkino.ru/uploads/posts/2015-03/1426078099_hrcak_zu_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06" y="202557"/>
            <a:ext cx="2428913" cy="32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19" y="3441108"/>
            <a:ext cx="2673866" cy="31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85995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ИКТ в развитии связной речи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9327" y="426242"/>
            <a:ext cx="644761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 сосновом лесу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36914" y="2967335"/>
            <a:ext cx="1338776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Адаптированный рассказ</a:t>
            </a:r>
          </a:p>
          <a:p>
            <a:pPr algn="ctr"/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по автоматизации звука </a:t>
            </a:r>
            <a:r>
              <a:rPr lang="ru-RU" sz="6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</a:t>
            </a:r>
          </a:p>
          <a:p>
            <a:pPr algn="ctr"/>
            <a:endParaRPr lang="ru-RU" sz="36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36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08079" y="5660536"/>
            <a:ext cx="288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4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DB67A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</a:rPr>
              <a:t>Рассказ </a:t>
            </a:r>
            <a:br>
              <a:rPr lang="ru-RU" sz="2400" b="1" dirty="0" smtClean="0">
                <a:solidFill>
                  <a:sysClr val="windowText" lastClr="000000"/>
                </a:solidFill>
              </a:rPr>
            </a:br>
            <a:r>
              <a:rPr lang="ru-RU" sz="2400" b="1" dirty="0" smtClean="0">
                <a:solidFill>
                  <a:sysClr val="windowText" lastClr="000000"/>
                </a:solidFill>
              </a:rPr>
              <a:t>«В сосновом лесу»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27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rgbClr val="669D4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Вот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сосны. Много сосен – это сосновый лес. 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*В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сосновом лесу сосны высокие, 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*кусты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низкие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ru-RU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3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*Дед </a:t>
            </a:r>
            <a:r>
              <a:rPr lang="ru-RU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Саня с собакой идёт в сосновый лес. </a:t>
            </a:r>
            <a:br>
              <a:rPr lang="ru-RU" sz="1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1300" dirty="0">
              <a:ln w="0"/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0" y="17992"/>
            <a:ext cx="12193057" cy="6398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1403" l="25475" r="61389"/>
                    </a14:imgEffect>
                  </a14:imgLayer>
                </a14:imgProps>
              </a:ext>
            </a:extLst>
          </a:blip>
          <a:srcRect l="27993" t="112" r="37780" b="16558"/>
          <a:stretch/>
        </p:blipFill>
        <p:spPr>
          <a:xfrm>
            <a:off x="3491182" y="167640"/>
            <a:ext cx="4113578" cy="5658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75156" l="71000" r="97900"/>
                    </a14:imgEffect>
                  </a14:imgLayer>
                </a14:imgProps>
              </a:ext>
            </a:extLst>
          </a:blip>
          <a:srcRect l="72751" t="6890" r="2626" b="26008"/>
          <a:stretch/>
        </p:blipFill>
        <p:spPr>
          <a:xfrm>
            <a:off x="8869680" y="17992"/>
            <a:ext cx="3002280" cy="47368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8" b="77569" l="550" r="35800"/>
                    </a14:imgEffect>
                  </a14:imgLayer>
                </a14:imgProps>
              </a:ext>
            </a:extLst>
          </a:blip>
          <a:srcRect l="12" t="14226" r="69925" b="23149"/>
          <a:stretch/>
        </p:blipFill>
        <p:spPr>
          <a:xfrm>
            <a:off x="-14310" y="17992"/>
            <a:ext cx="3870030" cy="4683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85" b="85791" l="550" r="29300"/>
                    </a14:imgEffect>
                  </a14:imgLayer>
                </a14:imgProps>
              </a:ext>
            </a:extLst>
          </a:blip>
          <a:srcRect l="1268" t="51840" r="71501" b="16717"/>
          <a:stretch/>
        </p:blipFill>
        <p:spPr>
          <a:xfrm>
            <a:off x="-14310" y="3294590"/>
            <a:ext cx="3505492" cy="2011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54" b="87131" l="62000" r="70800"/>
                    </a14:imgEffect>
                  </a14:imgLayer>
                </a14:imgProps>
              </a:ext>
            </a:extLst>
          </a:blip>
          <a:srcRect l="61507" t="70660" r="30680" b="11951"/>
          <a:stretch/>
        </p:blipFill>
        <p:spPr>
          <a:xfrm>
            <a:off x="7086600" y="4300430"/>
            <a:ext cx="1569720" cy="157890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330420" y="3504679"/>
            <a:ext cx="1945277" cy="2500404"/>
            <a:chOff x="701040" y="960121"/>
            <a:chExt cx="3718560" cy="4774248"/>
          </a:xfrm>
        </p:grpSpPr>
        <p:pic>
          <p:nvPicPr>
            <p:cNvPr id="13" name="Picture 2" descr="http://www.artdesign21.narod.ru/image/cl_043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367" l="5429" r="634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8" t="-2293" r="40619" b="1"/>
            <a:stretch/>
          </p:blipFill>
          <p:spPr bwMode="auto">
            <a:xfrm>
              <a:off x="701040" y="960121"/>
              <a:ext cx="3489960" cy="477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artdesign21.narod.ru/image/cl_043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020" b="97347" l="36000" r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8" t="-2293" r="40619" b="1"/>
            <a:stretch/>
          </p:blipFill>
          <p:spPr bwMode="auto">
            <a:xfrm>
              <a:off x="701040" y="960121"/>
              <a:ext cx="3489960" cy="477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www.artdesign21.narod.ru/image/cl_043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49" b="32653" l="50286" r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9" t="4237" r="36961" b="64089"/>
            <a:stretch/>
          </p:blipFill>
          <p:spPr bwMode="auto">
            <a:xfrm>
              <a:off x="3672840" y="1264920"/>
              <a:ext cx="746760" cy="147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http://www.reveries.fr/gifs/images/animaux/1223222264_gifs_animaux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4267" y="4850415"/>
            <a:ext cx="1808007" cy="11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rgbClr val="669D4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*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Высоко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 лесом летит самолёт. 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*Светит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солнце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.*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 сосной много 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маслят.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1300" dirty="0">
              <a:ln w="0"/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0" y="17992"/>
            <a:ext cx="12193057" cy="6398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69" y="-150033"/>
            <a:ext cx="1838625" cy="1965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162" y="17992"/>
            <a:ext cx="2965798" cy="1127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000" y="4811557"/>
            <a:ext cx="1081077" cy="648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8" b="75156" l="71000" r="97900"/>
                    </a14:imgEffect>
                  </a14:imgLayer>
                </a14:imgProps>
              </a:ext>
            </a:extLst>
          </a:blip>
          <a:srcRect l="72751" t="6890" r="2626" b="26008"/>
          <a:stretch/>
        </p:blipFill>
        <p:spPr>
          <a:xfrm>
            <a:off x="8869680" y="17992"/>
            <a:ext cx="3002280" cy="47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14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rgbClr val="669D4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300" dirty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300" dirty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</a:br>
            <a:r>
              <a:rPr lang="ru-RU" sz="1300" dirty="0" smtClean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300" dirty="0" smtClean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</a:br>
            <a:r>
              <a:rPr lang="ru-RU" sz="1300" dirty="0" smtClean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300" dirty="0" smtClean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</a:br>
            <a:r>
              <a:rPr lang="ru-RU" sz="1300" dirty="0" smtClean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300" dirty="0" smtClean="0">
                <a:ln w="0"/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</a:b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*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высокой сосны дед Саня видит лису. Остановился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-Спокойно! – сказал собаке дед Саня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Но собака лает на лису. </a:t>
            </a:r>
            <a:r>
              <a:rPr lang="ru-RU" sz="1300" dirty="0" smtClean="0">
                <a:ln w="0"/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*Лиса </a:t>
            </a: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испугалась и в лес.</a:t>
            </a:r>
            <a:b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30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30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13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1300" dirty="0">
              <a:ln w="0"/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0" y="17992"/>
            <a:ext cx="12193057" cy="6398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69" y="-150033"/>
            <a:ext cx="1838625" cy="19657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000" y="4811557"/>
            <a:ext cx="1081077" cy="648646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403060" y="3454676"/>
            <a:ext cx="1945277" cy="2500404"/>
            <a:chOff x="701040" y="960121"/>
            <a:chExt cx="3718560" cy="4774248"/>
          </a:xfrm>
        </p:grpSpPr>
        <p:pic>
          <p:nvPicPr>
            <p:cNvPr id="19" name="Picture 2" descr="http://www.artdesign21.narod.ru/image/cl_04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367" l="5429" r="634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8" t="-2293" r="40619" b="1"/>
            <a:stretch/>
          </p:blipFill>
          <p:spPr bwMode="auto">
            <a:xfrm>
              <a:off x="701040" y="960121"/>
              <a:ext cx="3489960" cy="477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www.artdesign21.narod.ru/image/cl_043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020" b="97347" l="36000" r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8" t="-2293" r="40619" b="1"/>
            <a:stretch/>
          </p:blipFill>
          <p:spPr bwMode="auto">
            <a:xfrm>
              <a:off x="701040" y="960121"/>
              <a:ext cx="3489960" cy="477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://www.artdesign21.narod.ru/image/cl_043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9" b="32653" l="50286" r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9" t="4237" r="36961" b="64089"/>
            <a:stretch/>
          </p:blipFill>
          <p:spPr bwMode="auto">
            <a:xfrm>
              <a:off x="3672840" y="1264920"/>
              <a:ext cx="746760" cy="147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4" descr="http://www.reveries.fr/gifs/images/animaux/1223222264_gifs_animaux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027" y="4438527"/>
            <a:ext cx="1808007" cy="11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8" b="75156" l="71000" r="97900"/>
                    </a14:imgEffect>
                  </a14:imgLayer>
                </a14:imgProps>
              </a:ext>
            </a:extLst>
          </a:blip>
          <a:srcRect l="72751" t="6890" r="2626" b="26008"/>
          <a:stretch/>
        </p:blipFill>
        <p:spPr>
          <a:xfrm>
            <a:off x="8869680" y="17992"/>
            <a:ext cx="3002280" cy="4736889"/>
          </a:xfrm>
          <a:prstGeom prst="rect">
            <a:avLst/>
          </a:prstGeom>
        </p:spPr>
      </p:pic>
      <p:pic>
        <p:nvPicPr>
          <p:cNvPr id="24" name="Picture 2" descr="https://img-fotki.yandex.ru/get/15574/200418627.9b/0_125f84_34525871_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70" y="3768640"/>
            <a:ext cx="1840003" cy="9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632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3612 -3.7037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500042"/>
            <a:ext cx="8183880" cy="1857388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>
                <a:solidFill>
                  <a:srgbClr val="0070C0"/>
                </a:solidFill>
              </a:rPr>
              <a:t>Области </a:t>
            </a:r>
            <a:r>
              <a:rPr lang="ru-RU" sz="5400" b="1" i="1" dirty="0" smtClean="0">
                <a:solidFill>
                  <a:srgbClr val="0070C0"/>
                </a:solidFill>
              </a:rPr>
              <a:t>применения  ИКТ </a:t>
            </a:r>
            <a:r>
              <a:rPr lang="ru-RU" sz="5400" b="1" i="1" dirty="0">
                <a:solidFill>
                  <a:srgbClr val="0070C0"/>
                </a:solidFill>
              </a:rPr>
              <a:t/>
            </a:r>
            <a:br>
              <a:rPr lang="ru-RU" sz="5400" b="1" i="1" dirty="0">
                <a:solidFill>
                  <a:srgbClr val="0070C0"/>
                </a:solidFill>
              </a:rPr>
            </a:br>
            <a:r>
              <a:rPr lang="ru-RU" sz="5400" b="1" i="1" dirty="0">
                <a:solidFill>
                  <a:srgbClr val="0070C0"/>
                </a:solidFill>
              </a:rPr>
              <a:t>педагогами ДОУ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26920" y="2571744"/>
            <a:ext cx="8183880" cy="3071834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4400" b="1" dirty="0" smtClean="0">
                <a:solidFill>
                  <a:srgbClr val="002060"/>
                </a:solidFill>
              </a:rPr>
              <a:t>Ведение документации.</a:t>
            </a:r>
          </a:p>
          <a:p>
            <a:pPr marL="981075" indent="-449263"/>
            <a:r>
              <a:rPr lang="ru-RU" sz="4400" b="1" dirty="0" smtClean="0">
                <a:solidFill>
                  <a:srgbClr val="002060"/>
                </a:solidFill>
              </a:rPr>
              <a:t>Календарные планы</a:t>
            </a:r>
          </a:p>
          <a:p>
            <a:pPr marL="981075" indent="-449263"/>
            <a:r>
              <a:rPr lang="ru-RU" sz="4400" b="1" dirty="0" smtClean="0">
                <a:solidFill>
                  <a:srgbClr val="002060"/>
                </a:solidFill>
              </a:rPr>
              <a:t>Перспективные планы</a:t>
            </a:r>
          </a:p>
          <a:p>
            <a:pPr marL="981075" indent="-449263"/>
            <a:r>
              <a:rPr lang="ru-RU" sz="4400" b="1" dirty="0" smtClean="0">
                <a:solidFill>
                  <a:srgbClr val="002060"/>
                </a:solidFill>
              </a:rPr>
              <a:t>Портфолио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85995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ИКТпри</a:t>
            </a:r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заучивании рассказов и стихов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6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2813" y="0"/>
            <a:ext cx="1015153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9939646" y="7362701"/>
            <a:ext cx="1389412" cy="13953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7" y="227907"/>
            <a:ext cx="3465799" cy="304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09" y="481296"/>
            <a:ext cx="1828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08" y="3231265"/>
            <a:ext cx="1639782" cy="163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545" y="509871"/>
            <a:ext cx="12763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9" b="8979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13" y="3498148"/>
            <a:ext cx="1837333" cy="137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479" y="3245427"/>
            <a:ext cx="1093398" cy="147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4"/>
          <a:stretch>
            <a:fillRect/>
          </a:stretch>
        </p:blipFill>
        <p:spPr bwMode="auto">
          <a:xfrm>
            <a:off x="1300534" y="3355468"/>
            <a:ext cx="925596" cy="133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18" y="3108963"/>
            <a:ext cx="16192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05" y="3045462"/>
            <a:ext cx="12763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2813" y="6245171"/>
            <a:ext cx="9181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У бабушки внуки Паша и Даша. Бабушка вышивает мишку на шапке для Паши, </a:t>
            </a:r>
          </a:p>
          <a:p>
            <a:r>
              <a:rPr lang="ru-RU" dirty="0">
                <a:solidFill>
                  <a:prstClr val="black"/>
                </a:solidFill>
              </a:rPr>
              <a:t>кошку на подушке для Даши.</a:t>
            </a:r>
          </a:p>
        </p:txBody>
      </p:sp>
    </p:spTree>
    <p:extLst>
      <p:ext uri="{BB962C8B-B14F-4D97-AF65-F5344CB8AC3E}">
        <p14:creationId xmlns:p14="http://schemas.microsoft.com/office/powerpoint/2010/main" val="191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5360" y="4124008"/>
            <a:ext cx="10363200" cy="2855912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9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472" y="1000108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Особое место при использовании ИКТ занимает работа с родителями: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024034" y="2500306"/>
            <a:ext cx="9116406" cy="4174814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2060"/>
                </a:solidFill>
              </a:rPr>
              <a:t>Возможность продемонстрировать любые документы, фотоматериалы;</a:t>
            </a:r>
            <a:endParaRPr lang="en-US" sz="3600" b="1" dirty="0">
              <a:solidFill>
                <a:srgbClr val="002060"/>
              </a:solidFill>
            </a:endParaRPr>
          </a:p>
          <a:p>
            <a:pPr algn="just"/>
            <a:r>
              <a:rPr lang="ru-RU" sz="3600" b="1" dirty="0">
                <a:solidFill>
                  <a:srgbClr val="002060"/>
                </a:solidFill>
              </a:rPr>
              <a:t>Оптимальное сочетание индивидуальной работы с групповой;</a:t>
            </a:r>
            <a:endParaRPr lang="en-US" sz="3600" b="1" dirty="0">
              <a:solidFill>
                <a:srgbClr val="002060"/>
              </a:solidFill>
            </a:endParaRPr>
          </a:p>
          <a:p>
            <a:pPr algn="just"/>
            <a:r>
              <a:rPr lang="ru-RU" sz="3600" b="1" dirty="0">
                <a:solidFill>
                  <a:srgbClr val="002060"/>
                </a:solidFill>
              </a:rPr>
              <a:t>Использование ИКТ при проведении родительских собраний. </a:t>
            </a:r>
            <a:endParaRPr lang="en-US" sz="3600" b="1" dirty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607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500042"/>
            <a:ext cx="8183880" cy="1285884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Области применения ИКТ педагогами ДОУ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24034" y="2500306"/>
            <a:ext cx="8765886" cy="19954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2. Методическая работа,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повышение квалификации педагога.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50004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rgbClr val="0070C0"/>
                </a:solidFill>
              </a:rPr>
              <a:t>Области применения ИКТ педагогами ДОУ</a:t>
            </a:r>
            <a:endParaRPr lang="ru-RU" sz="4800" b="1" i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2634" y="1740206"/>
            <a:ext cx="8183880" cy="39290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3</a:t>
            </a:r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. Воспитательно-образовательный процесс.</a:t>
            </a:r>
          </a:p>
          <a:p>
            <a:pPr>
              <a:buNone/>
            </a:pPr>
            <a:r>
              <a:rPr lang="ru-RU" sz="3600" b="1" u="sng" dirty="0" smtClean="0">
                <a:solidFill>
                  <a:schemeClr val="accent1"/>
                </a:solidFill>
                <a:cs typeface="Times New Roman" pitchFamily="18" charset="0"/>
              </a:rPr>
              <a:t>3 вида занятий с использованием ИКТ.</a:t>
            </a:r>
          </a:p>
          <a:p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Занятия с </a:t>
            </a:r>
            <a:r>
              <a:rPr lang="ru-RU" sz="3600" b="1" dirty="0" err="1" smtClean="0">
                <a:solidFill>
                  <a:srgbClr val="002060"/>
                </a:solidFill>
                <a:cs typeface="Times New Roman" pitchFamily="18" charset="0"/>
              </a:rPr>
              <a:t>мультимедийной</a:t>
            </a:r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 поддержкой.</a:t>
            </a:r>
          </a:p>
          <a:p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Занятия с компьютерной поддержкой.</a:t>
            </a:r>
          </a:p>
          <a:p>
            <a:r>
              <a:rPr lang="ru-RU" sz="3600" b="1" dirty="0" err="1" smtClean="0">
                <a:solidFill>
                  <a:srgbClr val="002060"/>
                </a:solidFill>
                <a:cs typeface="Times New Roman" pitchFamily="18" charset="0"/>
              </a:rPr>
              <a:t>Диагостические</a:t>
            </a:r>
            <a:r>
              <a:rPr lang="ru-RU" sz="3600" b="1" dirty="0" smtClean="0">
                <a:solidFill>
                  <a:srgbClr val="002060"/>
                </a:solidFill>
                <a:cs typeface="Times New Roman" pitchFamily="18" charset="0"/>
              </a:rPr>
              <a:t> занятия.</a:t>
            </a:r>
            <a:endParaRPr lang="ru-RU" sz="3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285728"/>
            <a:ext cx="8786842" cy="207170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Занятия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с </a:t>
            </a:r>
            <a:r>
              <a:rPr lang="ru-RU" sz="4000" b="1" dirty="0" err="1">
                <a:solidFill>
                  <a:srgbClr val="0070C0"/>
                </a:solidFill>
              </a:rPr>
              <a:t>мультимедийной</a:t>
            </a:r>
            <a:r>
              <a:rPr lang="ru-RU" sz="4000" dirty="0">
                <a:solidFill>
                  <a:srgbClr val="0070C0"/>
                </a:solidFill>
              </a:rPr>
              <a:t> </a:t>
            </a:r>
            <a:r>
              <a:rPr lang="ru-RU" sz="4000" b="1" dirty="0">
                <a:solidFill>
                  <a:srgbClr val="0070C0"/>
                </a:solidFill>
              </a:rPr>
              <a:t>поддержкой 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могут включать следующие интерактивные материалы.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7760" y="2692710"/>
            <a:ext cx="10774680" cy="3571900"/>
          </a:xfrm>
        </p:spPr>
        <p:txBody>
          <a:bodyPr>
            <a:normAutofit lnSpcReduction="1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Фотографии;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Видеоролики;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Видеофрагменты (фильмов, сказок, мультфильмов);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Презентации (электронные книги, электронные выставки);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Возможно создание коллекций цифровых фотографий и мультфильмов.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50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472" y="428604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</a:rPr>
              <a:t>ПЕРИОДИЧНОСТЬ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46760" y="1571612"/>
            <a:ext cx="10713720" cy="452438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Непосредственно образовательную деятельность с использованием компьютеров для детей 5-7 лет следует проводить не более одного раза в течение дня и не чаще трех раз в неделю в дни наиболее высокой работоспособности: во вторник, среду и четверг. После работы с компьютером с детьми проводят гимнастику для глаз. </a:t>
            </a:r>
          </a:p>
        </p:txBody>
      </p:sp>
    </p:spTree>
    <p:extLst>
      <p:ext uri="{BB962C8B-B14F-4D97-AF65-F5344CB8AC3E}">
        <p14:creationId xmlns:p14="http://schemas.microsoft.com/office/powerpoint/2010/main" val="4232498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596" y="285728"/>
            <a:ext cx="8183880" cy="1034404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Преимущества использования интерактивных материалов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67712" y="1581136"/>
            <a:ext cx="10492768" cy="507209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800" b="1" dirty="0">
                <a:solidFill>
                  <a:srgbClr val="002060"/>
                </a:solidFill>
              </a:rPr>
              <a:t>Данные материалы: </a:t>
            </a:r>
          </a:p>
          <a:p>
            <a:pPr>
              <a:lnSpc>
                <a:spcPct val="90000"/>
              </a:lnSpc>
            </a:pPr>
            <a:r>
              <a:rPr lang="ru-RU" sz="3800" b="1" dirty="0">
                <a:solidFill>
                  <a:srgbClr val="002060"/>
                </a:solidFill>
              </a:rPr>
              <a:t>позволяют увеличить восприятие материала; </a:t>
            </a:r>
          </a:p>
          <a:p>
            <a:pPr>
              <a:lnSpc>
                <a:spcPct val="90000"/>
              </a:lnSpc>
              <a:buSzTx/>
              <a:buFont typeface="Symbol" pitchFamily="18" charset="2"/>
              <a:buChar char=""/>
            </a:pPr>
            <a:r>
              <a:rPr lang="ru-RU" sz="3800" b="1" dirty="0">
                <a:solidFill>
                  <a:srgbClr val="002060"/>
                </a:solidFill>
              </a:rPr>
              <a:t>обеспечивают наглядность; </a:t>
            </a:r>
          </a:p>
          <a:p>
            <a:pPr>
              <a:lnSpc>
                <a:spcPct val="90000"/>
              </a:lnSpc>
              <a:buSzTx/>
              <a:buFont typeface="Symbol" pitchFamily="18" charset="2"/>
              <a:buChar char=""/>
            </a:pPr>
            <a:r>
              <a:rPr lang="ru-RU" sz="3800" b="1" dirty="0">
                <a:solidFill>
                  <a:srgbClr val="002060"/>
                </a:solidFill>
              </a:rPr>
              <a:t>повышает непроизвольное внимание детей, помогает развить произвольное; </a:t>
            </a:r>
          </a:p>
          <a:p>
            <a:pPr>
              <a:lnSpc>
                <a:spcPct val="90000"/>
              </a:lnSpc>
            </a:pPr>
            <a:r>
              <a:rPr lang="ru-RU" sz="3800" b="1" dirty="0">
                <a:solidFill>
                  <a:srgbClr val="002060"/>
                </a:solidFill>
              </a:rPr>
              <a:t>побуждает детей к поисковой и познавательной деятельности; </a:t>
            </a:r>
          </a:p>
          <a:p>
            <a:pPr>
              <a:lnSpc>
                <a:spcPct val="90000"/>
              </a:lnSpc>
            </a:pPr>
            <a:r>
              <a:rPr lang="ru-RU" sz="3800" b="1" dirty="0">
                <a:solidFill>
                  <a:srgbClr val="002060"/>
                </a:solidFill>
              </a:rPr>
              <a:t>способствует эффективному усвоению материала, развитию памяти, воображения, творчества детей. </a:t>
            </a:r>
          </a:p>
          <a:p>
            <a:pPr>
              <a:lnSpc>
                <a:spcPct val="90000"/>
              </a:lnSpc>
            </a:pPr>
            <a:r>
              <a:rPr lang="ru-RU" sz="3800" b="1" dirty="0">
                <a:solidFill>
                  <a:srgbClr val="002060"/>
                </a:solidFill>
              </a:rPr>
              <a:t>Подбор иллюстративного материала к НОД</a:t>
            </a:r>
          </a:p>
          <a:p>
            <a:pPr>
              <a:lnSpc>
                <a:spcPct val="90000"/>
              </a:lnSpc>
            </a:pPr>
            <a:r>
              <a:rPr lang="ru-RU" sz="3800" b="1" dirty="0">
                <a:solidFill>
                  <a:srgbClr val="002060"/>
                </a:solidFill>
              </a:rPr>
              <a:t>Создание дидактических игр</a:t>
            </a:r>
          </a:p>
          <a:p>
            <a:pPr>
              <a:lnSpc>
                <a:spcPct val="90000"/>
              </a:lnSpc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138170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</TotalTime>
  <Words>367</Words>
  <Application>Microsoft Office PowerPoint</Application>
  <PresentationFormat>Широкоэкранный</PresentationFormat>
  <Paragraphs>80</Paragraphs>
  <Slides>32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Monotype Corsiva</vt:lpstr>
      <vt:lpstr>Symbol</vt:lpstr>
      <vt:lpstr>Tahoma</vt:lpstr>
      <vt:lpstr>Times New Roman</vt:lpstr>
      <vt:lpstr>Wingdings</vt:lpstr>
      <vt:lpstr>Office Theme</vt:lpstr>
      <vt:lpstr>Тема Office</vt:lpstr>
      <vt:lpstr>Презентация PowerPoint</vt:lpstr>
      <vt:lpstr>Презентация PowerPoint</vt:lpstr>
      <vt:lpstr>Области применения  ИКТ  педагогами ДОУ</vt:lpstr>
      <vt:lpstr>Особое место при использовании ИКТ занимает работа с родителями: </vt:lpstr>
      <vt:lpstr>Области применения ИКТ педагогами ДОУ</vt:lpstr>
      <vt:lpstr>Области применения ИКТ педагогами ДОУ</vt:lpstr>
      <vt:lpstr>Занятия  с мультимедийной поддержкой  могут включать следующие интерактивные материалы.</vt:lpstr>
      <vt:lpstr>ПЕРИОДИЧНОСТЬ</vt:lpstr>
      <vt:lpstr>Преимущества использования интерактивных материалов </vt:lpstr>
      <vt:lpstr>Проблемы в использовании ИКТ.</vt:lpstr>
      <vt:lpstr> 1. Организационный момент Тема: Дикие животные. Игра «Назови детеныша»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ИКТ при динамической  паузе</vt:lpstr>
      <vt:lpstr>                                                                                                                         Физкультминутка. *Мишка шёл, шёл, шёл –   *только шишку нашёл.                                                                                                   </vt:lpstr>
      <vt:lpstr>                                                                                                                        Дети дальше побежали и лягушку повстречали.                                                                                                  </vt:lpstr>
      <vt:lpstr>                                                                                                                      А лягушка-попрыгушка – глазки на макушке.  *Прячьтесь от лягушки – комары да мушки.                                                                                               </vt:lpstr>
      <vt:lpstr>ИКТ на занятиях по звукопроизношению</vt:lpstr>
      <vt:lpstr>Презентация PowerPoint</vt:lpstr>
      <vt:lpstr>Презентация PowerPoint</vt:lpstr>
      <vt:lpstr>ИКТ в развитии связной речи</vt:lpstr>
      <vt:lpstr>Презентация PowerPoint</vt:lpstr>
      <vt:lpstr>Рассказ  «В сосновом лесу» </vt:lpstr>
      <vt:lpstr>                                      Вот сосны. Много сосен – это сосновый лес. *В сосновом лесу сосны высокие, *кусты низкие. *Дед Саня с собакой идёт в сосновый лес.   </vt:lpstr>
      <vt:lpstr>                                      *Высоко над лесом летит самолёт. *Светит солнце.* Под сосной много маслят.  </vt:lpstr>
      <vt:lpstr>                                        *У высокой сосны дед Саня видит лису. Остановился. -Спокойно! – сказал собаке дед Саня. Но собака лает на лису. *Лиса испугалась и в лес.    </vt:lpstr>
      <vt:lpstr>ИКТпри заучивании рассказов и стихов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28</cp:revision>
  <cp:lastPrinted>2017-11-29T12:12:08Z</cp:lastPrinted>
  <dcterms:created xsi:type="dcterms:W3CDTF">2017-11-27T08:23:17Z</dcterms:created>
  <dcterms:modified xsi:type="dcterms:W3CDTF">2018-12-06T06:42:05Z</dcterms:modified>
</cp:coreProperties>
</file>