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/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B772-9C02-4E0D-8C53-04B8A2DF50C2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4D47C-26D2-4C50-9911-54649A8B3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8783-E5B5-49C8-ABD4-296066DDC058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0534-71B7-4115-8353-CF0C6A0FF6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4E58-3F8C-4292-8880-969767CE6DF4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8BA8-8E69-45DD-AAC5-41D27A5BCA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8142A-CC54-4056-82C6-B64822B5283C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D21E4-7225-40DA-A3BE-18694073F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C2DE-4C9E-4B49-B5F1-53D2B7F2E455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A22C1-7DCF-449D-9E63-48DC2F0A21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C25F-9E37-48D5-A051-B41E2070CD81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FFB85-B41B-4A01-9928-419E17653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BEBA-6D85-4509-A2F6-1A52DA2F76D3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BB17-9CCF-4C89-81C6-6FEB4652E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1BB2-5E17-4CB0-BA41-91B3F5ADC41A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4463-901D-403C-A2A5-2F88E99BD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7852-3063-458E-BD15-856D8B122458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C2B5-060A-4F5F-AC71-0DAED42AE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24AE-BEB9-4C16-8351-B201DA8F3FB7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C807-AB31-42E0-8AB1-E90579EFA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B83A-5541-4276-9367-8B5261C2F287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9D99-BE45-4E46-B3E2-851288214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5CA5-AE76-40C5-BE17-49F77ABCB611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1577-4F89-41E7-8921-F2FA17FF6B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ABEB-0D6E-41BD-9891-533FEBE968EA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964A8-6C3E-4516-AD4B-446BEB614F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50A9-9530-4B2B-AA8A-2B50DFDCA45A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0B86-025D-429C-AD71-E0FEABDB7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B822E-4194-4A4D-BA47-C708198B8645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230A-1048-4E23-AB6D-FC6263D03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2057-9DF9-42E6-852E-4BCEFE6A0EF2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85756-9075-4932-B3FE-FC748C44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7B67A-35A1-4821-AE69-52DFF5DDEDC3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224B-5630-4F62-BD0E-5CC522B24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0660112-5C32-492D-B718-CD08557174F6}" type="datetimeFigureOut">
              <a:rPr lang="en-US"/>
              <a:pPr>
                <a:defRPr/>
              </a:pPr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2468A86-5C3D-4767-9705-FF3A18E27B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87" r:id="rId7"/>
    <p:sldLayoutId id="2147483694" r:id="rId8"/>
    <p:sldLayoutId id="2147483686" r:id="rId9"/>
    <p:sldLayoutId id="2147483685" r:id="rId10"/>
    <p:sldLayoutId id="2147483695" r:id="rId11"/>
    <p:sldLayoutId id="2147483696" r:id="rId12"/>
    <p:sldLayoutId id="2147483684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>
                <a:ln>
                  <a:noFill/>
                </a:ln>
                <a:solidFill>
                  <a:srgbClr val="0070C0"/>
                </a:solidFill>
              </a:rPr>
              <a:t>Виды пресноводных рыб Волжского бассейна</a:t>
            </a:r>
          </a:p>
        </p:txBody>
      </p:sp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Шашкин </a:t>
            </a:r>
            <a:r>
              <a:rPr lang="ru-RU" dirty="0" err="1">
                <a:solidFill>
                  <a:srgbClr val="0070C0"/>
                </a:solidFill>
              </a:rPr>
              <a:t>Сергей,учащийся</a:t>
            </a:r>
            <a:r>
              <a:rPr lang="ru-RU" dirty="0">
                <a:solidFill>
                  <a:srgbClr val="0070C0"/>
                </a:solidFill>
              </a:rPr>
              <a:t> МКОО </a:t>
            </a:r>
            <a:r>
              <a:rPr lang="ru-RU" dirty="0" err="1">
                <a:solidFill>
                  <a:srgbClr val="0070C0"/>
                </a:solidFill>
              </a:rPr>
              <a:t>Прибрежненская</a:t>
            </a:r>
            <a:r>
              <a:rPr lang="ru-RU" dirty="0">
                <a:solidFill>
                  <a:srgbClr val="0070C0"/>
                </a:solidFill>
              </a:rPr>
              <a:t> СШ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n>
                  <a:noFill/>
                </a:ln>
              </a:rPr>
              <a:t>Щука</a:t>
            </a:r>
          </a:p>
        </p:txBody>
      </p:sp>
      <p:pic>
        <p:nvPicPr>
          <p:cNvPr id="2867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15250" y="2286000"/>
            <a:ext cx="3900488" cy="3087688"/>
          </a:xfrm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952500" y="2509838"/>
            <a:ext cx="60626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aramond" pitchFamily="18" charset="0"/>
              </a:rPr>
              <a:t>Щука-хищная рыба вырастает  до 1 -3 метров,</a:t>
            </a:r>
          </a:p>
          <a:p>
            <a:r>
              <a:rPr lang="ru-RU" sz="2400">
                <a:latin typeface="Garamond" pitchFamily="18" charset="0"/>
              </a:rPr>
              <a:t>питается мелкой  рыбой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" dirty="0">
                <a:solidFill>
                  <a:schemeClr val="accent3"/>
                </a:solidFill>
              </a:rPr>
              <a:t>Судак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29698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91263" y="2541588"/>
            <a:ext cx="4975225" cy="3317875"/>
          </a:xfrm>
        </p:spPr>
      </p:pic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730250" y="2509838"/>
            <a:ext cx="49768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400" dirty="0">
                <a:solidFill>
                  <a:schemeClr val="accent3"/>
                </a:solidFill>
                <a:latin typeface="+mn-lt"/>
              </a:rPr>
              <a:t>Судак-рыба длиной 130 см ,на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/>
                </a:solidFill>
                <a:latin typeface="+mn-lt"/>
              </a:rPr>
              <a:t>с</a:t>
            </a:r>
            <a:r>
              <a:rPr lang="ru" sz="2400" dirty="0">
                <a:solidFill>
                  <a:schemeClr val="accent3"/>
                </a:solidFill>
                <a:latin typeface="+mn-lt"/>
              </a:rPr>
              <a:t>пинных и хвостовых плавниках ряды тёмных пятнышек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/>
                </a:solidFill>
                <a:latin typeface="+mn-lt"/>
              </a:rPr>
              <a:t>С</a:t>
            </a:r>
            <a:r>
              <a:rPr lang="ru" sz="2400" dirty="0">
                <a:solidFill>
                  <a:schemeClr val="accent3"/>
                </a:solidFill>
                <a:latin typeface="+mn-lt"/>
              </a:rPr>
              <a:t>удак -хищная рыба.</a:t>
            </a:r>
            <a:endParaRPr lang="ru-RU" sz="2400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" dirty="0">
                <a:solidFill>
                  <a:schemeClr val="accent3"/>
                </a:solidFill>
              </a:rPr>
              <a:t>Линь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30722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88163" y="2513013"/>
            <a:ext cx="4422775" cy="3317875"/>
          </a:xfrm>
        </p:spPr>
      </p:pic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749300" y="2514600"/>
            <a:ext cx="62611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aramond" pitchFamily="18" charset="0"/>
            </a:endParaRP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749300" y="2509838"/>
            <a:ext cx="6265863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400" dirty="0">
                <a:solidFill>
                  <a:schemeClr val="accent3"/>
                </a:solidFill>
                <a:latin typeface="+mn-lt"/>
              </a:rPr>
              <a:t>Линь имеет толстое тело,покрытое слизью.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/>
                </a:solidFill>
                <a:latin typeface="+mn-lt"/>
              </a:rPr>
              <a:t>Д</a:t>
            </a:r>
            <a:r>
              <a:rPr lang="ru" sz="2400" dirty="0">
                <a:solidFill>
                  <a:schemeClr val="accent3"/>
                </a:solidFill>
                <a:latin typeface="+mn-lt"/>
              </a:rPr>
              <a:t>лина- 60 см ,чаще 25.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/>
                </a:solidFill>
                <a:latin typeface="+mn-lt"/>
              </a:rPr>
              <a:t>Г</a:t>
            </a:r>
            <a:r>
              <a:rPr lang="ru" sz="2400" dirty="0">
                <a:solidFill>
                  <a:schemeClr val="accent3"/>
                </a:solidFill>
                <a:latin typeface="+mn-lt"/>
              </a:rPr>
              <a:t>лаза ярко –красные ,живёт в реках.</a:t>
            </a:r>
            <a:endParaRPr lang="ru-RU" sz="2400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n>
                  <a:noFill/>
                </a:ln>
                <a:solidFill>
                  <a:srgbClr val="0070C0"/>
                </a:solidFill>
              </a:rPr>
              <a:t>Ёрш</a:t>
            </a:r>
          </a:p>
        </p:txBody>
      </p:sp>
      <p:pic>
        <p:nvPicPr>
          <p:cNvPr id="31746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02438" y="2557463"/>
            <a:ext cx="4406900" cy="3317875"/>
          </a:xfrm>
        </p:spPr>
      </p:pic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1295400" y="2514600"/>
            <a:ext cx="5715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800" dirty="0">
                <a:solidFill>
                  <a:schemeClr val="accent3"/>
                </a:solidFill>
                <a:latin typeface="+mn-lt"/>
              </a:rPr>
              <a:t>Ёрш – небольшая рыба 8-12 см длиной,иногда 20 см ,питается в основном донными животными.</a:t>
            </a:r>
            <a:endParaRPr lang="ru-RU" sz="2800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n>
                  <a:noFill/>
                </a:ln>
                <a:solidFill>
                  <a:srgbClr val="0070C0"/>
                </a:solidFill>
              </a:rPr>
              <a:t>Добро пожаловать к нам на рыбалку</a:t>
            </a:r>
          </a:p>
        </p:txBody>
      </p:sp>
      <p:pic>
        <p:nvPicPr>
          <p:cNvPr id="32770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54838" y="2557463"/>
            <a:ext cx="4406900" cy="3317875"/>
          </a:xfrm>
        </p:spPr>
      </p:pic>
      <p:pic>
        <p:nvPicPr>
          <p:cNvPr id="3277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788" y="2536825"/>
            <a:ext cx="5011737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noFill/>
                </a:ln>
                <a:solidFill>
                  <a:srgbClr val="0070C0"/>
                </a:solidFill>
              </a:rPr>
              <a:t>Спасибо за </a:t>
            </a:r>
            <a:r>
              <a:rPr lang="ru-RU" dirty="0" smtClean="0">
                <a:ln>
                  <a:noFill/>
                </a:ln>
                <a:solidFill>
                  <a:srgbClr val="0070C0"/>
                </a:solidFill>
              </a:rPr>
              <a:t>внимание. </a:t>
            </a:r>
            <a:r>
              <a:rPr lang="ru-RU" smtClean="0">
                <a:ln>
                  <a:noFill/>
                </a:ln>
                <a:solidFill>
                  <a:srgbClr val="0070C0"/>
                </a:solidFill>
              </a:rPr>
              <a:t>Добро пожаловать на Волгу</a:t>
            </a:r>
            <a:r>
              <a:rPr lang="ru-RU" smtClean="0">
                <a:ln>
                  <a:noFill/>
                </a:ln>
                <a:solidFill>
                  <a:srgbClr val="0070C0"/>
                </a:solidFill>
              </a:rPr>
              <a:t> </a:t>
            </a:r>
            <a:endParaRPr lang="ru-RU" smtClean="0">
              <a:ln>
                <a:noFill/>
              </a:ln>
              <a:solidFill>
                <a:srgbClr val="0070C0"/>
              </a:solidFill>
            </a:endParaRPr>
          </a:p>
        </p:txBody>
      </p:sp>
      <p:pic>
        <p:nvPicPr>
          <p:cNvPr id="3379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76975" y="2317750"/>
            <a:ext cx="4457700" cy="3587750"/>
          </a:xfrm>
        </p:spPr>
      </p:pic>
      <p:pic>
        <p:nvPicPr>
          <p:cNvPr id="3379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317750"/>
            <a:ext cx="4981575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n>
                  <a:noFill/>
                </a:ln>
              </a:rPr>
              <a:t>Малиновский залив- один из рыбных мест </a:t>
            </a:r>
            <a:r>
              <a:rPr lang="ru-RU" sz="3200" dirty="0" err="1" smtClean="0">
                <a:ln>
                  <a:noFill/>
                </a:ln>
              </a:rPr>
              <a:t>Старомайнского</a:t>
            </a:r>
            <a:r>
              <a:rPr lang="ru-RU" sz="3200" dirty="0" smtClean="0">
                <a:ln>
                  <a:noFill/>
                </a:ln>
              </a:rPr>
              <a:t> района Ульяновской области</a:t>
            </a:r>
          </a:p>
        </p:txBody>
      </p:sp>
      <p:pic>
        <p:nvPicPr>
          <p:cNvPr id="20482" name="Рисунок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83375" y="2752725"/>
            <a:ext cx="4424363" cy="3317875"/>
          </a:xfrm>
        </p:spPr>
      </p:pic>
      <p:pic>
        <p:nvPicPr>
          <p:cNvPr id="2048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975" y="2557463"/>
            <a:ext cx="5891213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133475" y="998538"/>
            <a:ext cx="9601200" cy="1303337"/>
          </a:xfrm>
        </p:spPr>
        <p:txBody>
          <a:bodyPr/>
          <a:lstStyle/>
          <a:p>
            <a:r>
              <a:rPr lang="ru-RU" sz="2400" smtClean="0">
                <a:ln>
                  <a:noFill/>
                </a:ln>
                <a:solidFill>
                  <a:srgbClr val="0070C0"/>
                </a:solidFill>
              </a:rPr>
              <a:t>ОКУНЬ</a:t>
            </a:r>
          </a:p>
        </p:txBody>
      </p:sp>
      <p:pic>
        <p:nvPicPr>
          <p:cNvPr id="21506" name="Рисунок 1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27738" y="2557463"/>
            <a:ext cx="4975225" cy="3317875"/>
          </a:xfrm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5186363" y="25098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aramond" pitchFamily="18" charset="0"/>
            </a:endParaRPr>
          </a:p>
        </p:txBody>
      </p: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5186363" y="25098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aramond" pitchFamily="18" charset="0"/>
            </a:endParaRPr>
          </a:p>
        </p:txBody>
      </p: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871538" y="2509838"/>
            <a:ext cx="614362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Garamond" pitchFamily="18" charset="0"/>
              </a:rPr>
              <a:t>Окунь –пресноводная хищная рыба.</a:t>
            </a:r>
          </a:p>
          <a:p>
            <a:r>
              <a:rPr lang="ru-RU" sz="2000">
                <a:solidFill>
                  <a:srgbClr val="0070C0"/>
                </a:solidFill>
                <a:latin typeface="Garamond" pitchFamily="18" charset="0"/>
              </a:rPr>
              <a:t>Обычно бывает длиной около 30-50 см.</a:t>
            </a:r>
          </a:p>
          <a:p>
            <a:r>
              <a:rPr lang="ru-RU" sz="2000">
                <a:solidFill>
                  <a:srgbClr val="0070C0"/>
                </a:solidFill>
                <a:latin typeface="Garamond" pitchFamily="18" charset="0"/>
              </a:rPr>
              <a:t>На первом спинном плавнике сзади чёрное </a:t>
            </a:r>
          </a:p>
          <a:p>
            <a:r>
              <a:rPr lang="ru-RU" sz="2000">
                <a:solidFill>
                  <a:srgbClr val="0070C0"/>
                </a:solidFill>
                <a:latin typeface="Garamond" pitchFamily="18" charset="0"/>
              </a:rPr>
              <a:t>пятно.Хвостовой плавник и плавники на брю-</a:t>
            </a:r>
          </a:p>
          <a:p>
            <a:r>
              <a:rPr lang="ru-RU" sz="2000">
                <a:solidFill>
                  <a:srgbClr val="0070C0"/>
                </a:solidFill>
                <a:latin typeface="Garamond" pitchFamily="18" charset="0"/>
              </a:rPr>
              <a:t>хе красные.</a:t>
            </a:r>
          </a:p>
          <a:p>
            <a:endParaRPr lang="ru-RU" sz="240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n>
                  <a:noFill/>
                </a:ln>
                <a:solidFill>
                  <a:srgbClr val="0070C0"/>
                </a:solidFill>
              </a:rPr>
              <a:t>ЛЕЩ </a:t>
            </a:r>
          </a:p>
        </p:txBody>
      </p:sp>
      <p:pic>
        <p:nvPicPr>
          <p:cNvPr id="22530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88238" y="2571750"/>
            <a:ext cx="2489200" cy="3317875"/>
          </a:xfrm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295400" y="2509838"/>
            <a:ext cx="5719763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aramond" pitchFamily="18" charset="0"/>
            </a:endParaRPr>
          </a:p>
          <a:p>
            <a:r>
              <a:rPr lang="ru-RU" sz="2000">
                <a:solidFill>
                  <a:srgbClr val="0070C0"/>
                </a:solidFill>
                <a:latin typeface="Garamond" pitchFamily="18" charset="0"/>
              </a:rPr>
              <a:t>Лещ –достигает длины 50 см .</a:t>
            </a:r>
          </a:p>
          <a:p>
            <a:r>
              <a:rPr lang="ru-RU" sz="2000">
                <a:solidFill>
                  <a:srgbClr val="0070C0"/>
                </a:solidFill>
                <a:latin typeface="Garamond" pitchFamily="18" charset="0"/>
              </a:rPr>
              <a:t>Живёт в реках и озёрах.</a:t>
            </a:r>
          </a:p>
          <a:p>
            <a:r>
              <a:rPr lang="ru-RU" sz="2000">
                <a:solidFill>
                  <a:srgbClr val="0070C0"/>
                </a:solidFill>
                <a:latin typeface="Garamond" pitchFamily="18" charset="0"/>
              </a:rPr>
              <a:t>Лещ питается червями и личинками.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n>
                  <a:noFill/>
                </a:ln>
                <a:solidFill>
                  <a:srgbClr val="0070C0"/>
                </a:solidFill>
              </a:rPr>
              <a:t>Карась</a:t>
            </a:r>
          </a:p>
        </p:txBody>
      </p:sp>
      <p:pic>
        <p:nvPicPr>
          <p:cNvPr id="2355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70800" y="2603500"/>
            <a:ext cx="2489200" cy="3317875"/>
          </a:xfrm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560513" y="2509838"/>
            <a:ext cx="54546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aramond" pitchFamily="18" charset="0"/>
            </a:endParaRPr>
          </a:p>
          <a:p>
            <a:r>
              <a:rPr lang="ru-RU" sz="2400">
                <a:solidFill>
                  <a:srgbClr val="0070C0"/>
                </a:solidFill>
                <a:latin typeface="Garamond" pitchFamily="18" charset="0"/>
              </a:rPr>
              <a:t>Карась –это мирная рыба .</a:t>
            </a:r>
          </a:p>
          <a:p>
            <a:r>
              <a:rPr lang="ru-RU" sz="2400">
                <a:solidFill>
                  <a:srgbClr val="0070C0"/>
                </a:solidFill>
                <a:latin typeface="Garamond" pitchFamily="18" charset="0"/>
              </a:rPr>
              <a:t>Обитает карась практически везде:</a:t>
            </a:r>
          </a:p>
          <a:p>
            <a:r>
              <a:rPr lang="ru-RU" sz="2400">
                <a:solidFill>
                  <a:srgbClr val="0070C0"/>
                </a:solidFill>
                <a:latin typeface="Garamond" pitchFamily="18" charset="0"/>
              </a:rPr>
              <a:t>в озёрах,реках .</a:t>
            </a:r>
          </a:p>
          <a:p>
            <a:r>
              <a:rPr lang="ru-RU" sz="2400">
                <a:solidFill>
                  <a:srgbClr val="0070C0"/>
                </a:solidFill>
                <a:latin typeface="Garamond" pitchFamily="18" charset="0"/>
              </a:rPr>
              <a:t>Питается карась червями,личинками жуков и речным мотылём.</a:t>
            </a:r>
          </a:p>
          <a:p>
            <a:r>
              <a:rPr lang="ru-RU" sz="2400">
                <a:solidFill>
                  <a:srgbClr val="0070C0"/>
                </a:solidFill>
                <a:latin typeface="Garamond" pitchFamily="18" charset="0"/>
              </a:rPr>
              <a:t>Карась похож на сазана, но у карася нет усиков как у сазана.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3200" y="2755900"/>
            <a:ext cx="2489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5600" y="2908300"/>
            <a:ext cx="2489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" dirty="0">
                <a:solidFill>
                  <a:schemeClr val="accent3"/>
                </a:solidFill>
              </a:rPr>
              <a:t>Краснопёрка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24578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7588" y="2678113"/>
            <a:ext cx="5114925" cy="3317875"/>
          </a:xfrm>
        </p:spPr>
      </p:pic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842963" y="2398713"/>
            <a:ext cx="59467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800" dirty="0">
                <a:solidFill>
                  <a:schemeClr val="accent3"/>
                </a:solidFill>
                <a:latin typeface="+mn-lt"/>
              </a:rPr>
              <a:t>Краснопёрка –пресноводная рыба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/>
                </a:solidFill>
                <a:latin typeface="+mn-lt"/>
              </a:rPr>
              <a:t>Д</a:t>
            </a:r>
            <a:r>
              <a:rPr lang="ru" sz="2800" dirty="0">
                <a:solidFill>
                  <a:schemeClr val="accent3"/>
                </a:solidFill>
                <a:latin typeface="+mn-lt"/>
              </a:rPr>
              <a:t>линой 20-40 см с красными плавниками и слегка золотистыми боками.</a:t>
            </a:r>
            <a:endParaRPr lang="ru-RU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186363" y="25098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" dirty="0">
                <a:solidFill>
                  <a:schemeClr val="accent3"/>
                </a:solidFill>
              </a:rPr>
              <a:t>Сазан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25602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41700" y="2541588"/>
            <a:ext cx="4422775" cy="3317875"/>
          </a:xfrm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006475" y="2509838"/>
            <a:ext cx="54181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aramond" pitchFamily="18" charset="0"/>
            </a:endParaRPr>
          </a:p>
          <a:p>
            <a:endParaRPr lang="ru-RU" sz="2400">
              <a:latin typeface="Garamond" pitchFamily="18" charset="0"/>
            </a:endParaRP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730250" y="2693988"/>
            <a:ext cx="38100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400" dirty="0">
                <a:solidFill>
                  <a:schemeClr val="accent3"/>
                </a:solidFill>
                <a:latin typeface="+mn-lt"/>
              </a:rPr>
              <a:t>Сазан –мирная рыба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/>
                </a:solidFill>
                <a:latin typeface="+mn-lt"/>
              </a:rPr>
              <a:t>М</a:t>
            </a:r>
            <a:r>
              <a:rPr lang="ru" sz="2400" dirty="0">
                <a:solidFill>
                  <a:schemeClr val="accent3"/>
                </a:solidFill>
                <a:latin typeface="+mn-lt"/>
              </a:rPr>
              <a:t>ожет вырасти до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400" dirty="0">
                <a:solidFill>
                  <a:schemeClr val="accent3"/>
                </a:solidFill>
                <a:latin typeface="+mn-lt"/>
              </a:rPr>
              <a:t>1-2 метров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/>
                </a:solidFill>
                <a:latin typeface="+mn-lt"/>
              </a:rPr>
              <a:t>К</a:t>
            </a:r>
            <a:r>
              <a:rPr lang="ru" sz="2400" dirty="0">
                <a:solidFill>
                  <a:schemeClr val="accent3"/>
                </a:solidFill>
                <a:latin typeface="+mn-lt"/>
              </a:rPr>
              <a:t>ормится сазан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/>
                </a:solidFill>
                <a:latin typeface="+mn-lt"/>
              </a:rPr>
              <a:t>л</a:t>
            </a:r>
            <a:r>
              <a:rPr lang="ru" sz="2400" dirty="0">
                <a:solidFill>
                  <a:schemeClr val="accent3"/>
                </a:solidFill>
                <a:latin typeface="+mn-lt"/>
              </a:rPr>
              <a:t>ичинками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400" dirty="0">
                <a:solidFill>
                  <a:schemeClr val="accent3"/>
                </a:solidFill>
                <a:latin typeface="+mn-lt"/>
              </a:rPr>
              <a:t>мальками рыб.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2560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8925" y="2543175"/>
            <a:ext cx="354647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" dirty="0">
                <a:solidFill>
                  <a:schemeClr val="accent3"/>
                </a:solidFill>
              </a:rPr>
              <a:t>Плотва 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9" name="Объект 8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01725" y="2468563"/>
            <a:ext cx="3963988" cy="3406775"/>
          </a:xfrm>
        </p:spPr>
        <p:txBody>
          <a:bodyPr rtlCol="0">
            <a:normAutofit/>
          </a:bodyPr>
          <a:lstStyle/>
          <a:p>
            <a:pPr marL="0" indent="0" fontAlgn="auto">
              <a:buFont typeface="Arial"/>
              <a:buNone/>
              <a:defRPr/>
            </a:pPr>
            <a:r>
              <a:rPr lang="ru" dirty="0">
                <a:solidFill>
                  <a:schemeClr val="accent3"/>
                </a:solidFill>
              </a:rPr>
              <a:t>Плотва – похожа на</a:t>
            </a:r>
          </a:p>
          <a:p>
            <a:pPr marL="0" indent="0" fontAlgn="auto">
              <a:buFont typeface="Arial"/>
              <a:buNone/>
              <a:defRPr/>
            </a:pPr>
            <a:r>
              <a:rPr lang="ru" dirty="0">
                <a:solidFill>
                  <a:schemeClr val="accent3"/>
                </a:solidFill>
              </a:rPr>
              <a:t>краснопёрку.</a:t>
            </a:r>
          </a:p>
          <a:p>
            <a:pPr marL="0" indent="0" fontAlgn="auto">
              <a:buFont typeface="Arial"/>
              <a:buNone/>
              <a:defRPr/>
            </a:pPr>
            <a:r>
              <a:rPr lang="ru" dirty="0">
                <a:solidFill>
                  <a:schemeClr val="accent3"/>
                </a:solidFill>
              </a:rPr>
              <a:t>Водится плотва в реках</a:t>
            </a:r>
          </a:p>
          <a:p>
            <a:pPr marL="0" indent="0" fontAlgn="auto">
              <a:buFont typeface="Arial"/>
              <a:buNone/>
              <a:defRPr/>
            </a:pPr>
            <a:r>
              <a:rPr lang="ru" dirty="0">
                <a:solidFill>
                  <a:schemeClr val="accent3"/>
                </a:solidFill>
              </a:rPr>
              <a:t>и озёрах.</a:t>
            </a:r>
          </a:p>
          <a:p>
            <a:pPr marL="0" indent="0" fontAlgn="auto">
              <a:buFont typeface="Arial"/>
              <a:buNone/>
              <a:defRPr/>
            </a:pPr>
            <a:r>
              <a:rPr lang="ru" dirty="0">
                <a:solidFill>
                  <a:schemeClr val="accent3"/>
                </a:solidFill>
              </a:rPr>
              <a:t>Питается плотва личинками, опарышами</a:t>
            </a:r>
          </a:p>
          <a:p>
            <a:pPr marL="0" indent="0" fontAlgn="auto">
              <a:buFont typeface="Arial"/>
              <a:buNone/>
              <a:defRPr/>
            </a:pPr>
            <a:r>
              <a:rPr lang="ru" dirty="0">
                <a:solidFill>
                  <a:schemeClr val="accent3"/>
                </a:solidFill>
              </a:rPr>
              <a:t>и червями.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2662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2438" y="2557463"/>
            <a:ext cx="58896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" dirty="0">
                <a:solidFill>
                  <a:schemeClr val="accent3"/>
                </a:solidFill>
              </a:rPr>
              <a:t>Уклейка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27650" name="Рисунок 4"/>
          <p:cNvSpPr>
            <a:spLocks noGrp="1" noChangeAspect="1"/>
          </p:cNvSpPr>
          <p:nvPr>
            <p:ph idx="1"/>
          </p:nvPr>
        </p:nvSpPr>
        <p:spPr>
          <a:xfrm>
            <a:off x="5572125" y="3692525"/>
            <a:ext cx="1047750" cy="104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871538" y="2509838"/>
            <a:ext cx="6143625" cy="166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>
              <a:latin typeface="Garamond" pitchFamily="18" charset="0"/>
            </a:endParaRPr>
          </a:p>
          <a:p>
            <a:r>
              <a:rPr lang="ru-RU" sz="2800">
                <a:solidFill>
                  <a:srgbClr val="8B7B56"/>
                </a:solidFill>
                <a:latin typeface="Garamond" pitchFamily="18" charset="0"/>
              </a:rPr>
              <a:t>Уклейка – подвижная рыбка длиной 10-15 см</a:t>
            </a:r>
          </a:p>
          <a:p>
            <a:r>
              <a:rPr lang="ru-RU" sz="2800">
                <a:solidFill>
                  <a:srgbClr val="8B7B56"/>
                </a:solidFill>
                <a:latin typeface="Garamond" pitchFamily="18" charset="0"/>
              </a:rPr>
              <a:t>Питается маленькими личинками.</a:t>
            </a:r>
          </a:p>
        </p:txBody>
      </p:sp>
      <p:pic>
        <p:nvPicPr>
          <p:cNvPr id="27652" name="Picture 2" descr="https://poklevka.com/uploads/posts/2019-09/1568055562_uklej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932113"/>
            <a:ext cx="33480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267</Words>
  <Application>Microsoft Office PowerPoint</Application>
  <PresentationFormat>Широкоэкранный</PresentationFormat>
  <Paragraphs>57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Garamond</vt:lpstr>
      <vt:lpstr>Натуральные материалы</vt:lpstr>
      <vt:lpstr>Виды пресноводных рыб Волжского бассейна</vt:lpstr>
      <vt:lpstr>Малиновский залив- один из рыбных мест Старомайнского района Ульяновской области</vt:lpstr>
      <vt:lpstr>ОКУНЬ</vt:lpstr>
      <vt:lpstr>ЛЕЩ </vt:lpstr>
      <vt:lpstr>Карась</vt:lpstr>
      <vt:lpstr>Краснопёрка</vt:lpstr>
      <vt:lpstr>Сазан</vt:lpstr>
      <vt:lpstr>Плотва </vt:lpstr>
      <vt:lpstr>Уклейка</vt:lpstr>
      <vt:lpstr>Щука</vt:lpstr>
      <vt:lpstr>Судак</vt:lpstr>
      <vt:lpstr>Линь</vt:lpstr>
      <vt:lpstr>Ёрш</vt:lpstr>
      <vt:lpstr>Добро пожаловать к нам на рыбалку</vt:lpstr>
      <vt:lpstr>Спасибо за внимание. Добро пожаловать на Волгу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презентация уч 6 класса  Шашкина Сергея</dc:title>
  <dc:creator>Сергей Шашкин</dc:creator>
  <cp:lastModifiedBy>user</cp:lastModifiedBy>
  <cp:revision>17</cp:revision>
  <dcterms:created xsi:type="dcterms:W3CDTF">2020-09-01T08:09:52Z</dcterms:created>
  <dcterms:modified xsi:type="dcterms:W3CDTF">2020-10-31T07:34:17Z</dcterms:modified>
</cp:coreProperties>
</file>