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Готов</c:v>
                </c:pt>
                <c:pt idx="1">
                  <c:v>Частично готов</c:v>
                </c:pt>
                <c:pt idx="2">
                  <c:v>Не готов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17</c:v>
                </c:pt>
                <c:pt idx="2">
                  <c:v>26</c:v>
                </c:pt>
              </c:numCache>
            </c:numRef>
          </c:val>
        </c:ser>
        <c:axId val="60988800"/>
        <c:axId val="61006976"/>
      </c:barChart>
      <c:catAx>
        <c:axId val="60988800"/>
        <c:scaling>
          <c:orientation val="minMax"/>
        </c:scaling>
        <c:axPos val="b"/>
        <c:tickLblPos val="nextTo"/>
        <c:crossAx val="61006976"/>
        <c:crosses val="autoZero"/>
        <c:auto val="1"/>
        <c:lblAlgn val="ctr"/>
        <c:lblOffset val="100"/>
      </c:catAx>
      <c:valAx>
        <c:axId val="61006976"/>
        <c:scaling>
          <c:orientation val="minMax"/>
        </c:scaling>
        <c:axPos val="l"/>
        <c:majorGridlines/>
        <c:numFmt formatCode="General" sourceLinked="1"/>
        <c:tickLblPos val="nextTo"/>
        <c:crossAx val="609888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Готов </c:v>
                </c:pt>
                <c:pt idx="1">
                  <c:v>Частично готов</c:v>
                </c:pt>
                <c:pt idx="2">
                  <c:v>Не готов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34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axId val="64542976"/>
        <c:axId val="64548864"/>
      </c:barChart>
      <c:catAx>
        <c:axId val="64542976"/>
        <c:scaling>
          <c:orientation val="minMax"/>
        </c:scaling>
        <c:axPos val="b"/>
        <c:tickLblPos val="nextTo"/>
        <c:crossAx val="64548864"/>
        <c:crosses val="autoZero"/>
        <c:auto val="1"/>
        <c:lblAlgn val="ctr"/>
        <c:lblOffset val="100"/>
      </c:catAx>
      <c:valAx>
        <c:axId val="64548864"/>
        <c:scaling>
          <c:orientation val="minMax"/>
        </c:scaling>
        <c:axPos val="l"/>
        <c:majorGridlines/>
        <c:numFmt formatCode="General" sourceLinked="1"/>
        <c:tickLblPos val="nextTo"/>
        <c:crossAx val="6454297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Готов</c:v>
                </c:pt>
                <c:pt idx="1">
                  <c:v>Частично готов</c:v>
                </c:pt>
                <c:pt idx="2">
                  <c:v>Не готов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</c:v>
                </c:pt>
                <c:pt idx="1">
                  <c:v>8</c:v>
                </c:pt>
                <c:pt idx="2">
                  <c:v>31</c:v>
                </c:pt>
              </c:numCache>
            </c:numRef>
          </c:val>
        </c:ser>
        <c:axId val="72737152"/>
        <c:axId val="72738688"/>
      </c:barChart>
      <c:catAx>
        <c:axId val="72737152"/>
        <c:scaling>
          <c:orientation val="minMax"/>
        </c:scaling>
        <c:axPos val="b"/>
        <c:tickLblPos val="nextTo"/>
        <c:crossAx val="72738688"/>
        <c:crosses val="autoZero"/>
        <c:auto val="1"/>
        <c:lblAlgn val="ctr"/>
        <c:lblOffset val="100"/>
      </c:catAx>
      <c:valAx>
        <c:axId val="72738688"/>
        <c:scaling>
          <c:orientation val="minMax"/>
        </c:scaling>
        <c:axPos val="l"/>
        <c:majorGridlines/>
        <c:numFmt formatCode="General" sourceLinked="1"/>
        <c:tickLblPos val="nextTo"/>
        <c:crossAx val="727371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Готов </c:v>
                </c:pt>
                <c:pt idx="1">
                  <c:v>Частично готов</c:v>
                </c:pt>
                <c:pt idx="2">
                  <c:v>Не готов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7</c:v>
                </c:pt>
                <c:pt idx="2">
                  <c:v>26</c:v>
                </c:pt>
              </c:numCache>
            </c:numRef>
          </c:val>
        </c:ser>
        <c:axId val="74437760"/>
        <c:axId val="74439296"/>
      </c:barChart>
      <c:catAx>
        <c:axId val="74437760"/>
        <c:scaling>
          <c:orientation val="minMax"/>
        </c:scaling>
        <c:axPos val="b"/>
        <c:tickLblPos val="nextTo"/>
        <c:crossAx val="74439296"/>
        <c:crosses val="autoZero"/>
        <c:auto val="1"/>
        <c:lblAlgn val="ctr"/>
        <c:lblOffset val="100"/>
      </c:catAx>
      <c:valAx>
        <c:axId val="74439296"/>
        <c:scaling>
          <c:orientation val="minMax"/>
        </c:scaling>
        <c:axPos val="l"/>
        <c:majorGridlines/>
        <c:numFmt formatCode="General" sourceLinked="1"/>
        <c:tickLblPos val="nextTo"/>
        <c:crossAx val="7443776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Готов</c:v>
                </c:pt>
                <c:pt idx="1">
                  <c:v>Частично готов</c:v>
                </c:pt>
                <c:pt idx="2">
                  <c:v>Не готов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34</c:v>
                </c:pt>
                <c:pt idx="1">
                  <c:v>8</c:v>
                </c:pt>
                <c:pt idx="2">
                  <c:v>0</c:v>
                </c:pt>
              </c:numCache>
            </c:numRef>
          </c:val>
        </c:ser>
        <c:axId val="64989824"/>
        <c:axId val="64995712"/>
      </c:barChart>
      <c:catAx>
        <c:axId val="64989824"/>
        <c:scaling>
          <c:orientation val="minMax"/>
        </c:scaling>
        <c:axPos val="b"/>
        <c:tickLblPos val="nextTo"/>
        <c:crossAx val="64995712"/>
        <c:crosses val="autoZero"/>
        <c:auto val="1"/>
        <c:lblAlgn val="ctr"/>
        <c:lblOffset val="100"/>
      </c:catAx>
      <c:valAx>
        <c:axId val="64995712"/>
        <c:scaling>
          <c:orientation val="minMax"/>
        </c:scaling>
        <c:axPos val="l"/>
        <c:majorGridlines/>
        <c:numFmt formatCode="General" sourceLinked="1"/>
        <c:tickLblPos val="nextTo"/>
        <c:crossAx val="649898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Готов</c:v>
                </c:pt>
                <c:pt idx="1">
                  <c:v>Частично готов</c:v>
                </c:pt>
                <c:pt idx="2">
                  <c:v>Не готов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34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axId val="65002880"/>
        <c:axId val="76289152"/>
      </c:barChart>
      <c:catAx>
        <c:axId val="65002880"/>
        <c:scaling>
          <c:orientation val="minMax"/>
        </c:scaling>
        <c:axPos val="b"/>
        <c:tickLblPos val="nextTo"/>
        <c:crossAx val="76289152"/>
        <c:crosses val="autoZero"/>
        <c:auto val="1"/>
        <c:lblAlgn val="ctr"/>
        <c:lblOffset val="100"/>
      </c:catAx>
      <c:valAx>
        <c:axId val="76289152"/>
        <c:scaling>
          <c:orientation val="minMax"/>
        </c:scaling>
        <c:axPos val="l"/>
        <c:majorGridlines/>
        <c:numFmt formatCode="General" sourceLinked="1"/>
        <c:tickLblPos val="nextTo"/>
        <c:crossAx val="6500288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иК\Pictures\рамки для презентации – Google Поиск_files\ce5c295ec27287fa9ac23700a4c208d0.37fbf20a32e1e84eb75322d267cce01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Мониторинг готовности детей к школе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ПиК\Pictures\рамки для презентации – Google Поиск_files\ramka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6838"/>
            <a:ext cx="9240838" cy="6954838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Результаты мониторинга за последние два года(конец)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2018-2019г.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</p:nvPr>
        </p:nvGraphicFramePr>
        <p:xfrm>
          <a:off x="539552" y="2132856"/>
          <a:ext cx="404018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2019-2020г.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4"/>
          </p:nvPr>
        </p:nvGraphicFramePr>
        <p:xfrm>
          <a:off x="4644008" y="2132856"/>
          <a:ext cx="4041775" cy="4353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ПиК\Pictures\рамки для презентации – Google Поиск_files\ramka_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403648" y="836712"/>
            <a:ext cx="7283152" cy="4896544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2019-2020г.</a:t>
            </a: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По </a:t>
            </a:r>
            <a:r>
              <a:rPr lang="ru-RU" sz="3600" b="1" dirty="0" smtClean="0">
                <a:solidFill>
                  <a:srgbClr val="FF0000"/>
                </a:solidFill>
              </a:rPr>
              <a:t>результатам  диагностики: </a:t>
            </a:r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готовы к школьному обучению -34 </a:t>
            </a:r>
            <a:r>
              <a:rPr lang="ru-RU" sz="3600" dirty="0" smtClean="0">
                <a:solidFill>
                  <a:srgbClr val="FF0000"/>
                </a:solidFill>
              </a:rPr>
              <a:t>выпускников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,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 частично готовы – 2 </a:t>
            </a:r>
            <a:r>
              <a:rPr lang="ru-RU" sz="3600" dirty="0" smtClean="0">
                <a:solidFill>
                  <a:srgbClr val="FF0000"/>
                </a:solidFill>
              </a:rPr>
              <a:t>выпускника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ПиК\Pictures\рамки для презентации – Google Поиск_files\ramka_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772816"/>
            <a:ext cx="8229600" cy="330324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иК\Pictures\рамки для презентации – Google Поиск_files\ramka_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721080" cy="71734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36004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«Быть готовым к школе –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не значит уметь читать, писать и считать.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Быть готовым к школе –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значит, быть готовым всему этому научиться».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Л. А.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Венгер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ПиК\Pictures\рамки для презентации – Google Поиск_files\ramka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25" y="-47625"/>
            <a:ext cx="9240838" cy="69548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solidFill>
                  <a:srgbClr val="C00000"/>
                </a:solidFill>
              </a:rPr>
              <a:t>Цель мониторинга:</a:t>
            </a:r>
            <a:r>
              <a:rPr lang="ru-RU" sz="4000" dirty="0" smtClean="0"/>
              <a:t> </a:t>
            </a:r>
            <a:r>
              <a:rPr lang="ru-RU" sz="4000" dirty="0" smtClean="0">
                <a:solidFill>
                  <a:srgbClr val="C00000"/>
                </a:solidFill>
              </a:rPr>
              <a:t>выявления уровня речевого развития детей 6 лет, уровня фонематического слуха, уровня подготовки руки к письму.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ПиК\Pictures\рамки для презентации – Google Поиск_files\ramka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25" y="-47625"/>
            <a:ext cx="9240838" cy="69548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Предъявляемые задания  позволили оценить уровень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сформированности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предпосылок к учебной деятельности: возможность работать в соответствии с фронтальной инструкцией (удержание алгоритма деятельности), умение самостоятельно действовать по образцу и осуществлять контроль, обладать определенным уровнем работоспособности, а также вовремя остановиться в выполнении того или иного задания и переключиться на выполнение следующего, возможностей распределения и переключения внимания, работоспособности, темпа, целенаправленности деятельности и самоконтроля.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ПиК\Pictures\рамки для презентации – Google Поиск_files\ramka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25" y="-47625"/>
            <a:ext cx="9240838" cy="69548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На начало года -39 детей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 итогам обследования дети разделились на следующие группы :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IV уровень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(средний балл от 3,2 до 4,0) - высокие показатели состояния ВПФ и процессов  -3 человека;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III уровень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(средний балл от 2,50 до 3,19) - средний уровень развития  - 10 человек;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II уровень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(средний балл от 2,0 до 2,49) – показатели ниже средних  -  1 человек;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I уровень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(менее 2 баллов) – низкие показатели – 25  человек.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ПиК\Pictures\рамки для презентации – Google Поиск_files\ramka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25" y="-47625"/>
            <a:ext cx="9240838" cy="69548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Данные диагностики показали: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457200" y="1772816"/>
          <a:ext cx="4258816" cy="4353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4008" y="1844824"/>
            <a:ext cx="4041775" cy="3951288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Готовы к школе-6 детей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Частично готов-17 детей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Не готов-26 детей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ПиК\Pictures\рамки для презентации – Google Поиск_files\ramka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25" y="-47625"/>
            <a:ext cx="9240838" cy="69548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На конец года:36 детей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 итогам обследования дети разделились на следующие группы :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IV уровень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(средний балл от 3,2 до 4,0) - высокие показатели состояния ВПФ и процессов  -24 человека;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III уровень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(средний балл от 2,50 до 3,19) - средний уровень развития  - 11 человек;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II уровень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(средний балл от 2,0 до 2,49) – показатели ниже средних  -  1 человек;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I уровень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(менее 2 баллов) – низкие показатели – 0  человек.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ПиК\Pictures\рамки для презентации – Google Поиск_files\ramka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25" y="-47625"/>
            <a:ext cx="9240838" cy="69548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Данные диагностики показали: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457200" y="1772816"/>
          <a:ext cx="433082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Готовы к школе-34детей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Частично готовы-2 ребенка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Не готовы-0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ПиК\Pictures\рамки для презентации – Google Поиск_files\ramka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25" y="-47625"/>
            <a:ext cx="9240838" cy="69548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Результаты мониторинга за последние два года(начало)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2018-2019г.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half" idx="2"/>
          </p:nvPr>
        </p:nvGraphicFramePr>
        <p:xfrm>
          <a:off x="611560" y="1988840"/>
          <a:ext cx="4040188" cy="4137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2019-2020г.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quarter" idx="4"/>
          </p:nvPr>
        </p:nvGraphicFramePr>
        <p:xfrm>
          <a:off x="4645025" y="1988840"/>
          <a:ext cx="4041775" cy="4137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329</Words>
  <Application>Microsoft Office PowerPoint</Application>
  <PresentationFormat>Экран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Мониторинг готовности детей к школе</vt:lpstr>
      <vt:lpstr>«Быть готовым к школе – не значит уметь читать, писать и считать.  Быть готовым к школе –  значит, быть готовым всему этому научиться».  Л. А. Венгер </vt:lpstr>
      <vt:lpstr>Слайд 3</vt:lpstr>
      <vt:lpstr>Слайд 4</vt:lpstr>
      <vt:lpstr>На начало года -39 детей</vt:lpstr>
      <vt:lpstr>Данные диагностики показали:</vt:lpstr>
      <vt:lpstr>На конец года:36 детей</vt:lpstr>
      <vt:lpstr>Данные диагностики показали:</vt:lpstr>
      <vt:lpstr>Результаты мониторинга за последние два года(начало)</vt:lpstr>
      <vt:lpstr>Результаты мониторинга за последние два года(конец)</vt:lpstr>
      <vt:lpstr>2019-2020г. По результатам  диагностики:  готовы к школьному обучению -34 выпускников ,  частично готовы – 2 выпускника.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ПиК</dc:creator>
  <cp:lastModifiedBy>Лена</cp:lastModifiedBy>
  <cp:revision>14</cp:revision>
  <dcterms:created xsi:type="dcterms:W3CDTF">2020-01-30T17:32:50Z</dcterms:created>
  <dcterms:modified xsi:type="dcterms:W3CDTF">2010-04-21T20:17:09Z</dcterms:modified>
</cp:coreProperties>
</file>