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6" r:id="rId3"/>
    <p:sldId id="257" r:id="rId4"/>
    <p:sldId id="265" r:id="rId5"/>
    <p:sldId id="258" r:id="rId6"/>
    <p:sldId id="259" r:id="rId7"/>
    <p:sldId id="260" r:id="rId8"/>
    <p:sldId id="270" r:id="rId9"/>
    <p:sldId id="269" r:id="rId10"/>
    <p:sldId id="271" r:id="rId11"/>
    <p:sldId id="272" r:id="rId12"/>
    <p:sldId id="273" r:id="rId13"/>
    <p:sldId id="275" r:id="rId14"/>
    <p:sldId id="274" r:id="rId15"/>
    <p:sldId id="277" r:id="rId16"/>
    <p:sldId id="278" r:id="rId17"/>
    <p:sldId id="280" r:id="rId18"/>
    <p:sldId id="281" r:id="rId19"/>
    <p:sldId id="279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1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4/16/2018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4/16/2018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Мы снова сдаем ГТО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Презентацию подготовили Дзюба Ольга и Березина Ольга</a:t>
            </a:r>
          </a:p>
          <a:p>
            <a:r>
              <a:rPr lang="ru-RU" dirty="0" smtClean="0"/>
              <a:t>Учащиеся МБОУ «СОШ №1»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5664"/>
            <a:ext cx="2542252" cy="41145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8213" y="1395664"/>
            <a:ext cx="2533788" cy="411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12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885305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latin typeface="Arial Narrow" panose="020B0606020202030204" pitchFamily="34" charset="0"/>
              </a:rPr>
              <a:t>Основной этап</a:t>
            </a:r>
            <a:endParaRPr lang="ru-RU" b="1" dirty="0">
              <a:latin typeface="Arial Narrow" panose="020B0606020202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4900" y="2353732"/>
            <a:ext cx="9969500" cy="277706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457200" indent="-457200">
              <a:buClr>
                <a:schemeClr val="tx2"/>
              </a:buClr>
              <a:buFont typeface="+mj-lt"/>
              <a:buAutoNum type="arabicPeriod"/>
            </a:pPr>
            <a:r>
              <a:rPr lang="ru-RU" sz="2200" dirty="0" smtClean="0">
                <a:latin typeface="Arial Narrow" panose="020B0606020202030204" pitchFamily="34" charset="0"/>
              </a:rPr>
              <a:t>Анкетирование</a:t>
            </a:r>
          </a:p>
          <a:p>
            <a:pPr marL="457200" indent="-457200">
              <a:buClr>
                <a:schemeClr val="tx2"/>
              </a:buClr>
              <a:buFont typeface="+mj-lt"/>
              <a:buAutoNum type="arabicPeriod"/>
            </a:pPr>
            <a:r>
              <a:rPr lang="ru-RU" sz="2200" dirty="0" smtClean="0">
                <a:latin typeface="Arial Narrow" panose="020B0606020202030204" pitchFamily="34" charset="0"/>
              </a:rPr>
              <a:t>Спортивный классный час «ГТО -  путь к успеху»</a:t>
            </a:r>
          </a:p>
          <a:p>
            <a:pPr marL="457200" indent="-457200">
              <a:buClr>
                <a:schemeClr val="tx2"/>
              </a:buClr>
              <a:buFont typeface="+mj-lt"/>
              <a:buAutoNum type="arabicPeriod"/>
            </a:pPr>
            <a:r>
              <a:rPr lang="ru-RU" sz="2200" dirty="0" smtClean="0">
                <a:latin typeface="Arial Narrow" panose="020B0606020202030204" pitchFamily="34" charset="0"/>
              </a:rPr>
              <a:t>Конкурс рисунков «Мы сдаем ГТО»</a:t>
            </a:r>
          </a:p>
          <a:p>
            <a:pPr marL="457200" indent="-457200">
              <a:buClr>
                <a:schemeClr val="tx2"/>
              </a:buClr>
              <a:buFont typeface="+mj-lt"/>
              <a:buAutoNum type="arabicPeriod"/>
            </a:pPr>
            <a:r>
              <a:rPr lang="ru-RU" sz="2200" dirty="0" smtClean="0">
                <a:latin typeface="Arial Narrow" panose="020B0606020202030204" pitchFamily="34" charset="0"/>
              </a:rPr>
              <a:t>Спортивное мероприятие « Быстрее, Выше, Сильнее»</a:t>
            </a:r>
          </a:p>
          <a:p>
            <a:pPr marL="457200" indent="-457200">
              <a:buClr>
                <a:schemeClr val="tx2"/>
              </a:buClr>
              <a:buFont typeface="+mj-lt"/>
              <a:buAutoNum type="arabicPeriod"/>
            </a:pPr>
            <a:r>
              <a:rPr lang="ru-RU" sz="2200" dirty="0" smtClean="0">
                <a:latin typeface="Arial Narrow" panose="020B0606020202030204" pitchFamily="34" charset="0"/>
              </a:rPr>
              <a:t>Социологический опрос « Я буду сдавать ГТО»</a:t>
            </a:r>
            <a:endParaRPr lang="ru-RU" sz="22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880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8102" y="753532"/>
            <a:ext cx="9601196" cy="60536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b="1" dirty="0" smtClean="0">
                <a:latin typeface="Arial Narrow" panose="020B0606020202030204" pitchFamily="34" charset="0"/>
              </a:rPr>
              <a:t>Анкета  «Я и ГТО»</a:t>
            </a:r>
            <a:endParaRPr lang="ru-RU" b="1" dirty="0">
              <a:latin typeface="Arial Narrow" panose="020B0606020202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0600" y="1571222"/>
            <a:ext cx="10172700" cy="4626377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lvl="0">
              <a:buClr>
                <a:schemeClr val="tx1"/>
              </a:buClr>
            </a:pPr>
            <a:r>
              <a:rPr lang="ru-RU" sz="2800" dirty="0">
                <a:latin typeface="Arial Narrow" panose="020B0606020202030204" pitchFamily="34" charset="0"/>
              </a:rPr>
              <a:t>Что означает Комплекс ГТО? </a:t>
            </a:r>
          </a:p>
          <a:p>
            <a:pPr lvl="0">
              <a:buClr>
                <a:schemeClr val="tx1"/>
              </a:buClr>
            </a:pPr>
            <a:r>
              <a:rPr lang="ru-RU" sz="2800" dirty="0">
                <a:latin typeface="Arial Narrow" panose="020B0606020202030204" pitchFamily="34" charset="0"/>
              </a:rPr>
              <a:t>В </a:t>
            </a:r>
            <a:r>
              <a:rPr lang="ru-RU" sz="2800" dirty="0" smtClean="0">
                <a:latin typeface="Arial Narrow" panose="020B0606020202030204" pitchFamily="34" charset="0"/>
              </a:rPr>
              <a:t>каком году вступил в действие Комплекс ГТО? </a:t>
            </a:r>
          </a:p>
          <a:p>
            <a:pPr lvl="0">
              <a:buClr>
                <a:schemeClr val="tx1"/>
              </a:buClr>
            </a:pPr>
            <a:r>
              <a:rPr lang="ru-RU" sz="2800" dirty="0" smtClean="0">
                <a:latin typeface="Arial Narrow" panose="020B0606020202030204" pitchFamily="34" charset="0"/>
              </a:rPr>
              <a:t>Какие знаки отличия даются за выполнения норм ГТО?</a:t>
            </a:r>
          </a:p>
          <a:p>
            <a:pPr lvl="0">
              <a:buClr>
                <a:schemeClr val="tx1"/>
              </a:buClr>
            </a:pPr>
            <a:r>
              <a:rPr lang="ru-RU" sz="2800" dirty="0" smtClean="0">
                <a:latin typeface="Arial Narrow" panose="020B0606020202030204" pitchFamily="34" charset="0"/>
              </a:rPr>
              <a:t>Чем отличается ГТО от БГТО?</a:t>
            </a:r>
          </a:p>
          <a:p>
            <a:pPr lvl="0">
              <a:buClr>
                <a:schemeClr val="tx1"/>
              </a:buClr>
            </a:pPr>
            <a:r>
              <a:rPr lang="ru-RU" sz="2800" dirty="0" smtClean="0">
                <a:latin typeface="Arial Narrow" panose="020B0606020202030204" pitchFamily="34" charset="0"/>
              </a:rPr>
              <a:t>Когда </a:t>
            </a:r>
            <a:r>
              <a:rPr lang="ru-RU" sz="2800" dirty="0">
                <a:latin typeface="Arial Narrow" panose="020B0606020202030204" pitchFamily="34" charset="0"/>
              </a:rPr>
              <a:t>отменили ГТО?</a:t>
            </a:r>
          </a:p>
          <a:p>
            <a:pPr lvl="0">
              <a:buClr>
                <a:schemeClr val="tx1"/>
              </a:buClr>
            </a:pPr>
            <a:r>
              <a:rPr lang="ru-RU" sz="2800" dirty="0">
                <a:latin typeface="Arial Narrow" panose="020B0606020202030204" pitchFamily="34" charset="0"/>
              </a:rPr>
              <a:t>Сколько возрастных ступеней имеет новый комплекс ГТО? </a:t>
            </a:r>
          </a:p>
          <a:p>
            <a:pPr lvl="0">
              <a:buClr>
                <a:schemeClr val="tx1"/>
              </a:buClr>
            </a:pPr>
            <a:r>
              <a:rPr lang="ru-RU" sz="2800" dirty="0">
                <a:latin typeface="Arial Narrow" panose="020B0606020202030204" pitchFamily="34" charset="0"/>
              </a:rPr>
              <a:t>По чьей инициативе был возрожден Комплекс ГТО?</a:t>
            </a:r>
          </a:p>
          <a:p>
            <a:pPr lvl="0">
              <a:buClr>
                <a:schemeClr val="tx1"/>
              </a:buClr>
            </a:pPr>
            <a:r>
              <a:rPr lang="ru-RU" sz="2800" dirty="0">
                <a:latin typeface="Arial Narrow" panose="020B0606020202030204" pitchFamily="34" charset="0"/>
              </a:rPr>
              <a:t>Есть ли в твоей семье значкисты ГТО?</a:t>
            </a:r>
          </a:p>
          <a:p>
            <a:pPr lvl="0">
              <a:buClr>
                <a:schemeClr val="tx1"/>
              </a:buClr>
            </a:pPr>
            <a:r>
              <a:rPr lang="ru-RU" sz="2800" dirty="0">
                <a:latin typeface="Arial Narrow" panose="020B0606020202030204" pitchFamily="34" charset="0"/>
              </a:rPr>
              <a:t>Собираешься ли ты сдавать в этом году нормы ГТО</a:t>
            </a:r>
          </a:p>
          <a:p>
            <a:pPr lvl="0">
              <a:buClr>
                <a:schemeClr val="tx1"/>
              </a:buClr>
            </a:pPr>
            <a:r>
              <a:rPr lang="ru-RU" sz="2800" dirty="0" smtClean="0">
                <a:latin typeface="Arial Narrow" panose="020B0606020202030204" pitchFamily="34" charset="0"/>
              </a:rPr>
              <a:t>Удалось ли тебе выполнить нормы ГТО на значок?</a:t>
            </a:r>
          </a:p>
          <a:p>
            <a:pPr lvl="0">
              <a:buClr>
                <a:schemeClr val="tx1"/>
              </a:buClr>
            </a:pPr>
            <a:r>
              <a:rPr lang="ru-RU" sz="2800" dirty="0" smtClean="0">
                <a:latin typeface="Arial Narrow" panose="020B0606020202030204" pitchFamily="34" charset="0"/>
              </a:rPr>
              <a:t>Поделишься </a:t>
            </a:r>
            <a:r>
              <a:rPr lang="ru-RU" sz="2800" dirty="0">
                <a:latin typeface="Arial Narrow" panose="020B0606020202030204" pitchFamily="34" charset="0"/>
              </a:rPr>
              <a:t>(расскажешь) ли ты со своими друзьями о своем участии в проекте? </a:t>
            </a:r>
          </a:p>
          <a:p>
            <a:pPr>
              <a:buClr>
                <a:schemeClr val="tx1"/>
              </a:buClr>
            </a:pPr>
            <a:r>
              <a:rPr lang="ru-RU" sz="2800" dirty="0">
                <a:latin typeface="Arial Narrow" panose="020B0606020202030204" pitchFamily="34" charset="0"/>
              </a:rPr>
              <a:t>После проведения анкетирования данные </a:t>
            </a:r>
            <a:r>
              <a:rPr lang="ru-RU" sz="2800" dirty="0" smtClean="0">
                <a:latin typeface="Arial Narrow" panose="020B0606020202030204" pitchFamily="34" charset="0"/>
              </a:rPr>
              <a:t>были обработаны. </a:t>
            </a:r>
          </a:p>
          <a:p>
            <a:pPr>
              <a:buClr>
                <a:schemeClr val="tx1"/>
              </a:buClr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0583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8102" y="893233"/>
            <a:ext cx="9601196" cy="77046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latin typeface="Arial Narrow" panose="020B0606020202030204" pitchFamily="34" charset="0"/>
              </a:rPr>
              <a:t>Итоги анкетирования</a:t>
            </a:r>
            <a:endParaRPr lang="ru-RU" b="1" dirty="0">
              <a:latin typeface="Arial Narrow" panose="020B0606020202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6800" y="1931831"/>
            <a:ext cx="10085945" cy="4100669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r>
              <a:rPr lang="ru-RU" sz="8800" dirty="0" smtClean="0">
                <a:latin typeface="Arial Narrow" panose="020B0606020202030204" pitchFamily="34" charset="0"/>
              </a:rPr>
              <a:t>45%- </a:t>
            </a:r>
            <a:r>
              <a:rPr lang="ru-RU" sz="8800" dirty="0">
                <a:latin typeface="Arial Narrow" panose="020B0606020202030204" pitchFamily="34" charset="0"/>
              </a:rPr>
              <a:t>не знает, что означает Комплекс ГТО.</a:t>
            </a:r>
          </a:p>
          <a:p>
            <a:r>
              <a:rPr lang="ru-RU" sz="8800" dirty="0" smtClean="0">
                <a:latin typeface="Arial Narrow" panose="020B0606020202030204" pitchFamily="34" charset="0"/>
              </a:rPr>
              <a:t>79%- </a:t>
            </a:r>
            <a:r>
              <a:rPr lang="ru-RU" sz="8800" dirty="0">
                <a:latin typeface="Arial Narrow" panose="020B0606020202030204" pitchFamily="34" charset="0"/>
              </a:rPr>
              <a:t>не знают в каком году вступил в действие Комплекс ГТО.</a:t>
            </a:r>
          </a:p>
          <a:p>
            <a:r>
              <a:rPr lang="ru-RU" sz="8800" dirty="0">
                <a:latin typeface="Arial Narrow" panose="020B0606020202030204" pitchFamily="34" charset="0"/>
              </a:rPr>
              <a:t>24%- не знают какие значки отличия даются за выполнения норм ГТО.</a:t>
            </a:r>
          </a:p>
          <a:p>
            <a:r>
              <a:rPr lang="ru-RU" sz="8800" dirty="0">
                <a:latin typeface="Arial Narrow" panose="020B0606020202030204" pitchFamily="34" charset="0"/>
              </a:rPr>
              <a:t>89%- не знают, чем отличается ГТО от БГТО.</a:t>
            </a:r>
          </a:p>
          <a:p>
            <a:r>
              <a:rPr lang="ru-RU" sz="8800" dirty="0" smtClean="0">
                <a:latin typeface="Arial Narrow" panose="020B0606020202030204" pitchFamily="34" charset="0"/>
              </a:rPr>
              <a:t>54%- не знают, когда отменили ГТО.</a:t>
            </a:r>
          </a:p>
          <a:p>
            <a:r>
              <a:rPr lang="ru-RU" sz="8800" dirty="0" smtClean="0">
                <a:latin typeface="Arial Narrow" panose="020B0606020202030204" pitchFamily="34" charset="0"/>
              </a:rPr>
              <a:t>36%- не знают сколько возрастных ступеней имеет новый комплекс ГТО.</a:t>
            </a:r>
          </a:p>
          <a:p>
            <a:r>
              <a:rPr lang="ru-RU" sz="8800" dirty="0" smtClean="0">
                <a:latin typeface="Arial Narrow" panose="020B0606020202030204" pitchFamily="34" charset="0"/>
              </a:rPr>
              <a:t>82%- </a:t>
            </a:r>
            <a:r>
              <a:rPr lang="ru-RU" sz="8800" dirty="0">
                <a:latin typeface="Arial Narrow" panose="020B0606020202030204" pitchFamily="34" charset="0"/>
              </a:rPr>
              <a:t>не знают, по чьей инициативе был возрождён Комплекс ГТО. </a:t>
            </a:r>
          </a:p>
          <a:p>
            <a:r>
              <a:rPr lang="ru-RU" sz="8800" dirty="0">
                <a:latin typeface="Arial Narrow" panose="020B0606020202030204" pitchFamily="34" charset="0"/>
              </a:rPr>
              <a:t>20 % собираются сдавать нормативы и в основном учащиеся 9-11 классов</a:t>
            </a:r>
          </a:p>
          <a:p>
            <a:r>
              <a:rPr lang="ru-RU" sz="8800" dirty="0">
                <a:latin typeface="Arial Narrow" panose="020B0606020202030204" pitchFamily="34" charset="0"/>
              </a:rPr>
              <a:t>У 34% </a:t>
            </a:r>
            <a:r>
              <a:rPr lang="ru-RU" sz="8800" dirty="0" smtClean="0">
                <a:latin typeface="Arial Narrow" panose="020B0606020202030204" pitchFamily="34" charset="0"/>
              </a:rPr>
              <a:t>опрошенных  </a:t>
            </a:r>
            <a:r>
              <a:rPr lang="ru-RU" sz="8800" dirty="0">
                <a:latin typeface="Arial Narrow" panose="020B0606020202030204" pitchFamily="34" charset="0"/>
              </a:rPr>
              <a:t>есть в семье значкисты ГТО.</a:t>
            </a:r>
          </a:p>
          <a:p>
            <a:r>
              <a:rPr lang="ru-RU" sz="8800" dirty="0">
                <a:latin typeface="Arial Narrow" panose="020B0606020202030204" pitchFamily="34" charset="0"/>
              </a:rPr>
              <a:t>100% опрошенных расскажут своим друзьям об своем участии в нашем проекте.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5097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 flipV="1">
            <a:off x="613610" y="6232357"/>
            <a:ext cx="45719" cy="45719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19" y="3733800"/>
            <a:ext cx="3482264" cy="25442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81" y="536250"/>
            <a:ext cx="3833973" cy="25986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0" y="536251"/>
            <a:ext cx="3666289" cy="25986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695" y="536250"/>
            <a:ext cx="3588805" cy="259868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883" y="3733800"/>
            <a:ext cx="3824508" cy="254427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391" y="3733801"/>
            <a:ext cx="3709110" cy="254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47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1043189"/>
            <a:ext cx="9601196" cy="862884"/>
          </a:xfrm>
        </p:spPr>
        <p:txBody>
          <a:bodyPr/>
          <a:lstStyle/>
          <a:p>
            <a:r>
              <a:rPr lang="ru-RU" b="1" dirty="0" smtClean="0"/>
              <a:t>Конкурс рисунков</a:t>
            </a:r>
            <a:endParaRPr lang="ru-RU" b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1555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Объект 1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075" y="2750254"/>
            <a:ext cx="2033588" cy="1357492"/>
          </a:xfrm>
        </p:spPr>
      </p:pic>
      <p:sp>
        <p:nvSpPr>
          <p:cNvPr id="18" name="Прямоугольник 17"/>
          <p:cNvSpPr/>
          <p:nvPr/>
        </p:nvSpPr>
        <p:spPr>
          <a:xfrm>
            <a:off x="445168" y="430130"/>
            <a:ext cx="11261558" cy="59556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57200" y="2442411"/>
            <a:ext cx="4355432" cy="38982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775688" y="2683042"/>
            <a:ext cx="3718455" cy="62564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/>
              <a:t>Цель проекта:</a:t>
            </a:r>
            <a:endParaRPr lang="ru-RU" b="1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half" idx="2"/>
          </p:nvPr>
        </p:nvSpPr>
        <p:spPr>
          <a:xfrm>
            <a:off x="550652" y="3549315"/>
            <a:ext cx="4168526" cy="243840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2000" dirty="0" smtClean="0"/>
              <a:t>Создать положительную мотивацию у школьников для занятий спортом, совершенствовать физические качества, приобщать к физкультуре и спорту через привлечение к сдаче норм ВФСК «ГТО».</a:t>
            </a:r>
          </a:p>
          <a:p>
            <a:pPr algn="just"/>
            <a:endParaRPr lang="ru-RU" sz="20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664" y="3465095"/>
            <a:ext cx="3296652" cy="292066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68" y="421106"/>
            <a:ext cx="4367464" cy="202130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244" y="430130"/>
            <a:ext cx="3308685" cy="303299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929" y="2165685"/>
            <a:ext cx="3589797" cy="422007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929" y="421106"/>
            <a:ext cx="3589797" cy="174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40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106256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latin typeface="Arial Narrow" panose="020B0606020202030204" pitchFamily="34" charset="0"/>
              </a:rPr>
              <a:t>Заключительный этап</a:t>
            </a:r>
            <a:endParaRPr lang="ru-RU" b="1" dirty="0">
              <a:latin typeface="Arial Narrow" panose="020B0606020202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2366432"/>
            <a:ext cx="10033000" cy="207856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ClrTx/>
              <a:buNone/>
            </a:pPr>
            <a:endParaRPr lang="ru-RU" sz="2200" dirty="0" smtClean="0">
              <a:latin typeface="Arial Narrow" panose="020B0606020202030204" pitchFamily="34" charset="0"/>
            </a:endParaRPr>
          </a:p>
          <a:p>
            <a:pPr>
              <a:buClrTx/>
            </a:pPr>
            <a:r>
              <a:rPr lang="ru-RU" sz="2200" dirty="0" smtClean="0">
                <a:latin typeface="Arial Narrow" panose="020B0606020202030204" pitchFamily="34" charset="0"/>
              </a:rPr>
              <a:t>Социологический опрос  «Я буду сдавать ГТО»</a:t>
            </a:r>
          </a:p>
          <a:p>
            <a:pPr>
              <a:buClrTx/>
            </a:pPr>
            <a:r>
              <a:rPr lang="ru-RU" sz="2200" dirty="0">
                <a:latin typeface="Arial Narrow" panose="020B0606020202030204" pitchFamily="34" charset="0"/>
              </a:rPr>
              <a:t> </a:t>
            </a:r>
            <a:r>
              <a:rPr lang="ru-RU" sz="2200" dirty="0" smtClean="0">
                <a:latin typeface="Arial Narrow" panose="020B0606020202030204" pitchFamily="34" charset="0"/>
              </a:rPr>
              <a:t>Награждение учащихся, принимающих активное участие в реализации проекта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9425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35100" y="757990"/>
            <a:ext cx="8863932" cy="76944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Arial Narrow" panose="020B0606020202030204" pitchFamily="34" charset="0"/>
              </a:rPr>
              <a:t>Социологический опрос</a:t>
            </a:r>
            <a:endParaRPr lang="ru-RU" sz="4400" b="1" dirty="0">
              <a:latin typeface="Arial Narrow" panose="020B0606020202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20680" y="2016652"/>
            <a:ext cx="10219893" cy="43088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latin typeface="Arial Narrow" panose="020B0606020202030204" pitchFamily="34" charset="0"/>
              </a:rPr>
              <a:t> Анкетирование обучающиеся показало следующие результаты:</a:t>
            </a:r>
            <a:endParaRPr lang="ru-RU" sz="2200" b="1" dirty="0">
              <a:latin typeface="Arial Narrow" panose="020B0606020202030204" pitchFamily="34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130300" y="2730500"/>
            <a:ext cx="10110273" cy="337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8" name="Таблица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071450"/>
              </p:ext>
            </p:extLst>
          </p:nvPr>
        </p:nvGraphicFramePr>
        <p:xfrm>
          <a:off x="1998578" y="2942116"/>
          <a:ext cx="8264095" cy="32861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2816"/>
                <a:gridCol w="3739231"/>
                <a:gridCol w="2066024"/>
                <a:gridCol w="2066024"/>
              </a:tblGrid>
              <a:tr h="437773">
                <a:tc rowSpan="2"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latin typeface="Arial Narrow" panose="020B0606020202030204" pitchFamily="34" charset="0"/>
                        </a:rPr>
                        <a:t>№</a:t>
                      </a:r>
                      <a:endParaRPr lang="ru-RU" sz="22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latin typeface="Arial Narrow" panose="020B0606020202030204" pitchFamily="34" charset="0"/>
                        </a:rPr>
                        <a:t>Вопрос анкеты</a:t>
                      </a:r>
                      <a:r>
                        <a:rPr lang="ru-RU" sz="2200" baseline="0" dirty="0" smtClean="0">
                          <a:latin typeface="Arial Narrow" panose="020B0606020202030204" pitchFamily="34" charset="0"/>
                        </a:rPr>
                        <a:t> </a:t>
                      </a:r>
                      <a:endParaRPr lang="ru-RU" sz="22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latin typeface="Arial Narrow" panose="020B0606020202030204" pitchFamily="34" charset="0"/>
                        </a:rPr>
                        <a:t>Учащиеся 9-11 классов</a:t>
                      </a:r>
                      <a:endParaRPr lang="ru-RU" sz="22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3777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latin typeface="Arial Narrow" panose="020B0606020202030204" pitchFamily="34" charset="0"/>
                        </a:rPr>
                        <a:t>Да</a:t>
                      </a:r>
                      <a:endParaRPr lang="ru-RU" sz="22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latin typeface="Arial Narrow" panose="020B0606020202030204" pitchFamily="34" charset="0"/>
                        </a:rPr>
                        <a:t>Нет</a:t>
                      </a:r>
                      <a:endParaRPr lang="ru-RU" sz="22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</a:tr>
              <a:tr h="437773">
                <a:tc>
                  <a:txBody>
                    <a:bodyPr/>
                    <a:lstStyle/>
                    <a:p>
                      <a:r>
                        <a:rPr lang="ru-RU" sz="2200" dirty="0" smtClean="0"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latin typeface="Arial Narrow" panose="020B0606020202030204" pitchFamily="34" charset="0"/>
                        </a:rPr>
                        <a:t>Знаете ли Вы,</a:t>
                      </a:r>
                      <a:r>
                        <a:rPr lang="ru-RU" sz="2200" baseline="0" dirty="0" smtClean="0">
                          <a:latin typeface="Arial Narrow" panose="020B0606020202030204" pitchFamily="34" charset="0"/>
                        </a:rPr>
                        <a:t> что такое ГТО?</a:t>
                      </a:r>
                      <a:endParaRPr lang="ru-RU" sz="22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latin typeface="Arial Narrow" panose="020B0606020202030204" pitchFamily="34" charset="0"/>
                        </a:rPr>
                        <a:t>100%</a:t>
                      </a:r>
                      <a:endParaRPr lang="ru-RU" sz="22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latin typeface="Arial Narrow" panose="020B0606020202030204" pitchFamily="34" charset="0"/>
                        </a:rPr>
                        <a:t>-</a:t>
                      </a:r>
                      <a:endParaRPr lang="ru-RU" sz="22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</a:tr>
              <a:tr h="766103">
                <a:tc>
                  <a:txBody>
                    <a:bodyPr/>
                    <a:lstStyle/>
                    <a:p>
                      <a:r>
                        <a:rPr lang="ru-RU" sz="2200" dirty="0" smtClean="0">
                          <a:latin typeface="Arial Narrow" panose="020B0606020202030204" pitchFamily="34" charset="0"/>
                        </a:rPr>
                        <a:t>2</a:t>
                      </a:r>
                      <a:endParaRPr lang="ru-RU" sz="22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latin typeface="Arial Narrow" panose="020B0606020202030204" pitchFamily="34" charset="0"/>
                        </a:rPr>
                        <a:t>Хотите ли</a:t>
                      </a:r>
                      <a:r>
                        <a:rPr lang="en-US" sz="2200" baseline="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2200" dirty="0" smtClean="0">
                          <a:latin typeface="Arial Narrow" panose="020B0606020202030204" pitchFamily="34" charset="0"/>
                        </a:rPr>
                        <a:t> Вы</a:t>
                      </a:r>
                      <a:r>
                        <a:rPr lang="ru-RU" sz="2200" baseline="0" dirty="0" smtClean="0">
                          <a:latin typeface="Arial Narrow" panose="020B0606020202030204" pitchFamily="34" charset="0"/>
                        </a:rPr>
                        <a:t> сдавать ГТО в </a:t>
                      </a:r>
                    </a:p>
                    <a:p>
                      <a:pPr algn="ctr"/>
                      <a:r>
                        <a:rPr lang="ru-RU" sz="2200" baseline="0" dirty="0" smtClean="0">
                          <a:latin typeface="Arial Narrow" panose="020B0606020202030204" pitchFamily="34" charset="0"/>
                        </a:rPr>
                        <a:t>следующем году</a:t>
                      </a:r>
                      <a:endParaRPr lang="ru-RU" sz="18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ru-RU" sz="22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latin typeface="Arial Narrow" panose="020B0606020202030204" pitchFamily="34" charset="0"/>
                        </a:rPr>
                        <a:t>62%</a:t>
                      </a:r>
                    </a:p>
                    <a:p>
                      <a:pPr algn="ctr"/>
                      <a:endParaRPr lang="ru-RU" sz="2200" dirty="0" smtClean="0">
                        <a:latin typeface="Arial Narrow" panose="020B0606020202030204" pitchFamily="34" charset="0"/>
                      </a:endParaRPr>
                    </a:p>
                    <a:p>
                      <a:pPr algn="ctr"/>
                      <a:endParaRPr lang="ru-RU" sz="22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latin typeface="Arial Narrow" panose="020B0606020202030204" pitchFamily="34" charset="0"/>
                        </a:rPr>
                        <a:t>38%</a:t>
                      </a:r>
                      <a:endParaRPr lang="ru-RU" sz="22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</a:tr>
              <a:tr h="437773">
                <a:tc>
                  <a:txBody>
                    <a:bodyPr/>
                    <a:lstStyle/>
                    <a:p>
                      <a:r>
                        <a:rPr lang="ru-RU" sz="2200" dirty="0" smtClean="0">
                          <a:latin typeface="Arial Narrow" panose="020B0606020202030204" pitchFamily="34" charset="0"/>
                        </a:rPr>
                        <a:t>3</a:t>
                      </a:r>
                      <a:endParaRPr lang="ru-RU" sz="22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latin typeface="Arial Narrow" panose="020B0606020202030204" pitchFamily="34" charset="0"/>
                        </a:rPr>
                        <a:t>Сдавали ли Вы ГТО?</a:t>
                      </a:r>
                      <a:endParaRPr lang="ru-RU" sz="22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latin typeface="Arial Narrow" panose="020B0606020202030204" pitchFamily="34" charset="0"/>
                        </a:rPr>
                        <a:t>21%</a:t>
                      </a:r>
                      <a:endParaRPr lang="ru-RU" sz="22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latin typeface="Arial Narrow" panose="020B0606020202030204" pitchFamily="34" charset="0"/>
                        </a:rPr>
                        <a:t>79%</a:t>
                      </a:r>
                      <a:endParaRPr lang="ru-RU" sz="22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</a:tr>
              <a:tr h="437773">
                <a:tc>
                  <a:txBody>
                    <a:bodyPr/>
                    <a:lstStyle/>
                    <a:p>
                      <a:r>
                        <a:rPr lang="ru-RU" sz="2200" dirty="0" smtClean="0">
                          <a:latin typeface="Arial Narrow" panose="020B0606020202030204" pitchFamily="34" charset="0"/>
                        </a:rPr>
                        <a:t>4</a:t>
                      </a:r>
                      <a:endParaRPr lang="ru-RU" sz="22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latin typeface="Arial Narrow" panose="020B0606020202030204" pitchFamily="34" charset="0"/>
                        </a:rPr>
                        <a:t>Занимаетесь ли Вы спортом?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latin typeface="Arial Narrow" panose="020B0606020202030204" pitchFamily="34" charset="0"/>
                        </a:rPr>
                        <a:t>82%</a:t>
                      </a:r>
                      <a:endParaRPr lang="ru-RU" sz="22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latin typeface="Arial Narrow" panose="020B0606020202030204" pitchFamily="34" charset="0"/>
                        </a:rPr>
                        <a:t>18%</a:t>
                      </a:r>
                      <a:endParaRPr lang="ru-RU" sz="22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26745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Награждение 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538" y="2474335"/>
            <a:ext cx="4423833" cy="3317875"/>
          </a:xfrm>
        </p:spPr>
      </p:pic>
      <p:pic>
        <p:nvPicPr>
          <p:cNvPr id="1026" name="Picture 2" descr="C:\Users\Sony\Desktop\mgRo4iYUPG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307" y="2356834"/>
            <a:ext cx="4765183" cy="329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2261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94826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latin typeface="Arial Narrow" panose="020B0606020202030204" pitchFamily="34" charset="0"/>
              </a:rPr>
              <a:t>Выводы по проекту</a:t>
            </a:r>
            <a:endParaRPr lang="ru-RU" b="1" dirty="0">
              <a:latin typeface="Arial Narrow" panose="020B0606020202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0600" y="2379132"/>
            <a:ext cx="10248900" cy="299296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chemeClr val="tx2"/>
              </a:buClr>
            </a:pPr>
            <a:r>
              <a:rPr lang="ru-RU" sz="2200" dirty="0" smtClean="0">
                <a:latin typeface="Arial Narrow" panose="020B0606020202030204" pitchFamily="34" charset="0"/>
              </a:rPr>
              <a:t>Привлечение большинства количества </a:t>
            </a:r>
            <a:r>
              <a:rPr lang="ru-RU" sz="2200" dirty="0" smtClean="0">
                <a:latin typeface="Arial Narrow" panose="020B0606020202030204" pitchFamily="34" charset="0"/>
              </a:rPr>
              <a:t>учащихся  </a:t>
            </a:r>
            <a:r>
              <a:rPr lang="ru-RU" sz="2200" dirty="0" smtClean="0">
                <a:latin typeface="Arial Narrow" panose="020B0606020202030204" pitchFamily="34" charset="0"/>
              </a:rPr>
              <a:t>к </a:t>
            </a:r>
            <a:r>
              <a:rPr lang="ru-RU" sz="2200" dirty="0">
                <a:latin typeface="Arial Narrow" panose="020B0606020202030204" pitchFamily="34" charset="0"/>
              </a:rPr>
              <a:t>сдаче нормативов ВФСК «ГТО</a:t>
            </a:r>
            <a:r>
              <a:rPr lang="ru-RU" sz="2200" dirty="0" smtClean="0">
                <a:latin typeface="Arial Narrow" panose="020B0606020202030204" pitchFamily="34" charset="0"/>
              </a:rPr>
              <a:t>»</a:t>
            </a:r>
          </a:p>
          <a:p>
            <a:pPr>
              <a:buClr>
                <a:schemeClr val="tx2"/>
              </a:buClr>
            </a:pPr>
            <a:r>
              <a:rPr lang="ru-RU" sz="2200" dirty="0" smtClean="0">
                <a:latin typeface="Arial Narrow" panose="020B0606020202030204" pitchFamily="34" charset="0"/>
              </a:rPr>
              <a:t>Осведомленность учеников о истории создания ГТО </a:t>
            </a:r>
            <a:r>
              <a:rPr lang="ru-RU" sz="2200" dirty="0">
                <a:latin typeface="Arial Narrow" panose="020B0606020202030204" pitchFamily="34" charset="0"/>
              </a:rPr>
              <a:t>о нормах и проведении ГТО.</a:t>
            </a:r>
          </a:p>
          <a:p>
            <a:pPr>
              <a:buClr>
                <a:schemeClr val="tx2"/>
              </a:buClr>
            </a:pPr>
            <a:r>
              <a:rPr lang="ru-RU" sz="2200" dirty="0" smtClean="0">
                <a:latin typeface="Arial Narrow" panose="020B0606020202030204" pitchFamily="34" charset="0"/>
              </a:rPr>
              <a:t>Повышение заинтересованности и спортивной активности учащихся</a:t>
            </a:r>
          </a:p>
          <a:p>
            <a:pPr>
              <a:buClr>
                <a:schemeClr val="tx2"/>
              </a:buClr>
            </a:pPr>
            <a:r>
              <a:rPr lang="ru-RU" sz="2200" dirty="0" smtClean="0">
                <a:latin typeface="Arial Narrow" panose="020B0606020202030204" pitchFamily="34" charset="0"/>
              </a:rPr>
              <a:t>Повышенная активность сдавать нормативы в следующем учебном году</a:t>
            </a:r>
          </a:p>
          <a:p>
            <a:pPr>
              <a:buClr>
                <a:schemeClr val="tx2"/>
              </a:buClr>
            </a:pPr>
            <a:endParaRPr lang="ru-RU" sz="2200" dirty="0" smtClean="0">
              <a:latin typeface="Arial Narrow" panose="020B060602020203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2569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4602" y="855133"/>
            <a:ext cx="9601196" cy="87206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>
                <a:latin typeface="Arial Narrow" panose="020B0606020202030204" pitchFamily="34" charset="0"/>
              </a:rPr>
              <a:t>П</a:t>
            </a:r>
            <a:r>
              <a:rPr lang="ru-RU" b="1" dirty="0" smtClean="0">
                <a:latin typeface="Arial Narrow" panose="020B0606020202030204" pitchFamily="34" charset="0"/>
              </a:rPr>
              <a:t>роблема</a:t>
            </a:r>
            <a:endParaRPr lang="ru-RU" b="1" dirty="0">
              <a:latin typeface="Arial Narrow" panose="020B0606020202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65200" y="2086377"/>
            <a:ext cx="10248900" cy="3920723"/>
          </a:xfrm>
          <a:ln>
            <a:solidFill>
              <a:schemeClr val="accent6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>
                <a:latin typeface="Arial Narrow" panose="020B0606020202030204" pitchFamily="34" charset="0"/>
              </a:rPr>
              <a:t>Здоровье и здоровый образ жизни. К сожалению, эти понятия пока не занимают первые места в сфере потребностей человека нашего общества. Сейчас практически не встретишь абсолютно здорового ребенка. Интенсивность учебного труда учащихся очень высока, что является существенным фактором ослабления здоровья и роста числа различных отклонений в состоянии организма. Причинами этих отклонений являются малоподвижный образ жизни (гиподинамия), накапливание отрицательных эмоций без физической разрядки, психоэмоциональные изменения, компьютерная зависимость</a:t>
            </a:r>
            <a:r>
              <a:rPr lang="ru-RU" dirty="0" smtClean="0">
                <a:latin typeface="Arial Narrow" panose="020B0606020202030204" pitchFamily="34" charset="0"/>
              </a:rPr>
              <a:t>. </a:t>
            </a:r>
            <a:r>
              <a:rPr lang="ru-RU" dirty="0">
                <a:latin typeface="Arial Narrow" panose="020B0606020202030204" pitchFamily="34" charset="0"/>
              </a:rPr>
              <a:t>Вопрос сохранения здоровья учащихся в школе на сегодняшний день стоит очень остро и является важной проблемой, требующей немедленного решения на государственном уровне.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8560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1" y="693374"/>
            <a:ext cx="9601196" cy="79252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b="1" dirty="0" smtClean="0">
                <a:latin typeface="Arial Narrow" panose="020B0606020202030204" pitchFamily="34" charset="0"/>
              </a:rPr>
              <a:t>Актуальность проекта </a:t>
            </a:r>
            <a:endParaRPr lang="ru-RU" b="1" dirty="0">
              <a:latin typeface="Arial Narrow" panose="020B0606020202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04900" y="1803400"/>
            <a:ext cx="10045700" cy="412750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Те, кто учился в школе еще до распада Советского союза, помнят три заветные буквы – ГТО, или «Готов к Труду и Обороне. В свои времена эта замечательная программа имела свой успех и популярность, но позже она исчезла, но те, кто ее застал, помнят, насколько это было важное и полезное явление. Благодаря этой программе в стране появились свои чемпионы и победители, программа воспитывала и влияла на здоровый образ жизни каждого человека. После 23 лет забвения ГТО вновь  возвращается в школы, в высшие учебные заведения, в жизнь каждого гражданина, занимая важные позиции. Программа ГТО создается для того, чтобы увеличить процент населения, которое регулярно занимается спортом, а также в целом продлить жизни россиян. Актуальность нашего проекта состоит в том, чтобы привлечь учащихся к участию в сдаче норм ВФСК «ГТО», а также положительно мотивировать к увеличению двигательной активности через желание улучшить свои результаты при сдаче норм ГТО.</a:t>
            </a:r>
            <a:endParaRPr lang="ru-RU" sz="22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11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99906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>
                <a:latin typeface="Arial Narrow" panose="020B0606020202030204" pitchFamily="34" charset="0"/>
              </a:rPr>
              <a:t>Г</a:t>
            </a:r>
            <a:r>
              <a:rPr lang="ru-RU" b="1" dirty="0" smtClean="0">
                <a:latin typeface="Arial Narrow" panose="020B0606020202030204" pitchFamily="34" charset="0"/>
              </a:rPr>
              <a:t>ипотеза</a:t>
            </a:r>
            <a:endParaRPr lang="ru-RU" b="1" dirty="0">
              <a:latin typeface="Arial Narrow" panose="020B0606020202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9500" y="2379132"/>
            <a:ext cx="10071100" cy="225636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indent="0" algn="just">
              <a:buNone/>
            </a:pPr>
            <a:r>
              <a:rPr lang="ru-RU" b="1" dirty="0"/>
              <a:t> </a:t>
            </a:r>
            <a:r>
              <a:rPr lang="ru-RU" sz="2200" dirty="0">
                <a:latin typeface="Arial Narrow" panose="020B0606020202030204" pitchFamily="34" charset="0"/>
              </a:rPr>
              <a:t>ГТО способствует повышению общего уровня здоровья учащихся, осознанию важности сдачи норм ГТО и созданию определенной прослойки в обществе, всегда готовой к защите Родины.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7077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Объект 1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075" y="2750254"/>
            <a:ext cx="2033588" cy="1357492"/>
          </a:xfrm>
        </p:spPr>
      </p:pic>
      <p:sp>
        <p:nvSpPr>
          <p:cNvPr id="18" name="Прямоугольник 17"/>
          <p:cNvSpPr/>
          <p:nvPr/>
        </p:nvSpPr>
        <p:spPr>
          <a:xfrm>
            <a:off x="445168" y="430130"/>
            <a:ext cx="11261558" cy="59556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57200" y="2442411"/>
            <a:ext cx="4355432" cy="38982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775688" y="2683042"/>
            <a:ext cx="3718455" cy="62564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4400" b="1" dirty="0" smtClean="0">
                <a:latin typeface="Arial Narrow" panose="020B0606020202030204" pitchFamily="34" charset="0"/>
              </a:rPr>
              <a:t>Цель проекта:</a:t>
            </a:r>
            <a:endParaRPr lang="ru-RU" sz="4400" b="1" dirty="0">
              <a:latin typeface="Arial Narrow" panose="020B0606020202030204" pitchFamily="34" charset="0"/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sz="half" idx="2"/>
          </p:nvPr>
        </p:nvSpPr>
        <p:spPr>
          <a:xfrm>
            <a:off x="550652" y="3549315"/>
            <a:ext cx="4168526" cy="243840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2200" dirty="0" smtClean="0">
                <a:latin typeface="Arial Narrow" panose="020B0606020202030204" pitchFamily="34" charset="0"/>
              </a:rPr>
              <a:t>Привлечь детей к сдаче норм ГТО Создать </a:t>
            </a:r>
            <a:r>
              <a:rPr lang="ru-RU" sz="2200" dirty="0">
                <a:latin typeface="Arial Narrow" panose="020B0606020202030204" pitchFamily="34" charset="0"/>
              </a:rPr>
              <a:t>положительную мотивацию у школьников для занятий спортом</a:t>
            </a:r>
            <a:r>
              <a:rPr lang="ru-RU" sz="2200" dirty="0" smtClean="0">
                <a:latin typeface="Arial Narrow" panose="020B0606020202030204" pitchFamily="34" charset="0"/>
              </a:rPr>
              <a:t>,  совершенствовать физические </a:t>
            </a:r>
            <a:r>
              <a:rPr lang="ru-RU" sz="2200" dirty="0">
                <a:latin typeface="Arial Narrow" panose="020B0606020202030204" pitchFamily="34" charset="0"/>
              </a:rPr>
              <a:t>качества, приобщать к физкультуре и спорту через привлечение к сдаче норм ВФСК «ГТО».</a:t>
            </a:r>
          </a:p>
          <a:p>
            <a:pPr algn="just"/>
            <a:endParaRPr lang="ru-RU" sz="20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026" name="Picture 2" descr="C:\Users\Диана\Desktop\Новая папка (2)\1PLAKATG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491" y="2442412"/>
            <a:ext cx="3258235" cy="389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Диана\Desktop\Новая папка (2)\1433493422_gto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5022"/>
            <a:ext cx="4355432" cy="202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Диана\Desktop\Новая папка (2)\hist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412642"/>
            <a:ext cx="6868026" cy="202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Диана\Desktop\Новая папка (2)\imag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699" y="2442410"/>
            <a:ext cx="3609791" cy="389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96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13610" y="613612"/>
            <a:ext cx="4271211" cy="64970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atin typeface="Arial Narrow" panose="020B0606020202030204" pitchFamily="34" charset="0"/>
              </a:rPr>
              <a:t>Задачи проекта:</a:t>
            </a:r>
            <a:endParaRPr lang="ru-RU" sz="4400" b="1" dirty="0">
              <a:latin typeface="Arial Narrow" panose="020B060602020203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3610" y="1371600"/>
            <a:ext cx="4271211" cy="4860758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ru-RU" sz="2200" dirty="0">
                <a:latin typeface="Arial Narrow" panose="020B0606020202030204" pitchFamily="34" charset="0"/>
                <a:cs typeface="Arial" panose="020B0604020202020204" pitchFamily="34" charset="0"/>
              </a:rPr>
              <a:t>Создать благоприятные условия для сдачи норм ВФСК «ГТО» и развития мотивации школьников к занятиям физической культурой и спортом</a:t>
            </a:r>
            <a:r>
              <a:rPr lang="ru-RU" sz="2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Обеспечить учащихся </a:t>
            </a:r>
            <a:r>
              <a:rPr lang="ru-RU" sz="2200" dirty="0">
                <a:latin typeface="Arial Narrow" panose="020B0606020202030204" pitchFamily="34" charset="0"/>
                <a:cs typeface="Arial" panose="020B0604020202020204" pitchFamily="34" charset="0"/>
              </a:rPr>
              <a:t>необходимой достоверной информацией о содержании ВФСК «ГТО» и его истории в нашей стране.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Охват наибольшего количества обучающихся при внедрении ВФСК «ГТО».</a:t>
            </a:r>
            <a:endParaRPr lang="ru-RU" sz="22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C:\Users\Диана\Desktop\Новая папка (2)\ca7edd1f5b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650" y="613612"/>
            <a:ext cx="4557415" cy="561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91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 flipH="1" flipV="1">
            <a:off x="3910263" y="1946709"/>
            <a:ext cx="4150894" cy="6280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Участники проекта:</a:t>
            </a:r>
            <a:endParaRPr lang="ru-RU" b="1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910263" y="2630904"/>
            <a:ext cx="4174958" cy="252663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 реализации проекта участвуют ученики 7-10 классов, а также учитель физической культуры </a:t>
            </a:r>
            <a:r>
              <a:rPr lang="ru-RU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М.Г.Филатова</a:t>
            </a:r>
            <a:r>
              <a:rPr lang="ru-RU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  <a:endParaRPr lang="ru-RU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63" y="433137"/>
            <a:ext cx="3657600" cy="18167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63" y="2225842"/>
            <a:ext cx="3657600" cy="24384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157" y="433137"/>
            <a:ext cx="4033705" cy="66519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63" y="4590450"/>
            <a:ext cx="3657600" cy="24946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8231" y="433137"/>
            <a:ext cx="4174958" cy="15600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8231" y="5166193"/>
            <a:ext cx="4162926" cy="195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15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94873" y="754068"/>
            <a:ext cx="5438273" cy="134143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atin typeface="Arial Narrow" panose="020B0606020202030204" pitchFamily="34" charset="0"/>
              </a:rPr>
              <a:t>Сроки и этапы реализации проекта:</a:t>
            </a:r>
            <a:endParaRPr lang="ru-RU" sz="4400" b="1" dirty="0">
              <a:latin typeface="Arial Narrow" panose="020B060602020203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94873" y="2237874"/>
            <a:ext cx="5438274" cy="340493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Arial Narrow" panose="020B0606020202030204" pitchFamily="34" charset="0"/>
              </a:rPr>
              <a:t>Подготовительный этап-октябрь 2017г.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Arial Narrow" panose="020B0606020202030204" pitchFamily="34" charset="0"/>
              </a:rPr>
              <a:t>Основной этап-ноябрь 2017г.-февраль 2018г.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Arial Narrow" panose="020B0606020202030204" pitchFamily="34" charset="0"/>
              </a:rPr>
              <a:t>Заключительный этап-март 2018г.-апрель 2018г.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809873" y="597658"/>
            <a:ext cx="4776538" cy="563862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426" y="754069"/>
            <a:ext cx="4355432" cy="25665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426" y="3645569"/>
            <a:ext cx="4355432" cy="249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80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31902" y="893233"/>
            <a:ext cx="9601196" cy="922867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latin typeface="Arial Narrow" panose="020B0606020202030204" pitchFamily="34" charset="0"/>
              </a:rPr>
              <a:t>Подготовительный этап</a:t>
            </a:r>
            <a:endParaRPr lang="ru-RU" b="1" dirty="0">
              <a:latin typeface="Arial Narrow" panose="020B060602020203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990600" y="1955800"/>
            <a:ext cx="10185400" cy="41656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                                                         </a:t>
            </a:r>
            <a:r>
              <a:rPr lang="ru-RU" b="1" u="sng" dirty="0" smtClean="0">
                <a:latin typeface="Arial Narrow" panose="020B0606020202030204" pitchFamily="34" charset="0"/>
              </a:rPr>
              <a:t>Виды </a:t>
            </a:r>
            <a:r>
              <a:rPr lang="ru-RU" b="1" u="sng" dirty="0">
                <a:latin typeface="Arial Narrow" panose="020B0606020202030204" pitchFamily="34" charset="0"/>
              </a:rPr>
              <a:t>деятельности</a:t>
            </a:r>
            <a:r>
              <a:rPr lang="ru-RU" b="1" u="sng" dirty="0" smtClean="0">
                <a:latin typeface="Arial Narrow" panose="020B0606020202030204" pitchFamily="34" charset="0"/>
              </a:rPr>
              <a:t>:</a:t>
            </a:r>
          </a:p>
          <a:p>
            <a:pPr marL="457200" indent="-457200">
              <a:buClr>
                <a:schemeClr val="tx2"/>
              </a:buClr>
              <a:buFont typeface="+mj-lt"/>
              <a:buAutoNum type="arabicPeriod"/>
            </a:pPr>
            <a:r>
              <a:rPr lang="ru-RU" dirty="0" smtClean="0">
                <a:latin typeface="Arial Narrow" panose="020B0606020202030204" pitchFamily="34" charset="0"/>
              </a:rPr>
              <a:t>Изучение </a:t>
            </a:r>
            <a:r>
              <a:rPr lang="ru-RU" dirty="0">
                <a:latin typeface="Arial Narrow" panose="020B0606020202030204" pitchFamily="34" charset="0"/>
              </a:rPr>
              <a:t>проблемы, подборка информации, разработка </a:t>
            </a:r>
            <a:r>
              <a:rPr lang="ru-RU" dirty="0" smtClean="0">
                <a:latin typeface="Arial Narrow" panose="020B0606020202030204" pitchFamily="34" charset="0"/>
              </a:rPr>
              <a:t>мероприятий  проекта   </a:t>
            </a:r>
            <a:r>
              <a:rPr lang="ru-RU" dirty="0">
                <a:latin typeface="Arial Narrow" panose="020B0606020202030204" pitchFamily="34" charset="0"/>
              </a:rPr>
              <a:t>«Мы снова сдаем ГТО».</a:t>
            </a:r>
          </a:p>
          <a:p>
            <a:pPr marL="457200" indent="-457200">
              <a:buClr>
                <a:schemeClr val="tx2"/>
              </a:buClr>
              <a:buFont typeface="+mj-lt"/>
              <a:buAutoNum type="arabicPeriod"/>
            </a:pPr>
            <a:r>
              <a:rPr lang="ru-RU" dirty="0" smtClean="0">
                <a:latin typeface="Arial Narrow" panose="020B0606020202030204" pitchFamily="34" charset="0"/>
              </a:rPr>
              <a:t>Анализ результатов сдачи норм ГТО прошлых лет</a:t>
            </a:r>
            <a:endParaRPr lang="ru-RU" dirty="0">
              <a:latin typeface="Arial Narrow" panose="020B0606020202030204" pitchFamily="34" charset="0"/>
            </a:endParaRPr>
          </a:p>
          <a:p>
            <a:pPr marL="457200" indent="-457200">
              <a:buClr>
                <a:schemeClr val="tx2"/>
              </a:buClr>
              <a:buFont typeface="+mj-lt"/>
              <a:buAutoNum type="arabicPeriod"/>
            </a:pPr>
            <a:r>
              <a:rPr lang="ru-RU" dirty="0" smtClean="0">
                <a:latin typeface="Arial Narrow" panose="020B0606020202030204" pitchFamily="34" charset="0"/>
              </a:rPr>
              <a:t>Подготовка </a:t>
            </a:r>
            <a:r>
              <a:rPr lang="ru-RU" dirty="0">
                <a:latin typeface="Arial Narrow" panose="020B0606020202030204" pitchFamily="34" charset="0"/>
              </a:rPr>
              <a:t>анкеты, социологический опрос учащихся «Я и </a:t>
            </a:r>
            <a:r>
              <a:rPr lang="ru-RU" dirty="0" smtClean="0">
                <a:latin typeface="Arial Narrow" panose="020B0606020202030204" pitchFamily="34" charset="0"/>
              </a:rPr>
              <a:t>ГТО»</a:t>
            </a:r>
          </a:p>
          <a:p>
            <a:pPr marL="457200" indent="-457200">
              <a:buClr>
                <a:schemeClr val="tx2"/>
              </a:buClr>
              <a:buFont typeface="+mj-lt"/>
              <a:buAutoNum type="arabicPeriod"/>
            </a:pPr>
            <a:r>
              <a:rPr lang="ru-RU" dirty="0" smtClean="0">
                <a:latin typeface="Arial Narrow" panose="020B0606020202030204" pitchFamily="34" charset="0"/>
              </a:rPr>
              <a:t>Поиск </a:t>
            </a:r>
            <a:r>
              <a:rPr lang="ru-RU" dirty="0">
                <a:latin typeface="Arial Narrow" panose="020B0606020202030204" pitchFamily="34" charset="0"/>
              </a:rPr>
              <a:t>и беседа с участниками  сдачи норм ГТО прошлых лет на тему «Я сдавал ГТО</a:t>
            </a:r>
            <a:r>
              <a:rPr lang="ru-RU" dirty="0" smtClean="0">
                <a:latin typeface="Arial Narrow" panose="020B0606020202030204" pitchFamily="34" charset="0"/>
              </a:rPr>
              <a:t>» </a:t>
            </a:r>
            <a:endParaRPr lang="ru-RU" dirty="0">
              <a:latin typeface="Arial Narrow" panose="020B0606020202030204" pitchFamily="34" charset="0"/>
            </a:endParaRPr>
          </a:p>
          <a:p>
            <a:pPr marL="457200" indent="-457200">
              <a:buClr>
                <a:schemeClr val="tx2"/>
              </a:buClr>
              <a:buFont typeface="+mj-lt"/>
              <a:buAutoNum type="arabicPeriod"/>
            </a:pPr>
            <a:r>
              <a:rPr lang="ru-RU" dirty="0" smtClean="0">
                <a:latin typeface="Arial Narrow" panose="020B0606020202030204" pitchFamily="34" charset="0"/>
              </a:rPr>
              <a:t>Повышение </a:t>
            </a:r>
            <a:r>
              <a:rPr lang="ru-RU" dirty="0">
                <a:latin typeface="Arial Narrow" panose="020B0606020202030204" pitchFamily="34" charset="0"/>
              </a:rPr>
              <a:t>заинтересованности учеников в здоровом образе жизни. (беседы с </a:t>
            </a:r>
            <a:r>
              <a:rPr lang="ru-RU" dirty="0" smtClean="0">
                <a:latin typeface="Arial Narrow" panose="020B0606020202030204" pitchFamily="34" charset="0"/>
              </a:rPr>
              <a:t>учащимися) </a:t>
            </a:r>
          </a:p>
          <a:p>
            <a:pPr marL="0" indent="0">
              <a:buClr>
                <a:schemeClr val="tx2"/>
              </a:buClr>
              <a:buNone/>
            </a:pPr>
            <a:endParaRPr lang="ru-RU" dirty="0" smtClean="0">
              <a:latin typeface="Arial Narrow" panose="020B060602020203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320155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960</TotalTime>
  <Words>929</Words>
  <Application>Microsoft Office PowerPoint</Application>
  <PresentationFormat>Произвольный</PresentationFormat>
  <Paragraphs>95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Натуральные материалы</vt:lpstr>
      <vt:lpstr>Мы снова сдаем ГТО</vt:lpstr>
      <vt:lpstr>Проблема</vt:lpstr>
      <vt:lpstr>Актуальность проекта </vt:lpstr>
      <vt:lpstr>Гипотеза</vt:lpstr>
      <vt:lpstr>Цель проекта:</vt:lpstr>
      <vt:lpstr>Презентация PowerPoint</vt:lpstr>
      <vt:lpstr>Презентация PowerPoint</vt:lpstr>
      <vt:lpstr>Презентация PowerPoint</vt:lpstr>
      <vt:lpstr>Подготовительный этап</vt:lpstr>
      <vt:lpstr>Основной этап</vt:lpstr>
      <vt:lpstr>Анкета  «Я и ГТО»</vt:lpstr>
      <vt:lpstr>Итоги анкетирования</vt:lpstr>
      <vt:lpstr>Презентация PowerPoint</vt:lpstr>
      <vt:lpstr>Конкурс рисунков</vt:lpstr>
      <vt:lpstr>Цель проекта:</vt:lpstr>
      <vt:lpstr>Заключительный этап</vt:lpstr>
      <vt:lpstr>Презентация PowerPoint</vt:lpstr>
      <vt:lpstr>Награждение </vt:lpstr>
      <vt:lpstr>Выводы по проекту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Мы снова сдаем ГТО</dc:title>
  <dc:creator>Microsoft</dc:creator>
  <cp:lastModifiedBy>Sony</cp:lastModifiedBy>
  <cp:revision>62</cp:revision>
  <dcterms:created xsi:type="dcterms:W3CDTF">2018-03-27T06:57:12Z</dcterms:created>
  <dcterms:modified xsi:type="dcterms:W3CDTF">2018-04-16T18:21:31Z</dcterms:modified>
</cp:coreProperties>
</file>