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307" r:id="rId4"/>
    <p:sldId id="308" r:id="rId5"/>
    <p:sldId id="309" r:id="rId6"/>
    <p:sldId id="310" r:id="rId7"/>
    <p:sldId id="311" r:id="rId8"/>
    <p:sldId id="259" r:id="rId9"/>
    <p:sldId id="263" r:id="rId10"/>
    <p:sldId id="264" r:id="rId11"/>
    <p:sldId id="265" r:id="rId12"/>
    <p:sldId id="290" r:id="rId13"/>
    <p:sldId id="291" r:id="rId14"/>
    <p:sldId id="293" r:id="rId15"/>
    <p:sldId id="294" r:id="rId16"/>
    <p:sldId id="272" r:id="rId17"/>
    <p:sldId id="306" r:id="rId18"/>
    <p:sldId id="257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651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473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52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145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093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44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814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038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166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736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772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DE4DB8-2752-47CE-8243-79FD17384B51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CC942-FB84-48C9-8EFB-09AF6EC94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168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wm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81F66-7C01-4411-9C6A-1529B9E304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387" y="103188"/>
            <a:ext cx="9039225" cy="2387600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Консультативно-методическая деятельность учителя </a:t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процедуры аттестации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98D568E-C2A9-4CBE-9C2F-0FFF1D12A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10" y="2838450"/>
            <a:ext cx="415446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457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>
            <a:extLst>
              <a:ext uri="{FF2B5EF4-FFF2-40B4-BE49-F238E27FC236}">
                <a16:creationId xmlns:a16="http://schemas.microsoft.com/office/drawing/2014/main" id="{6B5C2C51-D90C-457B-A144-43FC61502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49238"/>
            <a:ext cx="7924800" cy="1206500"/>
          </a:xfrm>
          <a:prstGeom prst="downArrowCallout">
            <a:avLst>
              <a:gd name="adj1" fmla="val 164211"/>
              <a:gd name="adj2" fmla="val 164211"/>
              <a:gd name="adj3" fmla="val 16667"/>
              <a:gd name="adj4" fmla="val 66667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19050">
            <a:miter lim="800000"/>
            <a:headEnd/>
            <a:tailEnd/>
          </a:ln>
          <a:effectLst/>
          <a:scene3d>
            <a:camera prst="legacyPerspectiveBottom"/>
            <a:lightRig rig="legacyFlat3" dir="r"/>
          </a:scene3d>
          <a:sp3d extrusionH="430200" prstMaterial="legacyMatte">
            <a:bevelT w="13500" h="13500" prst="angle"/>
            <a:bevelB w="13500" h="13500" prst="angle"/>
            <a:extrusionClr>
              <a:schemeClr val="bg2"/>
            </a:extrusionClr>
            <a:contourClr>
              <a:schemeClr val="bg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>
            <a:spAutoFit/>
            <a:flatTx/>
          </a:bodyPr>
          <a:lstStyle/>
          <a:p>
            <a:pPr eaLnBrk="0" hangingPunct="0">
              <a:spcBef>
                <a:spcPct val="50000"/>
              </a:spcBef>
            </a:pPr>
            <a:r>
              <a:rPr lang="ru-RU" altLang="ru-RU" b="1">
                <a:solidFill>
                  <a:srgbClr val="DB4D61"/>
                </a:solidFill>
                <a:latin typeface="Arial Narrow" panose="020B0606020202030204" pitchFamily="34" charset="0"/>
              </a:rPr>
              <a:t>Особенности методической работы в образовательном учреждении:</a:t>
            </a: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D05B370B-F309-48FB-937B-AC1FA36ED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704975"/>
            <a:ext cx="8534400" cy="711200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50000">
                <a:srgbClr val="009900">
                  <a:gamma/>
                  <a:tint val="23137"/>
                  <a:invGamma/>
                </a:srgbClr>
              </a:gs>
              <a:gs pos="100000">
                <a:srgbClr val="009900"/>
              </a:gs>
            </a:gsLst>
            <a:lin ang="5400000" scaled="1"/>
          </a:gradFill>
          <a:ln w="9525">
            <a:solidFill>
              <a:srgbClr val="009900"/>
            </a:solidFill>
            <a:miter lim="800000"/>
            <a:headEnd/>
            <a:tailEnd/>
          </a:ln>
          <a:effectLst>
            <a:outerShdw dist="53882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q"/>
            </a:pPr>
            <a:r>
              <a:rPr lang="ru-RU" altLang="ru-RU" sz="2000">
                <a:latin typeface="Arial Narrow" panose="020B0606020202030204" pitchFamily="34" charset="0"/>
              </a:rPr>
              <a:t> проводится непрерывно, не требует значительных затрат материальных ресурсов</a:t>
            </a:r>
          </a:p>
        </p:txBody>
      </p:sp>
      <p:sp>
        <p:nvSpPr>
          <p:cNvPr id="6148" name="Text Box 4">
            <a:extLst>
              <a:ext uri="{FF2B5EF4-FFF2-40B4-BE49-F238E27FC236}">
                <a16:creationId xmlns:a16="http://schemas.microsoft.com/office/drawing/2014/main" id="{305506D4-2B64-4B94-AC8F-01861859F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665413"/>
            <a:ext cx="8534400" cy="711200"/>
          </a:xfrm>
          <a:prstGeom prst="rect">
            <a:avLst/>
          </a:prstGeom>
          <a:gradFill rotWithShape="0">
            <a:gsLst>
              <a:gs pos="0">
                <a:srgbClr val="A1A1E7"/>
              </a:gs>
              <a:gs pos="50000">
                <a:srgbClr val="A1A1E7">
                  <a:gamma/>
                  <a:tint val="18039"/>
                  <a:invGamma/>
                </a:srgbClr>
              </a:gs>
              <a:gs pos="100000">
                <a:srgbClr val="A1A1E7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53882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q"/>
            </a:pPr>
            <a:r>
              <a:rPr lang="ru-RU" altLang="ru-RU" sz="2000">
                <a:latin typeface="Arial Narrow" panose="020B0606020202030204" pitchFamily="34" charset="0"/>
              </a:rPr>
              <a:t> в содержании и формах методической работы конкретной школы учитываются задачи и результаты учебно-воспитательного процесса</a:t>
            </a:r>
          </a:p>
        </p:txBody>
      </p:sp>
      <p:sp>
        <p:nvSpPr>
          <p:cNvPr id="6149" name="Text Box 5">
            <a:extLst>
              <a:ext uri="{FF2B5EF4-FFF2-40B4-BE49-F238E27FC236}">
                <a16:creationId xmlns:a16="http://schemas.microsoft.com/office/drawing/2014/main" id="{1DF7066B-17A8-4777-82FD-6E7D294FE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625850"/>
            <a:ext cx="8534400" cy="711200"/>
          </a:xfrm>
          <a:prstGeom prst="rect">
            <a:avLst/>
          </a:prstGeom>
          <a:gradFill rotWithShape="0">
            <a:gsLst>
              <a:gs pos="0">
                <a:srgbClr val="DB4D61"/>
              </a:gs>
              <a:gs pos="50000">
                <a:srgbClr val="DB4D61">
                  <a:gamma/>
                  <a:tint val="12941"/>
                  <a:invGamma/>
                </a:srgbClr>
              </a:gs>
              <a:gs pos="100000">
                <a:srgbClr val="DB4D61"/>
              </a:gs>
            </a:gsLst>
            <a:lin ang="5400000" scaled="1"/>
          </a:gradFill>
          <a:ln w="9525">
            <a:solidFill>
              <a:srgbClr val="DB4D61"/>
            </a:solidFill>
            <a:miter lim="800000"/>
            <a:headEnd/>
            <a:tailEnd/>
          </a:ln>
          <a:effectLst>
            <a:outerShdw dist="53882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q"/>
            </a:pPr>
            <a:r>
              <a:rPr lang="ru-RU" altLang="ru-RU" sz="2000">
                <a:latin typeface="Arial Narrow" panose="020B0606020202030204" pitchFamily="34" charset="0"/>
              </a:rPr>
              <a:t> оперативно реагирует на изменения в содержании образования, его научно-  методическом обеспечении</a:t>
            </a:r>
          </a:p>
        </p:txBody>
      </p:sp>
      <p:sp>
        <p:nvSpPr>
          <p:cNvPr id="6150" name="Text Box 6">
            <a:extLst>
              <a:ext uri="{FF2B5EF4-FFF2-40B4-BE49-F238E27FC236}">
                <a16:creationId xmlns:a16="http://schemas.microsoft.com/office/drawing/2014/main" id="{BB152D94-D108-430D-9333-BCE8662425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586288"/>
            <a:ext cx="8534400" cy="711200"/>
          </a:xfrm>
          <a:prstGeom prst="rect">
            <a:avLst/>
          </a:prstGeom>
          <a:gradFill rotWithShape="0">
            <a:gsLst>
              <a:gs pos="0">
                <a:srgbClr val="B3FC3C"/>
              </a:gs>
              <a:gs pos="50000">
                <a:srgbClr val="B3FC3C">
                  <a:gamma/>
                  <a:tint val="18039"/>
                  <a:invGamma/>
                </a:srgbClr>
              </a:gs>
              <a:gs pos="100000">
                <a:srgbClr val="B3FC3C"/>
              </a:gs>
            </a:gsLst>
            <a:lin ang="5400000" scaled="1"/>
          </a:gradFill>
          <a:ln w="9525">
            <a:solidFill>
              <a:srgbClr val="B3FC3C"/>
            </a:solidFill>
            <a:miter lim="800000"/>
            <a:headEnd/>
            <a:tailEnd/>
          </a:ln>
          <a:effectLst>
            <a:outerShdw dist="53882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q"/>
            </a:pPr>
            <a:r>
              <a:rPr lang="en-US" altLang="ru-RU" sz="2000">
                <a:latin typeface="Arial Narrow" panose="020B0606020202030204" pitchFamily="34" charset="0"/>
              </a:rPr>
              <a:t> </a:t>
            </a:r>
            <a:r>
              <a:rPr lang="ru-RU" altLang="ru-RU" sz="2000">
                <a:latin typeface="Arial Narrow" panose="020B0606020202030204" pitchFamily="34" charset="0"/>
              </a:rPr>
              <a:t>включает в коллективную деятельность интеллектуальный потенциал и опыт большинства педагогов</a:t>
            </a:r>
          </a:p>
        </p:txBody>
      </p:sp>
      <p:sp>
        <p:nvSpPr>
          <p:cNvPr id="6151" name="Text Box 7">
            <a:extLst>
              <a:ext uri="{FF2B5EF4-FFF2-40B4-BE49-F238E27FC236}">
                <a16:creationId xmlns:a16="http://schemas.microsoft.com/office/drawing/2014/main" id="{E6D82C0B-DE58-4BA8-9E3A-BBDA784F93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546725"/>
            <a:ext cx="8534400" cy="406400"/>
          </a:xfrm>
          <a:prstGeom prst="rect">
            <a:avLst/>
          </a:prstGeom>
          <a:gradFill rotWithShape="0">
            <a:gsLst>
              <a:gs pos="0">
                <a:srgbClr val="DD4BDD"/>
              </a:gs>
              <a:gs pos="50000">
                <a:srgbClr val="DD4BDD">
                  <a:gamma/>
                  <a:tint val="12941"/>
                  <a:invGamma/>
                </a:srgbClr>
              </a:gs>
              <a:gs pos="100000">
                <a:srgbClr val="DD4BDD"/>
              </a:gs>
            </a:gsLst>
            <a:lin ang="5400000" scaled="1"/>
          </a:gradFill>
          <a:ln w="9525">
            <a:solidFill>
              <a:srgbClr val="DD4BDD"/>
            </a:solidFill>
            <a:miter lim="800000"/>
            <a:headEnd/>
            <a:tailEnd/>
          </a:ln>
          <a:effectLst>
            <a:outerShdw dist="53882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q"/>
            </a:pPr>
            <a:r>
              <a:rPr lang="ru-RU" altLang="ru-RU" sz="2000">
                <a:latin typeface="Arial Narrow" panose="020B0606020202030204" pitchFamily="34" charset="0"/>
              </a:rPr>
              <a:t> стимулирует сплочение педагогического коллектива</a:t>
            </a:r>
          </a:p>
        </p:txBody>
      </p:sp>
      <p:sp>
        <p:nvSpPr>
          <p:cNvPr id="6152" name="Text Box 8">
            <a:extLst>
              <a:ext uri="{FF2B5EF4-FFF2-40B4-BE49-F238E27FC236}">
                <a16:creationId xmlns:a16="http://schemas.microsoft.com/office/drawing/2014/main" id="{6961ED7E-28B8-46AA-B31A-29016EF8E5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202363"/>
            <a:ext cx="8534400" cy="406400"/>
          </a:xfrm>
          <a:prstGeom prst="rect">
            <a:avLst/>
          </a:prstGeom>
          <a:gradFill rotWithShape="0">
            <a:gsLst>
              <a:gs pos="0">
                <a:srgbClr val="FFFF29"/>
              </a:gs>
              <a:gs pos="50000">
                <a:srgbClr val="FFFF29">
                  <a:gamma/>
                  <a:tint val="12941"/>
                  <a:invGamma/>
                </a:srgbClr>
              </a:gs>
              <a:gs pos="100000">
                <a:srgbClr val="FFFF29"/>
              </a:gs>
            </a:gsLst>
            <a:lin ang="5400000" scaled="1"/>
          </a:gradFill>
          <a:ln w="9525">
            <a:solidFill>
              <a:srgbClr val="FFFF29"/>
            </a:solidFill>
            <a:miter lim="800000"/>
            <a:headEnd/>
            <a:tailEnd/>
          </a:ln>
          <a:effectLst>
            <a:outerShdw dist="53882" dir="2700000" algn="ctr" rotWithShape="0">
              <a:schemeClr val="tx2"/>
            </a:outerShdw>
          </a:effec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q"/>
            </a:pPr>
            <a:r>
              <a:rPr lang="en-US" altLang="ru-RU" sz="2000">
                <a:latin typeface="Arial Narrow" panose="020B0606020202030204" pitchFamily="34" charset="0"/>
              </a:rPr>
              <a:t> </a:t>
            </a:r>
            <a:r>
              <a:rPr lang="ru-RU" altLang="ru-RU" sz="2000">
                <a:latin typeface="Arial Narrow" panose="020B0606020202030204" pitchFamily="34" charset="0"/>
              </a:rPr>
              <a:t>способствует развитию образовательного учреждения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 autoUpdateAnimBg="0"/>
      <p:bldP spid="6148" grpId="0" animBg="1" autoUpdateAnimBg="0"/>
      <p:bldP spid="6149" grpId="0" animBg="1" autoUpdateAnimBg="0"/>
      <p:bldP spid="6150" grpId="0" animBg="1" autoUpdateAnimBg="0"/>
      <p:bldP spid="6151" grpId="0" animBg="1" autoUpdateAnimBg="0"/>
      <p:bldP spid="615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>
            <a:extLst>
              <a:ext uri="{FF2B5EF4-FFF2-40B4-BE49-F238E27FC236}">
                <a16:creationId xmlns:a16="http://schemas.microsoft.com/office/drawing/2014/main" id="{805C10C1-6985-4FE8-A110-DA525835AF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5130800"/>
            <a:ext cx="2667000" cy="1320800"/>
          </a:xfrm>
          <a:prstGeom prst="wedgeRectCallout">
            <a:avLst>
              <a:gd name="adj1" fmla="val -76130"/>
              <a:gd name="adj2" fmla="val -295074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6796" dir="200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 основы исследовательской, экспериментальной работы</a:t>
            </a:r>
            <a:endParaRPr lang="ru-RU" altLang="ru-RU" sz="200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0245" name="AutoShape 5">
            <a:extLst>
              <a:ext uri="{FF2B5EF4-FFF2-40B4-BE49-F238E27FC236}">
                <a16:creationId xmlns:a16="http://schemas.microsoft.com/office/drawing/2014/main" id="{CFA066F5-D5F4-45E2-88CF-0C8FF0E20F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5130800"/>
            <a:ext cx="2895600" cy="1320800"/>
          </a:xfrm>
          <a:prstGeom prst="wedgeRectCallout">
            <a:avLst>
              <a:gd name="adj1" fmla="val 67435"/>
              <a:gd name="adj2" fmla="val -298917"/>
            </a:avLst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6796" dir="200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 проблемы, решение которых вызывает наибольшие трудности в практической деятельности</a:t>
            </a:r>
          </a:p>
        </p:txBody>
      </p:sp>
      <p:sp>
        <p:nvSpPr>
          <p:cNvPr id="10246" name="AutoShape 6">
            <a:extLst>
              <a:ext uri="{FF2B5EF4-FFF2-40B4-BE49-F238E27FC236}">
                <a16:creationId xmlns:a16="http://schemas.microsoft.com/office/drawing/2014/main" id="{FFFB5A46-A112-448C-A42B-F8520C323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00" y="3403600"/>
            <a:ext cx="2667000" cy="1320800"/>
          </a:xfrm>
          <a:prstGeom prst="wedgeRectCallout">
            <a:avLst>
              <a:gd name="adj1" fmla="val -75181"/>
              <a:gd name="adj2" fmla="val -179449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6796" dir="200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 методическая тема, над которой работает педагогический коллектив</a:t>
            </a:r>
          </a:p>
        </p:txBody>
      </p:sp>
      <p:sp>
        <p:nvSpPr>
          <p:cNvPr id="10244" name="AutoShape 4">
            <a:extLst>
              <a:ext uri="{FF2B5EF4-FFF2-40B4-BE49-F238E27FC236}">
                <a16:creationId xmlns:a16="http://schemas.microsoft.com/office/drawing/2014/main" id="{D7FCB61A-A9C4-4116-BDAF-EA12E688F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3403600"/>
            <a:ext cx="2895600" cy="1320800"/>
          </a:xfrm>
          <a:prstGeom prst="wedgeRectCallout">
            <a:avLst>
              <a:gd name="adj1" fmla="val 66556"/>
              <a:gd name="adj2" fmla="val -182213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6796" dir="20006097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 результаты диагностики информационных профессиональных потребностей учителей</a:t>
            </a:r>
          </a:p>
        </p:txBody>
      </p:sp>
      <p:sp>
        <p:nvSpPr>
          <p:cNvPr id="10247" name="WordArt 7">
            <a:extLst>
              <a:ext uri="{FF2B5EF4-FFF2-40B4-BE49-F238E27FC236}">
                <a16:creationId xmlns:a16="http://schemas.microsoft.com/office/drawing/2014/main" id="{CC3FC8D8-3D6C-40E0-8703-8473B44010A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247900" y="406400"/>
            <a:ext cx="4648200" cy="2590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Stop">
              <a:avLst>
                <a:gd name="adj" fmla="val 22222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r>
              <a:rPr lang="ru-RU" sz="32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Arial Narrow" panose="020B0606020202030204" pitchFamily="34" charset="0"/>
              </a:rPr>
              <a:t>В содержании</a:t>
            </a:r>
          </a:p>
          <a:p>
            <a:r>
              <a:rPr lang="ru-RU" sz="32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Arial Narrow" panose="020B0606020202030204" pitchFamily="34" charset="0"/>
              </a:rPr>
              <a:t> методической работы</a:t>
            </a:r>
          </a:p>
          <a:p>
            <a:r>
              <a:rPr lang="ru-RU" sz="32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Arial Narrow" panose="020B0606020202030204" pitchFamily="34" charset="0"/>
              </a:rPr>
              <a:t> учитываются</a:t>
            </a:r>
          </a:p>
        </p:txBody>
      </p:sp>
      <p:grpSp>
        <p:nvGrpSpPr>
          <p:cNvPr id="10304" name="Group 64">
            <a:extLst>
              <a:ext uri="{FF2B5EF4-FFF2-40B4-BE49-F238E27FC236}">
                <a16:creationId xmlns:a16="http://schemas.microsoft.com/office/drawing/2014/main" id="{98003259-D548-44A6-9B47-2A2CA994F3C7}"/>
              </a:ext>
            </a:extLst>
          </p:cNvPr>
          <p:cNvGrpSpPr>
            <a:grpSpLocks/>
          </p:cNvGrpSpPr>
          <p:nvPr/>
        </p:nvGrpSpPr>
        <p:grpSpPr bwMode="auto">
          <a:xfrm>
            <a:off x="7467600" y="609600"/>
            <a:ext cx="1600200" cy="1828800"/>
            <a:chOff x="4512" y="384"/>
            <a:chExt cx="1008" cy="1152"/>
          </a:xfrm>
        </p:grpSpPr>
        <p:grpSp>
          <p:nvGrpSpPr>
            <p:cNvPr id="10248" name="Group 8">
              <a:extLst>
                <a:ext uri="{FF2B5EF4-FFF2-40B4-BE49-F238E27FC236}">
                  <a16:creationId xmlns:a16="http://schemas.microsoft.com/office/drawing/2014/main" id="{2C0CD8EA-E01D-4317-A01D-A4CB1FCD68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0" y="384"/>
              <a:ext cx="945" cy="1137"/>
              <a:chOff x="2866" y="2400"/>
              <a:chExt cx="945" cy="1137"/>
            </a:xfrm>
          </p:grpSpPr>
          <p:sp>
            <p:nvSpPr>
              <p:cNvPr id="10249" name="Freeform 9">
                <a:extLst>
                  <a:ext uri="{FF2B5EF4-FFF2-40B4-BE49-F238E27FC236}">
                    <a16:creationId xmlns:a16="http://schemas.microsoft.com/office/drawing/2014/main" id="{8AAC3673-633D-44BB-8E1B-ED8C952F1D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" y="2400"/>
                <a:ext cx="945" cy="1137"/>
              </a:xfrm>
              <a:custGeom>
                <a:avLst/>
                <a:gdLst>
                  <a:gd name="T0" fmla="*/ 272 w 1891"/>
                  <a:gd name="T1" fmla="*/ 168 h 2275"/>
                  <a:gd name="T2" fmla="*/ 390 w 1891"/>
                  <a:gd name="T3" fmla="*/ 22 h 2275"/>
                  <a:gd name="T4" fmla="*/ 569 w 1891"/>
                  <a:gd name="T5" fmla="*/ 14 h 2275"/>
                  <a:gd name="T6" fmla="*/ 697 w 1891"/>
                  <a:gd name="T7" fmla="*/ 65 h 2275"/>
                  <a:gd name="T8" fmla="*/ 784 w 1891"/>
                  <a:gd name="T9" fmla="*/ 199 h 2275"/>
                  <a:gd name="T10" fmla="*/ 748 w 1891"/>
                  <a:gd name="T11" fmla="*/ 438 h 2275"/>
                  <a:gd name="T12" fmla="*/ 768 w 1891"/>
                  <a:gd name="T13" fmla="*/ 541 h 2275"/>
                  <a:gd name="T14" fmla="*/ 856 w 1891"/>
                  <a:gd name="T15" fmla="*/ 599 h 2275"/>
                  <a:gd name="T16" fmla="*/ 994 w 1891"/>
                  <a:gd name="T17" fmla="*/ 638 h 2275"/>
                  <a:gd name="T18" fmla="*/ 1115 w 1891"/>
                  <a:gd name="T19" fmla="*/ 720 h 2275"/>
                  <a:gd name="T20" fmla="*/ 1141 w 1891"/>
                  <a:gd name="T21" fmla="*/ 917 h 2275"/>
                  <a:gd name="T22" fmla="*/ 1256 w 1891"/>
                  <a:gd name="T23" fmla="*/ 1284 h 2275"/>
                  <a:gd name="T24" fmla="*/ 1412 w 1891"/>
                  <a:gd name="T25" fmla="*/ 1136 h 2275"/>
                  <a:gd name="T26" fmla="*/ 1395 w 1891"/>
                  <a:gd name="T27" fmla="*/ 1086 h 2275"/>
                  <a:gd name="T28" fmla="*/ 1312 w 1891"/>
                  <a:gd name="T29" fmla="*/ 1092 h 2275"/>
                  <a:gd name="T30" fmla="*/ 1278 w 1891"/>
                  <a:gd name="T31" fmla="*/ 1016 h 2275"/>
                  <a:gd name="T32" fmla="*/ 1239 w 1891"/>
                  <a:gd name="T33" fmla="*/ 965 h 2275"/>
                  <a:gd name="T34" fmla="*/ 1199 w 1891"/>
                  <a:gd name="T35" fmla="*/ 927 h 2275"/>
                  <a:gd name="T36" fmla="*/ 1209 w 1891"/>
                  <a:gd name="T37" fmla="*/ 839 h 2275"/>
                  <a:gd name="T38" fmla="*/ 1180 w 1891"/>
                  <a:gd name="T39" fmla="*/ 721 h 2275"/>
                  <a:gd name="T40" fmla="*/ 1183 w 1891"/>
                  <a:gd name="T41" fmla="*/ 545 h 2275"/>
                  <a:gd name="T42" fmla="*/ 1266 w 1891"/>
                  <a:gd name="T43" fmla="*/ 438 h 2275"/>
                  <a:gd name="T44" fmla="*/ 1380 w 1891"/>
                  <a:gd name="T45" fmla="*/ 411 h 2275"/>
                  <a:gd name="T46" fmla="*/ 1469 w 1891"/>
                  <a:gd name="T47" fmla="*/ 427 h 2275"/>
                  <a:gd name="T48" fmla="*/ 1518 w 1891"/>
                  <a:gd name="T49" fmla="*/ 405 h 2275"/>
                  <a:gd name="T50" fmla="*/ 1641 w 1891"/>
                  <a:gd name="T51" fmla="*/ 393 h 2275"/>
                  <a:gd name="T52" fmla="*/ 1714 w 1891"/>
                  <a:gd name="T53" fmla="*/ 473 h 2275"/>
                  <a:gd name="T54" fmla="*/ 1732 w 1891"/>
                  <a:gd name="T55" fmla="*/ 627 h 2275"/>
                  <a:gd name="T56" fmla="*/ 1795 w 1891"/>
                  <a:gd name="T57" fmla="*/ 853 h 2275"/>
                  <a:gd name="T58" fmla="*/ 1690 w 1891"/>
                  <a:gd name="T59" fmla="*/ 993 h 2275"/>
                  <a:gd name="T60" fmla="*/ 1663 w 1891"/>
                  <a:gd name="T61" fmla="*/ 1022 h 2275"/>
                  <a:gd name="T62" fmla="*/ 1676 w 1891"/>
                  <a:gd name="T63" fmla="*/ 1093 h 2275"/>
                  <a:gd name="T64" fmla="*/ 1804 w 1891"/>
                  <a:gd name="T65" fmla="*/ 1357 h 2275"/>
                  <a:gd name="T66" fmla="*/ 1798 w 1891"/>
                  <a:gd name="T67" fmla="*/ 1927 h 2275"/>
                  <a:gd name="T68" fmla="*/ 1868 w 1891"/>
                  <a:gd name="T69" fmla="*/ 2173 h 2275"/>
                  <a:gd name="T70" fmla="*/ 1719 w 1891"/>
                  <a:gd name="T71" fmla="*/ 2248 h 2275"/>
                  <a:gd name="T72" fmla="*/ 1549 w 1891"/>
                  <a:gd name="T73" fmla="*/ 2236 h 2275"/>
                  <a:gd name="T74" fmla="*/ 1377 w 1891"/>
                  <a:gd name="T75" fmla="*/ 2231 h 2275"/>
                  <a:gd name="T76" fmla="*/ 1276 w 1891"/>
                  <a:gd name="T77" fmla="*/ 2259 h 2275"/>
                  <a:gd name="T78" fmla="*/ 1185 w 1891"/>
                  <a:gd name="T79" fmla="*/ 2274 h 2275"/>
                  <a:gd name="T80" fmla="*/ 1122 w 1891"/>
                  <a:gd name="T81" fmla="*/ 2226 h 2275"/>
                  <a:gd name="T82" fmla="*/ 1081 w 1891"/>
                  <a:gd name="T83" fmla="*/ 2108 h 2275"/>
                  <a:gd name="T84" fmla="*/ 996 w 1891"/>
                  <a:gd name="T85" fmla="*/ 2131 h 2275"/>
                  <a:gd name="T86" fmla="*/ 806 w 1891"/>
                  <a:gd name="T87" fmla="*/ 2131 h 2275"/>
                  <a:gd name="T88" fmla="*/ 616 w 1891"/>
                  <a:gd name="T89" fmla="*/ 2092 h 2275"/>
                  <a:gd name="T90" fmla="*/ 553 w 1891"/>
                  <a:gd name="T91" fmla="*/ 2058 h 2275"/>
                  <a:gd name="T92" fmla="*/ 454 w 1891"/>
                  <a:gd name="T93" fmla="*/ 2104 h 2275"/>
                  <a:gd name="T94" fmla="*/ 311 w 1891"/>
                  <a:gd name="T95" fmla="*/ 2134 h 2275"/>
                  <a:gd name="T96" fmla="*/ 190 w 1891"/>
                  <a:gd name="T97" fmla="*/ 2122 h 2275"/>
                  <a:gd name="T98" fmla="*/ 137 w 1891"/>
                  <a:gd name="T99" fmla="*/ 1998 h 2275"/>
                  <a:gd name="T100" fmla="*/ 128 w 1891"/>
                  <a:gd name="T101" fmla="*/ 1683 h 2275"/>
                  <a:gd name="T102" fmla="*/ 93 w 1891"/>
                  <a:gd name="T103" fmla="*/ 1651 h 2275"/>
                  <a:gd name="T104" fmla="*/ 55 w 1891"/>
                  <a:gd name="T105" fmla="*/ 1585 h 2275"/>
                  <a:gd name="T106" fmla="*/ 63 w 1891"/>
                  <a:gd name="T107" fmla="*/ 1429 h 2275"/>
                  <a:gd name="T108" fmla="*/ 46 w 1891"/>
                  <a:gd name="T109" fmla="*/ 1322 h 2275"/>
                  <a:gd name="T110" fmla="*/ 29 w 1891"/>
                  <a:gd name="T111" fmla="*/ 1253 h 2275"/>
                  <a:gd name="T112" fmla="*/ 7 w 1891"/>
                  <a:gd name="T113" fmla="*/ 970 h 2275"/>
                  <a:gd name="T114" fmla="*/ 38 w 1891"/>
                  <a:gd name="T115" fmla="*/ 852 h 2275"/>
                  <a:gd name="T116" fmla="*/ 131 w 1891"/>
                  <a:gd name="T117" fmla="*/ 771 h 2275"/>
                  <a:gd name="T118" fmla="*/ 234 w 1891"/>
                  <a:gd name="T119" fmla="*/ 704 h 2275"/>
                  <a:gd name="T120" fmla="*/ 339 w 1891"/>
                  <a:gd name="T121" fmla="*/ 615 h 2275"/>
                  <a:gd name="T122" fmla="*/ 324 w 1891"/>
                  <a:gd name="T123" fmla="*/ 506 h 2275"/>
                  <a:gd name="T124" fmla="*/ 276 w 1891"/>
                  <a:gd name="T125" fmla="*/ 437 h 2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91" h="2275">
                    <a:moveTo>
                      <a:pt x="298" y="366"/>
                    </a:moveTo>
                    <a:lnTo>
                      <a:pt x="286" y="336"/>
                    </a:lnTo>
                    <a:lnTo>
                      <a:pt x="276" y="304"/>
                    </a:lnTo>
                    <a:lnTo>
                      <a:pt x="269" y="271"/>
                    </a:lnTo>
                    <a:lnTo>
                      <a:pt x="266" y="236"/>
                    </a:lnTo>
                    <a:lnTo>
                      <a:pt x="267" y="202"/>
                    </a:lnTo>
                    <a:lnTo>
                      <a:pt x="272" y="168"/>
                    </a:lnTo>
                    <a:lnTo>
                      <a:pt x="281" y="136"/>
                    </a:lnTo>
                    <a:lnTo>
                      <a:pt x="296" y="106"/>
                    </a:lnTo>
                    <a:lnTo>
                      <a:pt x="311" y="83"/>
                    </a:lnTo>
                    <a:lnTo>
                      <a:pt x="327" y="63"/>
                    </a:lnTo>
                    <a:lnTo>
                      <a:pt x="347" y="47"/>
                    </a:lnTo>
                    <a:lnTo>
                      <a:pt x="368" y="33"/>
                    </a:lnTo>
                    <a:lnTo>
                      <a:pt x="390" y="22"/>
                    </a:lnTo>
                    <a:lnTo>
                      <a:pt x="415" y="13"/>
                    </a:lnTo>
                    <a:lnTo>
                      <a:pt x="439" y="6"/>
                    </a:lnTo>
                    <a:lnTo>
                      <a:pt x="463" y="0"/>
                    </a:lnTo>
                    <a:lnTo>
                      <a:pt x="495" y="1"/>
                    </a:lnTo>
                    <a:lnTo>
                      <a:pt x="523" y="5"/>
                    </a:lnTo>
                    <a:lnTo>
                      <a:pt x="548" y="8"/>
                    </a:lnTo>
                    <a:lnTo>
                      <a:pt x="569" y="14"/>
                    </a:lnTo>
                    <a:lnTo>
                      <a:pt x="588" y="21"/>
                    </a:lnTo>
                    <a:lnTo>
                      <a:pt x="608" y="29"/>
                    </a:lnTo>
                    <a:lnTo>
                      <a:pt x="626" y="38"/>
                    </a:lnTo>
                    <a:lnTo>
                      <a:pt x="646" y="50"/>
                    </a:lnTo>
                    <a:lnTo>
                      <a:pt x="664" y="51"/>
                    </a:lnTo>
                    <a:lnTo>
                      <a:pt x="682" y="56"/>
                    </a:lnTo>
                    <a:lnTo>
                      <a:pt x="697" y="65"/>
                    </a:lnTo>
                    <a:lnTo>
                      <a:pt x="712" y="75"/>
                    </a:lnTo>
                    <a:lnTo>
                      <a:pt x="725" y="88"/>
                    </a:lnTo>
                    <a:lnTo>
                      <a:pt x="738" y="101"/>
                    </a:lnTo>
                    <a:lnTo>
                      <a:pt x="750" y="116"/>
                    </a:lnTo>
                    <a:lnTo>
                      <a:pt x="761" y="130"/>
                    </a:lnTo>
                    <a:lnTo>
                      <a:pt x="778" y="165"/>
                    </a:lnTo>
                    <a:lnTo>
                      <a:pt x="784" y="199"/>
                    </a:lnTo>
                    <a:lnTo>
                      <a:pt x="784" y="235"/>
                    </a:lnTo>
                    <a:lnTo>
                      <a:pt x="778" y="271"/>
                    </a:lnTo>
                    <a:lnTo>
                      <a:pt x="770" y="308"/>
                    </a:lnTo>
                    <a:lnTo>
                      <a:pt x="762" y="343"/>
                    </a:lnTo>
                    <a:lnTo>
                      <a:pt x="757" y="380"/>
                    </a:lnTo>
                    <a:lnTo>
                      <a:pt x="755" y="417"/>
                    </a:lnTo>
                    <a:lnTo>
                      <a:pt x="748" y="438"/>
                    </a:lnTo>
                    <a:lnTo>
                      <a:pt x="745" y="461"/>
                    </a:lnTo>
                    <a:lnTo>
                      <a:pt x="743" y="484"/>
                    </a:lnTo>
                    <a:lnTo>
                      <a:pt x="736" y="506"/>
                    </a:lnTo>
                    <a:lnTo>
                      <a:pt x="745" y="514"/>
                    </a:lnTo>
                    <a:lnTo>
                      <a:pt x="753" y="523"/>
                    </a:lnTo>
                    <a:lnTo>
                      <a:pt x="760" y="532"/>
                    </a:lnTo>
                    <a:lnTo>
                      <a:pt x="768" y="541"/>
                    </a:lnTo>
                    <a:lnTo>
                      <a:pt x="775" y="551"/>
                    </a:lnTo>
                    <a:lnTo>
                      <a:pt x="783" y="561"/>
                    </a:lnTo>
                    <a:lnTo>
                      <a:pt x="790" y="570"/>
                    </a:lnTo>
                    <a:lnTo>
                      <a:pt x="798" y="578"/>
                    </a:lnTo>
                    <a:lnTo>
                      <a:pt x="816" y="586"/>
                    </a:lnTo>
                    <a:lnTo>
                      <a:pt x="836" y="593"/>
                    </a:lnTo>
                    <a:lnTo>
                      <a:pt x="856" y="599"/>
                    </a:lnTo>
                    <a:lnTo>
                      <a:pt x="875" y="605"/>
                    </a:lnTo>
                    <a:lnTo>
                      <a:pt x="896" y="610"/>
                    </a:lnTo>
                    <a:lnTo>
                      <a:pt x="915" y="615"/>
                    </a:lnTo>
                    <a:lnTo>
                      <a:pt x="935" y="621"/>
                    </a:lnTo>
                    <a:lnTo>
                      <a:pt x="956" y="627"/>
                    </a:lnTo>
                    <a:lnTo>
                      <a:pt x="975" y="632"/>
                    </a:lnTo>
                    <a:lnTo>
                      <a:pt x="994" y="638"/>
                    </a:lnTo>
                    <a:lnTo>
                      <a:pt x="1013" y="645"/>
                    </a:lnTo>
                    <a:lnTo>
                      <a:pt x="1032" y="653"/>
                    </a:lnTo>
                    <a:lnTo>
                      <a:pt x="1050" y="661"/>
                    </a:lnTo>
                    <a:lnTo>
                      <a:pt x="1069" y="671"/>
                    </a:lnTo>
                    <a:lnTo>
                      <a:pt x="1086" y="683"/>
                    </a:lnTo>
                    <a:lnTo>
                      <a:pt x="1102" y="696"/>
                    </a:lnTo>
                    <a:lnTo>
                      <a:pt x="1115" y="720"/>
                    </a:lnTo>
                    <a:lnTo>
                      <a:pt x="1124" y="746"/>
                    </a:lnTo>
                    <a:lnTo>
                      <a:pt x="1131" y="774"/>
                    </a:lnTo>
                    <a:lnTo>
                      <a:pt x="1134" y="802"/>
                    </a:lnTo>
                    <a:lnTo>
                      <a:pt x="1137" y="830"/>
                    </a:lnTo>
                    <a:lnTo>
                      <a:pt x="1139" y="859"/>
                    </a:lnTo>
                    <a:lnTo>
                      <a:pt x="1140" y="888"/>
                    </a:lnTo>
                    <a:lnTo>
                      <a:pt x="1141" y="917"/>
                    </a:lnTo>
                    <a:lnTo>
                      <a:pt x="1195" y="1098"/>
                    </a:lnTo>
                    <a:lnTo>
                      <a:pt x="1206" y="1128"/>
                    </a:lnTo>
                    <a:lnTo>
                      <a:pt x="1216" y="1159"/>
                    </a:lnTo>
                    <a:lnTo>
                      <a:pt x="1226" y="1190"/>
                    </a:lnTo>
                    <a:lnTo>
                      <a:pt x="1237" y="1221"/>
                    </a:lnTo>
                    <a:lnTo>
                      <a:pt x="1247" y="1252"/>
                    </a:lnTo>
                    <a:lnTo>
                      <a:pt x="1256" y="1284"/>
                    </a:lnTo>
                    <a:lnTo>
                      <a:pt x="1264" y="1316"/>
                    </a:lnTo>
                    <a:lnTo>
                      <a:pt x="1271" y="1350"/>
                    </a:lnTo>
                    <a:lnTo>
                      <a:pt x="1363" y="1190"/>
                    </a:lnTo>
                    <a:lnTo>
                      <a:pt x="1373" y="1176"/>
                    </a:lnTo>
                    <a:lnTo>
                      <a:pt x="1385" y="1163"/>
                    </a:lnTo>
                    <a:lnTo>
                      <a:pt x="1398" y="1149"/>
                    </a:lnTo>
                    <a:lnTo>
                      <a:pt x="1412" y="1136"/>
                    </a:lnTo>
                    <a:lnTo>
                      <a:pt x="1421" y="1122"/>
                    </a:lnTo>
                    <a:lnTo>
                      <a:pt x="1427" y="1108"/>
                    </a:lnTo>
                    <a:lnTo>
                      <a:pt x="1427" y="1092"/>
                    </a:lnTo>
                    <a:lnTo>
                      <a:pt x="1418" y="1076"/>
                    </a:lnTo>
                    <a:lnTo>
                      <a:pt x="1415" y="1073"/>
                    </a:lnTo>
                    <a:lnTo>
                      <a:pt x="1405" y="1080"/>
                    </a:lnTo>
                    <a:lnTo>
                      <a:pt x="1395" y="1086"/>
                    </a:lnTo>
                    <a:lnTo>
                      <a:pt x="1383" y="1092"/>
                    </a:lnTo>
                    <a:lnTo>
                      <a:pt x="1373" y="1097"/>
                    </a:lnTo>
                    <a:lnTo>
                      <a:pt x="1361" y="1101"/>
                    </a:lnTo>
                    <a:lnTo>
                      <a:pt x="1350" y="1102"/>
                    </a:lnTo>
                    <a:lnTo>
                      <a:pt x="1337" y="1102"/>
                    </a:lnTo>
                    <a:lnTo>
                      <a:pt x="1324" y="1100"/>
                    </a:lnTo>
                    <a:lnTo>
                      <a:pt x="1312" y="1092"/>
                    </a:lnTo>
                    <a:lnTo>
                      <a:pt x="1305" y="1082"/>
                    </a:lnTo>
                    <a:lnTo>
                      <a:pt x="1301" y="1070"/>
                    </a:lnTo>
                    <a:lnTo>
                      <a:pt x="1299" y="1057"/>
                    </a:lnTo>
                    <a:lnTo>
                      <a:pt x="1298" y="1045"/>
                    </a:lnTo>
                    <a:lnTo>
                      <a:pt x="1294" y="1032"/>
                    </a:lnTo>
                    <a:lnTo>
                      <a:pt x="1289" y="1023"/>
                    </a:lnTo>
                    <a:lnTo>
                      <a:pt x="1278" y="1016"/>
                    </a:lnTo>
                    <a:lnTo>
                      <a:pt x="1272" y="1008"/>
                    </a:lnTo>
                    <a:lnTo>
                      <a:pt x="1264" y="1001"/>
                    </a:lnTo>
                    <a:lnTo>
                      <a:pt x="1257" y="994"/>
                    </a:lnTo>
                    <a:lnTo>
                      <a:pt x="1251" y="988"/>
                    </a:lnTo>
                    <a:lnTo>
                      <a:pt x="1245" y="981"/>
                    </a:lnTo>
                    <a:lnTo>
                      <a:pt x="1240" y="974"/>
                    </a:lnTo>
                    <a:lnTo>
                      <a:pt x="1239" y="965"/>
                    </a:lnTo>
                    <a:lnTo>
                      <a:pt x="1241" y="954"/>
                    </a:lnTo>
                    <a:lnTo>
                      <a:pt x="1236" y="948"/>
                    </a:lnTo>
                    <a:lnTo>
                      <a:pt x="1228" y="943"/>
                    </a:lnTo>
                    <a:lnTo>
                      <a:pt x="1221" y="939"/>
                    </a:lnTo>
                    <a:lnTo>
                      <a:pt x="1213" y="935"/>
                    </a:lnTo>
                    <a:lnTo>
                      <a:pt x="1206" y="932"/>
                    </a:lnTo>
                    <a:lnTo>
                      <a:pt x="1199" y="927"/>
                    </a:lnTo>
                    <a:lnTo>
                      <a:pt x="1193" y="921"/>
                    </a:lnTo>
                    <a:lnTo>
                      <a:pt x="1190" y="913"/>
                    </a:lnTo>
                    <a:lnTo>
                      <a:pt x="1192" y="898"/>
                    </a:lnTo>
                    <a:lnTo>
                      <a:pt x="1195" y="883"/>
                    </a:lnTo>
                    <a:lnTo>
                      <a:pt x="1201" y="868"/>
                    </a:lnTo>
                    <a:lnTo>
                      <a:pt x="1206" y="853"/>
                    </a:lnTo>
                    <a:lnTo>
                      <a:pt x="1209" y="839"/>
                    </a:lnTo>
                    <a:lnTo>
                      <a:pt x="1211" y="824"/>
                    </a:lnTo>
                    <a:lnTo>
                      <a:pt x="1210" y="809"/>
                    </a:lnTo>
                    <a:lnTo>
                      <a:pt x="1206" y="792"/>
                    </a:lnTo>
                    <a:lnTo>
                      <a:pt x="1199" y="775"/>
                    </a:lnTo>
                    <a:lnTo>
                      <a:pt x="1192" y="758"/>
                    </a:lnTo>
                    <a:lnTo>
                      <a:pt x="1185" y="739"/>
                    </a:lnTo>
                    <a:lnTo>
                      <a:pt x="1180" y="721"/>
                    </a:lnTo>
                    <a:lnTo>
                      <a:pt x="1177" y="703"/>
                    </a:lnTo>
                    <a:lnTo>
                      <a:pt x="1177" y="684"/>
                    </a:lnTo>
                    <a:lnTo>
                      <a:pt x="1179" y="665"/>
                    </a:lnTo>
                    <a:lnTo>
                      <a:pt x="1186" y="646"/>
                    </a:lnTo>
                    <a:lnTo>
                      <a:pt x="1175" y="614"/>
                    </a:lnTo>
                    <a:lnTo>
                      <a:pt x="1175" y="579"/>
                    </a:lnTo>
                    <a:lnTo>
                      <a:pt x="1183" y="545"/>
                    </a:lnTo>
                    <a:lnTo>
                      <a:pt x="1194" y="513"/>
                    </a:lnTo>
                    <a:lnTo>
                      <a:pt x="1203" y="496"/>
                    </a:lnTo>
                    <a:lnTo>
                      <a:pt x="1215" y="481"/>
                    </a:lnTo>
                    <a:lnTo>
                      <a:pt x="1226" y="469"/>
                    </a:lnTo>
                    <a:lnTo>
                      <a:pt x="1239" y="456"/>
                    </a:lnTo>
                    <a:lnTo>
                      <a:pt x="1252" y="447"/>
                    </a:lnTo>
                    <a:lnTo>
                      <a:pt x="1266" y="438"/>
                    </a:lnTo>
                    <a:lnTo>
                      <a:pt x="1281" y="431"/>
                    </a:lnTo>
                    <a:lnTo>
                      <a:pt x="1295" y="424"/>
                    </a:lnTo>
                    <a:lnTo>
                      <a:pt x="1312" y="419"/>
                    </a:lnTo>
                    <a:lnTo>
                      <a:pt x="1328" y="416"/>
                    </a:lnTo>
                    <a:lnTo>
                      <a:pt x="1345" y="413"/>
                    </a:lnTo>
                    <a:lnTo>
                      <a:pt x="1362" y="412"/>
                    </a:lnTo>
                    <a:lnTo>
                      <a:pt x="1380" y="411"/>
                    </a:lnTo>
                    <a:lnTo>
                      <a:pt x="1397" y="412"/>
                    </a:lnTo>
                    <a:lnTo>
                      <a:pt x="1414" y="413"/>
                    </a:lnTo>
                    <a:lnTo>
                      <a:pt x="1431" y="416"/>
                    </a:lnTo>
                    <a:lnTo>
                      <a:pt x="1441" y="419"/>
                    </a:lnTo>
                    <a:lnTo>
                      <a:pt x="1450" y="422"/>
                    </a:lnTo>
                    <a:lnTo>
                      <a:pt x="1459" y="424"/>
                    </a:lnTo>
                    <a:lnTo>
                      <a:pt x="1469" y="427"/>
                    </a:lnTo>
                    <a:lnTo>
                      <a:pt x="1477" y="431"/>
                    </a:lnTo>
                    <a:lnTo>
                      <a:pt x="1487" y="435"/>
                    </a:lnTo>
                    <a:lnTo>
                      <a:pt x="1495" y="441"/>
                    </a:lnTo>
                    <a:lnTo>
                      <a:pt x="1503" y="448"/>
                    </a:lnTo>
                    <a:lnTo>
                      <a:pt x="1505" y="432"/>
                    </a:lnTo>
                    <a:lnTo>
                      <a:pt x="1510" y="417"/>
                    </a:lnTo>
                    <a:lnTo>
                      <a:pt x="1518" y="405"/>
                    </a:lnTo>
                    <a:lnTo>
                      <a:pt x="1533" y="397"/>
                    </a:lnTo>
                    <a:lnTo>
                      <a:pt x="1553" y="389"/>
                    </a:lnTo>
                    <a:lnTo>
                      <a:pt x="1573" y="385"/>
                    </a:lnTo>
                    <a:lnTo>
                      <a:pt x="1591" y="382"/>
                    </a:lnTo>
                    <a:lnTo>
                      <a:pt x="1609" y="384"/>
                    </a:lnTo>
                    <a:lnTo>
                      <a:pt x="1625" y="387"/>
                    </a:lnTo>
                    <a:lnTo>
                      <a:pt x="1641" y="393"/>
                    </a:lnTo>
                    <a:lnTo>
                      <a:pt x="1656" y="400"/>
                    </a:lnTo>
                    <a:lnTo>
                      <a:pt x="1670" y="408"/>
                    </a:lnTo>
                    <a:lnTo>
                      <a:pt x="1682" y="418"/>
                    </a:lnTo>
                    <a:lnTo>
                      <a:pt x="1694" y="431"/>
                    </a:lnTo>
                    <a:lnTo>
                      <a:pt x="1702" y="443"/>
                    </a:lnTo>
                    <a:lnTo>
                      <a:pt x="1709" y="458"/>
                    </a:lnTo>
                    <a:lnTo>
                      <a:pt x="1714" y="473"/>
                    </a:lnTo>
                    <a:lnTo>
                      <a:pt x="1716" y="490"/>
                    </a:lnTo>
                    <a:lnTo>
                      <a:pt x="1716" y="506"/>
                    </a:lnTo>
                    <a:lnTo>
                      <a:pt x="1714" y="523"/>
                    </a:lnTo>
                    <a:lnTo>
                      <a:pt x="1689" y="553"/>
                    </a:lnTo>
                    <a:lnTo>
                      <a:pt x="1704" y="577"/>
                    </a:lnTo>
                    <a:lnTo>
                      <a:pt x="1718" y="601"/>
                    </a:lnTo>
                    <a:lnTo>
                      <a:pt x="1732" y="627"/>
                    </a:lnTo>
                    <a:lnTo>
                      <a:pt x="1746" y="652"/>
                    </a:lnTo>
                    <a:lnTo>
                      <a:pt x="1758" y="678"/>
                    </a:lnTo>
                    <a:lnTo>
                      <a:pt x="1770" y="705"/>
                    </a:lnTo>
                    <a:lnTo>
                      <a:pt x="1779" y="733"/>
                    </a:lnTo>
                    <a:lnTo>
                      <a:pt x="1787" y="760"/>
                    </a:lnTo>
                    <a:lnTo>
                      <a:pt x="1794" y="806"/>
                    </a:lnTo>
                    <a:lnTo>
                      <a:pt x="1795" y="853"/>
                    </a:lnTo>
                    <a:lnTo>
                      <a:pt x="1787" y="903"/>
                    </a:lnTo>
                    <a:lnTo>
                      <a:pt x="1770" y="955"/>
                    </a:lnTo>
                    <a:lnTo>
                      <a:pt x="1760" y="971"/>
                    </a:lnTo>
                    <a:lnTo>
                      <a:pt x="1746" y="980"/>
                    </a:lnTo>
                    <a:lnTo>
                      <a:pt x="1728" y="987"/>
                    </a:lnTo>
                    <a:lnTo>
                      <a:pt x="1710" y="991"/>
                    </a:lnTo>
                    <a:lnTo>
                      <a:pt x="1690" y="993"/>
                    </a:lnTo>
                    <a:lnTo>
                      <a:pt x="1672" y="997"/>
                    </a:lnTo>
                    <a:lnTo>
                      <a:pt x="1654" y="1003"/>
                    </a:lnTo>
                    <a:lnTo>
                      <a:pt x="1639" y="1014"/>
                    </a:lnTo>
                    <a:lnTo>
                      <a:pt x="1644" y="1016"/>
                    </a:lnTo>
                    <a:lnTo>
                      <a:pt x="1651" y="1017"/>
                    </a:lnTo>
                    <a:lnTo>
                      <a:pt x="1657" y="1019"/>
                    </a:lnTo>
                    <a:lnTo>
                      <a:pt x="1663" y="1022"/>
                    </a:lnTo>
                    <a:lnTo>
                      <a:pt x="1669" y="1025"/>
                    </a:lnTo>
                    <a:lnTo>
                      <a:pt x="1674" y="1030"/>
                    </a:lnTo>
                    <a:lnTo>
                      <a:pt x="1679" y="1034"/>
                    </a:lnTo>
                    <a:lnTo>
                      <a:pt x="1682" y="1040"/>
                    </a:lnTo>
                    <a:lnTo>
                      <a:pt x="1682" y="1060"/>
                    </a:lnTo>
                    <a:lnTo>
                      <a:pt x="1679" y="1076"/>
                    </a:lnTo>
                    <a:lnTo>
                      <a:pt x="1676" y="1093"/>
                    </a:lnTo>
                    <a:lnTo>
                      <a:pt x="1678" y="1113"/>
                    </a:lnTo>
                    <a:lnTo>
                      <a:pt x="1703" y="1152"/>
                    </a:lnTo>
                    <a:lnTo>
                      <a:pt x="1727" y="1191"/>
                    </a:lnTo>
                    <a:lnTo>
                      <a:pt x="1750" y="1231"/>
                    </a:lnTo>
                    <a:lnTo>
                      <a:pt x="1772" y="1272"/>
                    </a:lnTo>
                    <a:lnTo>
                      <a:pt x="1791" y="1313"/>
                    </a:lnTo>
                    <a:lnTo>
                      <a:pt x="1804" y="1357"/>
                    </a:lnTo>
                    <a:lnTo>
                      <a:pt x="1815" y="1402"/>
                    </a:lnTo>
                    <a:lnTo>
                      <a:pt x="1819" y="1449"/>
                    </a:lnTo>
                    <a:lnTo>
                      <a:pt x="1823" y="1513"/>
                    </a:lnTo>
                    <a:lnTo>
                      <a:pt x="1784" y="1788"/>
                    </a:lnTo>
                    <a:lnTo>
                      <a:pt x="1784" y="1836"/>
                    </a:lnTo>
                    <a:lnTo>
                      <a:pt x="1788" y="1882"/>
                    </a:lnTo>
                    <a:lnTo>
                      <a:pt x="1798" y="1927"/>
                    </a:lnTo>
                    <a:lnTo>
                      <a:pt x="1810" y="1970"/>
                    </a:lnTo>
                    <a:lnTo>
                      <a:pt x="1826" y="2012"/>
                    </a:lnTo>
                    <a:lnTo>
                      <a:pt x="1845" y="2054"/>
                    </a:lnTo>
                    <a:lnTo>
                      <a:pt x="1867" y="2093"/>
                    </a:lnTo>
                    <a:lnTo>
                      <a:pt x="1891" y="2132"/>
                    </a:lnTo>
                    <a:lnTo>
                      <a:pt x="1882" y="2155"/>
                    </a:lnTo>
                    <a:lnTo>
                      <a:pt x="1868" y="2173"/>
                    </a:lnTo>
                    <a:lnTo>
                      <a:pt x="1851" y="2190"/>
                    </a:lnTo>
                    <a:lnTo>
                      <a:pt x="1831" y="2202"/>
                    </a:lnTo>
                    <a:lnTo>
                      <a:pt x="1809" y="2214"/>
                    </a:lnTo>
                    <a:lnTo>
                      <a:pt x="1787" y="2224"/>
                    </a:lnTo>
                    <a:lnTo>
                      <a:pt x="1764" y="2233"/>
                    </a:lnTo>
                    <a:lnTo>
                      <a:pt x="1743" y="2243"/>
                    </a:lnTo>
                    <a:lnTo>
                      <a:pt x="1719" y="2248"/>
                    </a:lnTo>
                    <a:lnTo>
                      <a:pt x="1694" y="2252"/>
                    </a:lnTo>
                    <a:lnTo>
                      <a:pt x="1670" y="2253"/>
                    </a:lnTo>
                    <a:lnTo>
                      <a:pt x="1646" y="2252"/>
                    </a:lnTo>
                    <a:lnTo>
                      <a:pt x="1621" y="2248"/>
                    </a:lnTo>
                    <a:lnTo>
                      <a:pt x="1597" y="2245"/>
                    </a:lnTo>
                    <a:lnTo>
                      <a:pt x="1573" y="2240"/>
                    </a:lnTo>
                    <a:lnTo>
                      <a:pt x="1549" y="2236"/>
                    </a:lnTo>
                    <a:lnTo>
                      <a:pt x="1523" y="2231"/>
                    </a:lnTo>
                    <a:lnTo>
                      <a:pt x="1499" y="2226"/>
                    </a:lnTo>
                    <a:lnTo>
                      <a:pt x="1475" y="2224"/>
                    </a:lnTo>
                    <a:lnTo>
                      <a:pt x="1451" y="2222"/>
                    </a:lnTo>
                    <a:lnTo>
                      <a:pt x="1427" y="2223"/>
                    </a:lnTo>
                    <a:lnTo>
                      <a:pt x="1403" y="2225"/>
                    </a:lnTo>
                    <a:lnTo>
                      <a:pt x="1377" y="2231"/>
                    </a:lnTo>
                    <a:lnTo>
                      <a:pt x="1353" y="2240"/>
                    </a:lnTo>
                    <a:lnTo>
                      <a:pt x="1340" y="2244"/>
                    </a:lnTo>
                    <a:lnTo>
                      <a:pt x="1328" y="2246"/>
                    </a:lnTo>
                    <a:lnTo>
                      <a:pt x="1315" y="2249"/>
                    </a:lnTo>
                    <a:lnTo>
                      <a:pt x="1302" y="2253"/>
                    </a:lnTo>
                    <a:lnTo>
                      <a:pt x="1290" y="2255"/>
                    </a:lnTo>
                    <a:lnTo>
                      <a:pt x="1276" y="2259"/>
                    </a:lnTo>
                    <a:lnTo>
                      <a:pt x="1263" y="2262"/>
                    </a:lnTo>
                    <a:lnTo>
                      <a:pt x="1251" y="2264"/>
                    </a:lnTo>
                    <a:lnTo>
                      <a:pt x="1238" y="2267"/>
                    </a:lnTo>
                    <a:lnTo>
                      <a:pt x="1224" y="2269"/>
                    </a:lnTo>
                    <a:lnTo>
                      <a:pt x="1211" y="2271"/>
                    </a:lnTo>
                    <a:lnTo>
                      <a:pt x="1199" y="2272"/>
                    </a:lnTo>
                    <a:lnTo>
                      <a:pt x="1185" y="2274"/>
                    </a:lnTo>
                    <a:lnTo>
                      <a:pt x="1171" y="2275"/>
                    </a:lnTo>
                    <a:lnTo>
                      <a:pt x="1158" y="2275"/>
                    </a:lnTo>
                    <a:lnTo>
                      <a:pt x="1145" y="2275"/>
                    </a:lnTo>
                    <a:lnTo>
                      <a:pt x="1135" y="2264"/>
                    </a:lnTo>
                    <a:lnTo>
                      <a:pt x="1128" y="2253"/>
                    </a:lnTo>
                    <a:lnTo>
                      <a:pt x="1125" y="2240"/>
                    </a:lnTo>
                    <a:lnTo>
                      <a:pt x="1122" y="2226"/>
                    </a:lnTo>
                    <a:lnTo>
                      <a:pt x="1120" y="2213"/>
                    </a:lnTo>
                    <a:lnTo>
                      <a:pt x="1118" y="2199"/>
                    </a:lnTo>
                    <a:lnTo>
                      <a:pt x="1115" y="2185"/>
                    </a:lnTo>
                    <a:lnTo>
                      <a:pt x="1109" y="2172"/>
                    </a:lnTo>
                    <a:lnTo>
                      <a:pt x="1101" y="2105"/>
                    </a:lnTo>
                    <a:lnTo>
                      <a:pt x="1092" y="2105"/>
                    </a:lnTo>
                    <a:lnTo>
                      <a:pt x="1081" y="2108"/>
                    </a:lnTo>
                    <a:lnTo>
                      <a:pt x="1072" y="2111"/>
                    </a:lnTo>
                    <a:lnTo>
                      <a:pt x="1062" y="2115"/>
                    </a:lnTo>
                    <a:lnTo>
                      <a:pt x="1051" y="2118"/>
                    </a:lnTo>
                    <a:lnTo>
                      <a:pt x="1041" y="2122"/>
                    </a:lnTo>
                    <a:lnTo>
                      <a:pt x="1031" y="2125"/>
                    </a:lnTo>
                    <a:lnTo>
                      <a:pt x="1020" y="2127"/>
                    </a:lnTo>
                    <a:lnTo>
                      <a:pt x="996" y="2131"/>
                    </a:lnTo>
                    <a:lnTo>
                      <a:pt x="971" y="2133"/>
                    </a:lnTo>
                    <a:lnTo>
                      <a:pt x="944" y="2135"/>
                    </a:lnTo>
                    <a:lnTo>
                      <a:pt x="918" y="2137"/>
                    </a:lnTo>
                    <a:lnTo>
                      <a:pt x="890" y="2137"/>
                    </a:lnTo>
                    <a:lnTo>
                      <a:pt x="862" y="2135"/>
                    </a:lnTo>
                    <a:lnTo>
                      <a:pt x="835" y="2134"/>
                    </a:lnTo>
                    <a:lnTo>
                      <a:pt x="806" y="2131"/>
                    </a:lnTo>
                    <a:lnTo>
                      <a:pt x="778" y="2129"/>
                    </a:lnTo>
                    <a:lnTo>
                      <a:pt x="750" y="2124"/>
                    </a:lnTo>
                    <a:lnTo>
                      <a:pt x="722" y="2119"/>
                    </a:lnTo>
                    <a:lnTo>
                      <a:pt x="694" y="2114"/>
                    </a:lnTo>
                    <a:lnTo>
                      <a:pt x="668" y="2107"/>
                    </a:lnTo>
                    <a:lnTo>
                      <a:pt x="641" y="2100"/>
                    </a:lnTo>
                    <a:lnTo>
                      <a:pt x="616" y="2092"/>
                    </a:lnTo>
                    <a:lnTo>
                      <a:pt x="592" y="2082"/>
                    </a:lnTo>
                    <a:lnTo>
                      <a:pt x="586" y="2078"/>
                    </a:lnTo>
                    <a:lnTo>
                      <a:pt x="579" y="2074"/>
                    </a:lnTo>
                    <a:lnTo>
                      <a:pt x="572" y="2071"/>
                    </a:lnTo>
                    <a:lnTo>
                      <a:pt x="565" y="2066"/>
                    </a:lnTo>
                    <a:lnTo>
                      <a:pt x="560" y="2063"/>
                    </a:lnTo>
                    <a:lnTo>
                      <a:pt x="553" y="2058"/>
                    </a:lnTo>
                    <a:lnTo>
                      <a:pt x="547" y="2054"/>
                    </a:lnTo>
                    <a:lnTo>
                      <a:pt x="541" y="2048"/>
                    </a:lnTo>
                    <a:lnTo>
                      <a:pt x="524" y="2062"/>
                    </a:lnTo>
                    <a:lnTo>
                      <a:pt x="507" y="2074"/>
                    </a:lnTo>
                    <a:lnTo>
                      <a:pt x="489" y="2086"/>
                    </a:lnTo>
                    <a:lnTo>
                      <a:pt x="472" y="2095"/>
                    </a:lnTo>
                    <a:lnTo>
                      <a:pt x="454" y="2104"/>
                    </a:lnTo>
                    <a:lnTo>
                      <a:pt x="435" y="2111"/>
                    </a:lnTo>
                    <a:lnTo>
                      <a:pt x="416" y="2118"/>
                    </a:lnTo>
                    <a:lnTo>
                      <a:pt x="396" y="2123"/>
                    </a:lnTo>
                    <a:lnTo>
                      <a:pt x="377" y="2127"/>
                    </a:lnTo>
                    <a:lnTo>
                      <a:pt x="356" y="2131"/>
                    </a:lnTo>
                    <a:lnTo>
                      <a:pt x="334" y="2133"/>
                    </a:lnTo>
                    <a:lnTo>
                      <a:pt x="311" y="2134"/>
                    </a:lnTo>
                    <a:lnTo>
                      <a:pt x="288" y="2134"/>
                    </a:lnTo>
                    <a:lnTo>
                      <a:pt x="264" y="2134"/>
                    </a:lnTo>
                    <a:lnTo>
                      <a:pt x="239" y="2133"/>
                    </a:lnTo>
                    <a:lnTo>
                      <a:pt x="213" y="2132"/>
                    </a:lnTo>
                    <a:lnTo>
                      <a:pt x="206" y="2127"/>
                    </a:lnTo>
                    <a:lnTo>
                      <a:pt x="198" y="2125"/>
                    </a:lnTo>
                    <a:lnTo>
                      <a:pt x="190" y="2122"/>
                    </a:lnTo>
                    <a:lnTo>
                      <a:pt x="182" y="2119"/>
                    </a:lnTo>
                    <a:lnTo>
                      <a:pt x="174" y="2116"/>
                    </a:lnTo>
                    <a:lnTo>
                      <a:pt x="168" y="2111"/>
                    </a:lnTo>
                    <a:lnTo>
                      <a:pt x="162" y="2105"/>
                    </a:lnTo>
                    <a:lnTo>
                      <a:pt x="159" y="2097"/>
                    </a:lnTo>
                    <a:lnTo>
                      <a:pt x="145" y="2049"/>
                    </a:lnTo>
                    <a:lnTo>
                      <a:pt x="137" y="1998"/>
                    </a:lnTo>
                    <a:lnTo>
                      <a:pt x="132" y="1948"/>
                    </a:lnTo>
                    <a:lnTo>
                      <a:pt x="130" y="1896"/>
                    </a:lnTo>
                    <a:lnTo>
                      <a:pt x="131" y="1843"/>
                    </a:lnTo>
                    <a:lnTo>
                      <a:pt x="132" y="1790"/>
                    </a:lnTo>
                    <a:lnTo>
                      <a:pt x="134" y="1737"/>
                    </a:lnTo>
                    <a:lnTo>
                      <a:pt x="135" y="1684"/>
                    </a:lnTo>
                    <a:lnTo>
                      <a:pt x="128" y="1683"/>
                    </a:lnTo>
                    <a:lnTo>
                      <a:pt x="121" y="1680"/>
                    </a:lnTo>
                    <a:lnTo>
                      <a:pt x="114" y="1677"/>
                    </a:lnTo>
                    <a:lnTo>
                      <a:pt x="108" y="1674"/>
                    </a:lnTo>
                    <a:lnTo>
                      <a:pt x="102" y="1669"/>
                    </a:lnTo>
                    <a:lnTo>
                      <a:pt x="99" y="1663"/>
                    </a:lnTo>
                    <a:lnTo>
                      <a:pt x="96" y="1657"/>
                    </a:lnTo>
                    <a:lnTo>
                      <a:pt x="93" y="1651"/>
                    </a:lnTo>
                    <a:lnTo>
                      <a:pt x="90" y="1640"/>
                    </a:lnTo>
                    <a:lnTo>
                      <a:pt x="85" y="1630"/>
                    </a:lnTo>
                    <a:lnTo>
                      <a:pt x="78" y="1621"/>
                    </a:lnTo>
                    <a:lnTo>
                      <a:pt x="71" y="1613"/>
                    </a:lnTo>
                    <a:lnTo>
                      <a:pt x="64" y="1603"/>
                    </a:lnTo>
                    <a:lnTo>
                      <a:pt x="59" y="1594"/>
                    </a:lnTo>
                    <a:lnTo>
                      <a:pt x="55" y="1585"/>
                    </a:lnTo>
                    <a:lnTo>
                      <a:pt x="53" y="1573"/>
                    </a:lnTo>
                    <a:lnTo>
                      <a:pt x="53" y="1550"/>
                    </a:lnTo>
                    <a:lnTo>
                      <a:pt x="56" y="1528"/>
                    </a:lnTo>
                    <a:lnTo>
                      <a:pt x="64" y="1510"/>
                    </a:lnTo>
                    <a:lnTo>
                      <a:pt x="77" y="1492"/>
                    </a:lnTo>
                    <a:lnTo>
                      <a:pt x="68" y="1462"/>
                    </a:lnTo>
                    <a:lnTo>
                      <a:pt x="63" y="1429"/>
                    </a:lnTo>
                    <a:lnTo>
                      <a:pt x="67" y="1397"/>
                    </a:lnTo>
                    <a:lnTo>
                      <a:pt x="83" y="1371"/>
                    </a:lnTo>
                    <a:lnTo>
                      <a:pt x="78" y="1361"/>
                    </a:lnTo>
                    <a:lnTo>
                      <a:pt x="70" y="1351"/>
                    </a:lnTo>
                    <a:lnTo>
                      <a:pt x="62" y="1341"/>
                    </a:lnTo>
                    <a:lnTo>
                      <a:pt x="54" y="1330"/>
                    </a:lnTo>
                    <a:lnTo>
                      <a:pt x="46" y="1322"/>
                    </a:lnTo>
                    <a:lnTo>
                      <a:pt x="39" y="1314"/>
                    </a:lnTo>
                    <a:lnTo>
                      <a:pt x="34" y="1310"/>
                    </a:lnTo>
                    <a:lnTo>
                      <a:pt x="33" y="1308"/>
                    </a:lnTo>
                    <a:lnTo>
                      <a:pt x="16" y="1290"/>
                    </a:lnTo>
                    <a:lnTo>
                      <a:pt x="11" y="1276"/>
                    </a:lnTo>
                    <a:lnTo>
                      <a:pt x="16" y="1264"/>
                    </a:lnTo>
                    <a:lnTo>
                      <a:pt x="29" y="1253"/>
                    </a:lnTo>
                    <a:lnTo>
                      <a:pt x="17" y="1198"/>
                    </a:lnTo>
                    <a:lnTo>
                      <a:pt x="18" y="1140"/>
                    </a:lnTo>
                    <a:lnTo>
                      <a:pt x="23" y="1083"/>
                    </a:lnTo>
                    <a:lnTo>
                      <a:pt x="21" y="1027"/>
                    </a:lnTo>
                    <a:lnTo>
                      <a:pt x="17" y="1009"/>
                    </a:lnTo>
                    <a:lnTo>
                      <a:pt x="11" y="989"/>
                    </a:lnTo>
                    <a:lnTo>
                      <a:pt x="7" y="970"/>
                    </a:lnTo>
                    <a:lnTo>
                      <a:pt x="2" y="951"/>
                    </a:lnTo>
                    <a:lnTo>
                      <a:pt x="0" y="932"/>
                    </a:lnTo>
                    <a:lnTo>
                      <a:pt x="0" y="913"/>
                    </a:lnTo>
                    <a:lnTo>
                      <a:pt x="3" y="895"/>
                    </a:lnTo>
                    <a:lnTo>
                      <a:pt x="13" y="877"/>
                    </a:lnTo>
                    <a:lnTo>
                      <a:pt x="25" y="865"/>
                    </a:lnTo>
                    <a:lnTo>
                      <a:pt x="38" y="852"/>
                    </a:lnTo>
                    <a:lnTo>
                      <a:pt x="51" y="841"/>
                    </a:lnTo>
                    <a:lnTo>
                      <a:pt x="63" y="829"/>
                    </a:lnTo>
                    <a:lnTo>
                      <a:pt x="77" y="817"/>
                    </a:lnTo>
                    <a:lnTo>
                      <a:pt x="91" y="805"/>
                    </a:lnTo>
                    <a:lnTo>
                      <a:pt x="104" y="794"/>
                    </a:lnTo>
                    <a:lnTo>
                      <a:pt x="117" y="781"/>
                    </a:lnTo>
                    <a:lnTo>
                      <a:pt x="131" y="771"/>
                    </a:lnTo>
                    <a:lnTo>
                      <a:pt x="145" y="759"/>
                    </a:lnTo>
                    <a:lnTo>
                      <a:pt x="160" y="749"/>
                    </a:lnTo>
                    <a:lnTo>
                      <a:pt x="174" y="738"/>
                    </a:lnTo>
                    <a:lnTo>
                      <a:pt x="189" y="729"/>
                    </a:lnTo>
                    <a:lnTo>
                      <a:pt x="204" y="720"/>
                    </a:lnTo>
                    <a:lnTo>
                      <a:pt x="219" y="712"/>
                    </a:lnTo>
                    <a:lnTo>
                      <a:pt x="234" y="704"/>
                    </a:lnTo>
                    <a:lnTo>
                      <a:pt x="249" y="692"/>
                    </a:lnTo>
                    <a:lnTo>
                      <a:pt x="265" y="680"/>
                    </a:lnTo>
                    <a:lnTo>
                      <a:pt x="280" y="668"/>
                    </a:lnTo>
                    <a:lnTo>
                      <a:pt x="296" y="657"/>
                    </a:lnTo>
                    <a:lnTo>
                      <a:pt x="311" y="644"/>
                    </a:lnTo>
                    <a:lnTo>
                      <a:pt x="325" y="630"/>
                    </a:lnTo>
                    <a:lnTo>
                      <a:pt x="339" y="615"/>
                    </a:lnTo>
                    <a:lnTo>
                      <a:pt x="350" y="599"/>
                    </a:lnTo>
                    <a:lnTo>
                      <a:pt x="343" y="585"/>
                    </a:lnTo>
                    <a:lnTo>
                      <a:pt x="340" y="569"/>
                    </a:lnTo>
                    <a:lnTo>
                      <a:pt x="337" y="552"/>
                    </a:lnTo>
                    <a:lnTo>
                      <a:pt x="334" y="536"/>
                    </a:lnTo>
                    <a:lnTo>
                      <a:pt x="330" y="519"/>
                    </a:lnTo>
                    <a:lnTo>
                      <a:pt x="324" y="506"/>
                    </a:lnTo>
                    <a:lnTo>
                      <a:pt x="312" y="494"/>
                    </a:lnTo>
                    <a:lnTo>
                      <a:pt x="296" y="485"/>
                    </a:lnTo>
                    <a:lnTo>
                      <a:pt x="291" y="485"/>
                    </a:lnTo>
                    <a:lnTo>
                      <a:pt x="287" y="481"/>
                    </a:lnTo>
                    <a:lnTo>
                      <a:pt x="282" y="471"/>
                    </a:lnTo>
                    <a:lnTo>
                      <a:pt x="277" y="449"/>
                    </a:lnTo>
                    <a:lnTo>
                      <a:pt x="276" y="437"/>
                    </a:lnTo>
                    <a:lnTo>
                      <a:pt x="275" y="409"/>
                    </a:lnTo>
                    <a:lnTo>
                      <a:pt x="281" y="381"/>
                    </a:lnTo>
                    <a:lnTo>
                      <a:pt x="298" y="3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0" name="Freeform 10">
                <a:extLst>
                  <a:ext uri="{FF2B5EF4-FFF2-40B4-BE49-F238E27FC236}">
                    <a16:creationId xmlns:a16="http://schemas.microsoft.com/office/drawing/2014/main" id="{7130FD7D-7AA2-4EF1-A77E-25F15829A7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5" y="2414"/>
                <a:ext cx="225" cy="140"/>
              </a:xfrm>
              <a:custGeom>
                <a:avLst/>
                <a:gdLst>
                  <a:gd name="T0" fmla="*/ 416 w 449"/>
                  <a:gd name="T1" fmla="*/ 108 h 281"/>
                  <a:gd name="T2" fmla="*/ 447 w 449"/>
                  <a:gd name="T3" fmla="*/ 191 h 281"/>
                  <a:gd name="T4" fmla="*/ 444 w 449"/>
                  <a:gd name="T5" fmla="*/ 281 h 281"/>
                  <a:gd name="T6" fmla="*/ 429 w 449"/>
                  <a:gd name="T7" fmla="*/ 268 h 281"/>
                  <a:gd name="T8" fmla="*/ 411 w 449"/>
                  <a:gd name="T9" fmla="*/ 265 h 281"/>
                  <a:gd name="T10" fmla="*/ 402 w 449"/>
                  <a:gd name="T11" fmla="*/ 239 h 281"/>
                  <a:gd name="T12" fmla="*/ 378 w 449"/>
                  <a:gd name="T13" fmla="*/ 180 h 281"/>
                  <a:gd name="T14" fmla="*/ 346 w 449"/>
                  <a:gd name="T15" fmla="*/ 125 h 281"/>
                  <a:gd name="T16" fmla="*/ 363 w 449"/>
                  <a:gd name="T17" fmla="*/ 136 h 281"/>
                  <a:gd name="T18" fmla="*/ 407 w 449"/>
                  <a:gd name="T19" fmla="*/ 183 h 281"/>
                  <a:gd name="T20" fmla="*/ 430 w 449"/>
                  <a:gd name="T21" fmla="*/ 200 h 281"/>
                  <a:gd name="T22" fmla="*/ 406 w 449"/>
                  <a:gd name="T23" fmla="*/ 148 h 281"/>
                  <a:gd name="T24" fmla="*/ 373 w 449"/>
                  <a:gd name="T25" fmla="*/ 103 h 281"/>
                  <a:gd name="T26" fmla="*/ 356 w 449"/>
                  <a:gd name="T27" fmla="*/ 88 h 281"/>
                  <a:gd name="T28" fmla="*/ 346 w 449"/>
                  <a:gd name="T29" fmla="*/ 68 h 281"/>
                  <a:gd name="T30" fmla="*/ 336 w 449"/>
                  <a:gd name="T31" fmla="*/ 47 h 281"/>
                  <a:gd name="T32" fmla="*/ 303 w 449"/>
                  <a:gd name="T33" fmla="*/ 49 h 281"/>
                  <a:gd name="T34" fmla="*/ 262 w 449"/>
                  <a:gd name="T35" fmla="*/ 51 h 281"/>
                  <a:gd name="T36" fmla="*/ 220 w 449"/>
                  <a:gd name="T37" fmla="*/ 48 h 281"/>
                  <a:gd name="T38" fmla="*/ 180 w 449"/>
                  <a:gd name="T39" fmla="*/ 45 h 281"/>
                  <a:gd name="T40" fmla="*/ 141 w 449"/>
                  <a:gd name="T41" fmla="*/ 47 h 281"/>
                  <a:gd name="T42" fmla="*/ 118 w 449"/>
                  <a:gd name="T43" fmla="*/ 55 h 281"/>
                  <a:gd name="T44" fmla="*/ 143 w 449"/>
                  <a:gd name="T45" fmla="*/ 58 h 281"/>
                  <a:gd name="T46" fmla="*/ 189 w 449"/>
                  <a:gd name="T47" fmla="*/ 63 h 281"/>
                  <a:gd name="T48" fmla="*/ 241 w 449"/>
                  <a:gd name="T49" fmla="*/ 66 h 281"/>
                  <a:gd name="T50" fmla="*/ 286 w 449"/>
                  <a:gd name="T51" fmla="*/ 68 h 281"/>
                  <a:gd name="T52" fmla="*/ 311 w 449"/>
                  <a:gd name="T53" fmla="*/ 65 h 281"/>
                  <a:gd name="T54" fmla="*/ 288 w 449"/>
                  <a:gd name="T55" fmla="*/ 79 h 281"/>
                  <a:gd name="T56" fmla="*/ 256 w 449"/>
                  <a:gd name="T57" fmla="*/ 83 h 281"/>
                  <a:gd name="T58" fmla="*/ 218 w 449"/>
                  <a:gd name="T59" fmla="*/ 84 h 281"/>
                  <a:gd name="T60" fmla="*/ 167 w 449"/>
                  <a:gd name="T61" fmla="*/ 88 h 281"/>
                  <a:gd name="T62" fmla="*/ 120 w 449"/>
                  <a:gd name="T63" fmla="*/ 101 h 281"/>
                  <a:gd name="T64" fmla="*/ 77 w 449"/>
                  <a:gd name="T65" fmla="*/ 124 h 281"/>
                  <a:gd name="T66" fmla="*/ 41 w 449"/>
                  <a:gd name="T67" fmla="*/ 155 h 281"/>
                  <a:gd name="T68" fmla="*/ 11 w 449"/>
                  <a:gd name="T69" fmla="*/ 197 h 281"/>
                  <a:gd name="T70" fmla="*/ 5 w 449"/>
                  <a:gd name="T71" fmla="*/ 155 h 281"/>
                  <a:gd name="T72" fmla="*/ 52 w 449"/>
                  <a:gd name="T73" fmla="*/ 70 h 281"/>
                  <a:gd name="T74" fmla="*/ 138 w 449"/>
                  <a:gd name="T75" fmla="*/ 12 h 281"/>
                  <a:gd name="T76" fmla="*/ 176 w 449"/>
                  <a:gd name="T77" fmla="*/ 2 h 281"/>
                  <a:gd name="T78" fmla="*/ 214 w 449"/>
                  <a:gd name="T79" fmla="*/ 1 h 281"/>
                  <a:gd name="T80" fmla="*/ 252 w 449"/>
                  <a:gd name="T81" fmla="*/ 5 h 281"/>
                  <a:gd name="T82" fmla="*/ 288 w 449"/>
                  <a:gd name="T83" fmla="*/ 17 h 281"/>
                  <a:gd name="T84" fmla="*/ 321 w 449"/>
                  <a:gd name="T85" fmla="*/ 35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49" h="281">
                    <a:moveTo>
                      <a:pt x="378" y="64"/>
                    </a:moveTo>
                    <a:lnTo>
                      <a:pt x="399" y="85"/>
                    </a:lnTo>
                    <a:lnTo>
                      <a:pt x="416" y="108"/>
                    </a:lnTo>
                    <a:lnTo>
                      <a:pt x="430" y="134"/>
                    </a:lnTo>
                    <a:lnTo>
                      <a:pt x="440" y="162"/>
                    </a:lnTo>
                    <a:lnTo>
                      <a:pt x="447" y="191"/>
                    </a:lnTo>
                    <a:lnTo>
                      <a:pt x="449" y="221"/>
                    </a:lnTo>
                    <a:lnTo>
                      <a:pt x="448" y="251"/>
                    </a:lnTo>
                    <a:lnTo>
                      <a:pt x="444" y="281"/>
                    </a:lnTo>
                    <a:lnTo>
                      <a:pt x="439" y="275"/>
                    </a:lnTo>
                    <a:lnTo>
                      <a:pt x="434" y="271"/>
                    </a:lnTo>
                    <a:lnTo>
                      <a:pt x="429" y="268"/>
                    </a:lnTo>
                    <a:lnTo>
                      <a:pt x="423" y="267"/>
                    </a:lnTo>
                    <a:lnTo>
                      <a:pt x="417" y="266"/>
                    </a:lnTo>
                    <a:lnTo>
                      <a:pt x="411" y="265"/>
                    </a:lnTo>
                    <a:lnTo>
                      <a:pt x="406" y="263"/>
                    </a:lnTo>
                    <a:lnTo>
                      <a:pt x="400" y="262"/>
                    </a:lnTo>
                    <a:lnTo>
                      <a:pt x="402" y="239"/>
                    </a:lnTo>
                    <a:lnTo>
                      <a:pt x="398" y="218"/>
                    </a:lnTo>
                    <a:lnTo>
                      <a:pt x="388" y="199"/>
                    </a:lnTo>
                    <a:lnTo>
                      <a:pt x="378" y="180"/>
                    </a:lnTo>
                    <a:lnTo>
                      <a:pt x="365" y="162"/>
                    </a:lnTo>
                    <a:lnTo>
                      <a:pt x="354" y="144"/>
                    </a:lnTo>
                    <a:lnTo>
                      <a:pt x="346" y="125"/>
                    </a:lnTo>
                    <a:lnTo>
                      <a:pt x="341" y="104"/>
                    </a:lnTo>
                    <a:lnTo>
                      <a:pt x="350" y="119"/>
                    </a:lnTo>
                    <a:lnTo>
                      <a:pt x="363" y="136"/>
                    </a:lnTo>
                    <a:lnTo>
                      <a:pt x="378" y="153"/>
                    </a:lnTo>
                    <a:lnTo>
                      <a:pt x="393" y="169"/>
                    </a:lnTo>
                    <a:lnTo>
                      <a:pt x="407" y="183"/>
                    </a:lnTo>
                    <a:lnTo>
                      <a:pt x="418" y="193"/>
                    </a:lnTo>
                    <a:lnTo>
                      <a:pt x="426" y="199"/>
                    </a:lnTo>
                    <a:lnTo>
                      <a:pt x="430" y="200"/>
                    </a:lnTo>
                    <a:lnTo>
                      <a:pt x="425" y="184"/>
                    </a:lnTo>
                    <a:lnTo>
                      <a:pt x="417" y="166"/>
                    </a:lnTo>
                    <a:lnTo>
                      <a:pt x="406" y="148"/>
                    </a:lnTo>
                    <a:lnTo>
                      <a:pt x="394" y="131"/>
                    </a:lnTo>
                    <a:lnTo>
                      <a:pt x="383" y="116"/>
                    </a:lnTo>
                    <a:lnTo>
                      <a:pt x="373" y="103"/>
                    </a:lnTo>
                    <a:lnTo>
                      <a:pt x="366" y="96"/>
                    </a:lnTo>
                    <a:lnTo>
                      <a:pt x="364" y="93"/>
                    </a:lnTo>
                    <a:lnTo>
                      <a:pt x="356" y="88"/>
                    </a:lnTo>
                    <a:lnTo>
                      <a:pt x="351" y="81"/>
                    </a:lnTo>
                    <a:lnTo>
                      <a:pt x="348" y="75"/>
                    </a:lnTo>
                    <a:lnTo>
                      <a:pt x="346" y="68"/>
                    </a:lnTo>
                    <a:lnTo>
                      <a:pt x="343" y="60"/>
                    </a:lnTo>
                    <a:lnTo>
                      <a:pt x="341" y="53"/>
                    </a:lnTo>
                    <a:lnTo>
                      <a:pt x="336" y="47"/>
                    </a:lnTo>
                    <a:lnTo>
                      <a:pt x="330" y="42"/>
                    </a:lnTo>
                    <a:lnTo>
                      <a:pt x="317" y="47"/>
                    </a:lnTo>
                    <a:lnTo>
                      <a:pt x="303" y="49"/>
                    </a:lnTo>
                    <a:lnTo>
                      <a:pt x="289" y="51"/>
                    </a:lnTo>
                    <a:lnTo>
                      <a:pt x="275" y="51"/>
                    </a:lnTo>
                    <a:lnTo>
                      <a:pt x="262" y="51"/>
                    </a:lnTo>
                    <a:lnTo>
                      <a:pt x="248" y="50"/>
                    </a:lnTo>
                    <a:lnTo>
                      <a:pt x="234" y="49"/>
                    </a:lnTo>
                    <a:lnTo>
                      <a:pt x="220" y="48"/>
                    </a:lnTo>
                    <a:lnTo>
                      <a:pt x="206" y="47"/>
                    </a:lnTo>
                    <a:lnTo>
                      <a:pt x="193" y="46"/>
                    </a:lnTo>
                    <a:lnTo>
                      <a:pt x="180" y="45"/>
                    </a:lnTo>
                    <a:lnTo>
                      <a:pt x="166" y="45"/>
                    </a:lnTo>
                    <a:lnTo>
                      <a:pt x="153" y="45"/>
                    </a:lnTo>
                    <a:lnTo>
                      <a:pt x="141" y="47"/>
                    </a:lnTo>
                    <a:lnTo>
                      <a:pt x="128" y="49"/>
                    </a:lnTo>
                    <a:lnTo>
                      <a:pt x="117" y="54"/>
                    </a:lnTo>
                    <a:lnTo>
                      <a:pt x="118" y="55"/>
                    </a:lnTo>
                    <a:lnTo>
                      <a:pt x="123" y="56"/>
                    </a:lnTo>
                    <a:lnTo>
                      <a:pt x="131" y="57"/>
                    </a:lnTo>
                    <a:lnTo>
                      <a:pt x="143" y="58"/>
                    </a:lnTo>
                    <a:lnTo>
                      <a:pt x="157" y="61"/>
                    </a:lnTo>
                    <a:lnTo>
                      <a:pt x="172" y="62"/>
                    </a:lnTo>
                    <a:lnTo>
                      <a:pt x="189" y="63"/>
                    </a:lnTo>
                    <a:lnTo>
                      <a:pt x="206" y="64"/>
                    </a:lnTo>
                    <a:lnTo>
                      <a:pt x="224" y="66"/>
                    </a:lnTo>
                    <a:lnTo>
                      <a:pt x="241" y="66"/>
                    </a:lnTo>
                    <a:lnTo>
                      <a:pt x="257" y="68"/>
                    </a:lnTo>
                    <a:lnTo>
                      <a:pt x="273" y="68"/>
                    </a:lnTo>
                    <a:lnTo>
                      <a:pt x="286" y="68"/>
                    </a:lnTo>
                    <a:lnTo>
                      <a:pt x="297" y="68"/>
                    </a:lnTo>
                    <a:lnTo>
                      <a:pt x="305" y="66"/>
                    </a:lnTo>
                    <a:lnTo>
                      <a:pt x="311" y="65"/>
                    </a:lnTo>
                    <a:lnTo>
                      <a:pt x="305" y="71"/>
                    </a:lnTo>
                    <a:lnTo>
                      <a:pt x="297" y="76"/>
                    </a:lnTo>
                    <a:lnTo>
                      <a:pt x="288" y="79"/>
                    </a:lnTo>
                    <a:lnTo>
                      <a:pt x="278" y="80"/>
                    </a:lnTo>
                    <a:lnTo>
                      <a:pt x="267" y="83"/>
                    </a:lnTo>
                    <a:lnTo>
                      <a:pt x="256" y="83"/>
                    </a:lnTo>
                    <a:lnTo>
                      <a:pt x="245" y="84"/>
                    </a:lnTo>
                    <a:lnTo>
                      <a:pt x="235" y="85"/>
                    </a:lnTo>
                    <a:lnTo>
                      <a:pt x="218" y="84"/>
                    </a:lnTo>
                    <a:lnTo>
                      <a:pt x="201" y="85"/>
                    </a:lnTo>
                    <a:lnTo>
                      <a:pt x="184" y="86"/>
                    </a:lnTo>
                    <a:lnTo>
                      <a:pt x="167" y="88"/>
                    </a:lnTo>
                    <a:lnTo>
                      <a:pt x="151" y="92"/>
                    </a:lnTo>
                    <a:lnTo>
                      <a:pt x="135" y="95"/>
                    </a:lnTo>
                    <a:lnTo>
                      <a:pt x="120" y="101"/>
                    </a:lnTo>
                    <a:lnTo>
                      <a:pt x="105" y="108"/>
                    </a:lnTo>
                    <a:lnTo>
                      <a:pt x="91" y="115"/>
                    </a:lnTo>
                    <a:lnTo>
                      <a:pt x="77" y="124"/>
                    </a:lnTo>
                    <a:lnTo>
                      <a:pt x="64" y="133"/>
                    </a:lnTo>
                    <a:lnTo>
                      <a:pt x="52" y="144"/>
                    </a:lnTo>
                    <a:lnTo>
                      <a:pt x="41" y="155"/>
                    </a:lnTo>
                    <a:lnTo>
                      <a:pt x="29" y="168"/>
                    </a:lnTo>
                    <a:lnTo>
                      <a:pt x="20" y="182"/>
                    </a:lnTo>
                    <a:lnTo>
                      <a:pt x="11" y="197"/>
                    </a:lnTo>
                    <a:lnTo>
                      <a:pt x="3" y="222"/>
                    </a:lnTo>
                    <a:lnTo>
                      <a:pt x="0" y="187"/>
                    </a:lnTo>
                    <a:lnTo>
                      <a:pt x="5" y="155"/>
                    </a:lnTo>
                    <a:lnTo>
                      <a:pt x="15" y="124"/>
                    </a:lnTo>
                    <a:lnTo>
                      <a:pt x="31" y="95"/>
                    </a:lnTo>
                    <a:lnTo>
                      <a:pt x="52" y="70"/>
                    </a:lnTo>
                    <a:lnTo>
                      <a:pt x="77" y="47"/>
                    </a:lnTo>
                    <a:lnTo>
                      <a:pt x="106" y="27"/>
                    </a:lnTo>
                    <a:lnTo>
                      <a:pt x="138" y="12"/>
                    </a:lnTo>
                    <a:lnTo>
                      <a:pt x="151" y="8"/>
                    </a:lnTo>
                    <a:lnTo>
                      <a:pt x="164" y="4"/>
                    </a:lnTo>
                    <a:lnTo>
                      <a:pt x="176" y="2"/>
                    </a:lnTo>
                    <a:lnTo>
                      <a:pt x="189" y="1"/>
                    </a:lnTo>
                    <a:lnTo>
                      <a:pt x="202" y="0"/>
                    </a:lnTo>
                    <a:lnTo>
                      <a:pt x="214" y="1"/>
                    </a:lnTo>
                    <a:lnTo>
                      <a:pt x="227" y="1"/>
                    </a:lnTo>
                    <a:lnTo>
                      <a:pt x="240" y="3"/>
                    </a:lnTo>
                    <a:lnTo>
                      <a:pt x="252" y="5"/>
                    </a:lnTo>
                    <a:lnTo>
                      <a:pt x="264" y="9"/>
                    </a:lnTo>
                    <a:lnTo>
                      <a:pt x="277" y="12"/>
                    </a:lnTo>
                    <a:lnTo>
                      <a:pt x="288" y="17"/>
                    </a:lnTo>
                    <a:lnTo>
                      <a:pt x="300" y="23"/>
                    </a:lnTo>
                    <a:lnTo>
                      <a:pt x="311" y="28"/>
                    </a:lnTo>
                    <a:lnTo>
                      <a:pt x="321" y="35"/>
                    </a:lnTo>
                    <a:lnTo>
                      <a:pt x="332" y="42"/>
                    </a:lnTo>
                    <a:lnTo>
                      <a:pt x="378" y="64"/>
                    </a:lnTo>
                    <a:close/>
                  </a:path>
                </a:pathLst>
              </a:custGeom>
              <a:solidFill>
                <a:srgbClr val="A81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1" name="Freeform 11">
                <a:extLst>
                  <a:ext uri="{FF2B5EF4-FFF2-40B4-BE49-F238E27FC236}">
                    <a16:creationId xmlns:a16="http://schemas.microsoft.com/office/drawing/2014/main" id="{E238BBD4-1BE4-457F-A2FD-A1710C13FC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0" y="2470"/>
                <a:ext cx="212" cy="261"/>
              </a:xfrm>
              <a:custGeom>
                <a:avLst/>
                <a:gdLst>
                  <a:gd name="T0" fmla="*/ 367 w 423"/>
                  <a:gd name="T1" fmla="*/ 137 h 522"/>
                  <a:gd name="T2" fmla="*/ 363 w 423"/>
                  <a:gd name="T3" fmla="*/ 170 h 522"/>
                  <a:gd name="T4" fmla="*/ 377 w 423"/>
                  <a:gd name="T5" fmla="*/ 181 h 522"/>
                  <a:gd name="T6" fmla="*/ 387 w 423"/>
                  <a:gd name="T7" fmla="*/ 178 h 522"/>
                  <a:gd name="T8" fmla="*/ 396 w 423"/>
                  <a:gd name="T9" fmla="*/ 177 h 522"/>
                  <a:gd name="T10" fmla="*/ 405 w 423"/>
                  <a:gd name="T11" fmla="*/ 177 h 522"/>
                  <a:gd name="T12" fmla="*/ 415 w 423"/>
                  <a:gd name="T13" fmla="*/ 184 h 522"/>
                  <a:gd name="T14" fmla="*/ 422 w 423"/>
                  <a:gd name="T15" fmla="*/ 198 h 522"/>
                  <a:gd name="T16" fmla="*/ 423 w 423"/>
                  <a:gd name="T17" fmla="*/ 223 h 522"/>
                  <a:gd name="T18" fmla="*/ 419 w 423"/>
                  <a:gd name="T19" fmla="*/ 247 h 522"/>
                  <a:gd name="T20" fmla="*/ 410 w 423"/>
                  <a:gd name="T21" fmla="*/ 269 h 522"/>
                  <a:gd name="T22" fmla="*/ 397 w 423"/>
                  <a:gd name="T23" fmla="*/ 291 h 522"/>
                  <a:gd name="T24" fmla="*/ 393 w 423"/>
                  <a:gd name="T25" fmla="*/ 327 h 522"/>
                  <a:gd name="T26" fmla="*/ 382 w 423"/>
                  <a:gd name="T27" fmla="*/ 379 h 522"/>
                  <a:gd name="T28" fmla="*/ 360 w 423"/>
                  <a:gd name="T29" fmla="*/ 417 h 522"/>
                  <a:gd name="T30" fmla="*/ 328 w 423"/>
                  <a:gd name="T31" fmla="*/ 445 h 522"/>
                  <a:gd name="T32" fmla="*/ 296 w 423"/>
                  <a:gd name="T33" fmla="*/ 471 h 522"/>
                  <a:gd name="T34" fmla="*/ 263 w 423"/>
                  <a:gd name="T35" fmla="*/ 500 h 522"/>
                  <a:gd name="T36" fmla="*/ 225 w 423"/>
                  <a:gd name="T37" fmla="*/ 522 h 522"/>
                  <a:gd name="T38" fmla="*/ 179 w 423"/>
                  <a:gd name="T39" fmla="*/ 514 h 522"/>
                  <a:gd name="T40" fmla="*/ 130 w 423"/>
                  <a:gd name="T41" fmla="*/ 488 h 522"/>
                  <a:gd name="T42" fmla="*/ 85 w 423"/>
                  <a:gd name="T43" fmla="*/ 452 h 522"/>
                  <a:gd name="T44" fmla="*/ 57 w 423"/>
                  <a:gd name="T45" fmla="*/ 420 h 522"/>
                  <a:gd name="T46" fmla="*/ 49 w 423"/>
                  <a:gd name="T47" fmla="*/ 389 h 522"/>
                  <a:gd name="T48" fmla="*/ 40 w 423"/>
                  <a:gd name="T49" fmla="*/ 357 h 522"/>
                  <a:gd name="T50" fmla="*/ 24 w 423"/>
                  <a:gd name="T51" fmla="*/ 330 h 522"/>
                  <a:gd name="T52" fmla="*/ 2 w 423"/>
                  <a:gd name="T53" fmla="*/ 306 h 522"/>
                  <a:gd name="T54" fmla="*/ 4 w 423"/>
                  <a:gd name="T55" fmla="*/ 281 h 522"/>
                  <a:gd name="T56" fmla="*/ 15 w 423"/>
                  <a:gd name="T57" fmla="*/ 257 h 522"/>
                  <a:gd name="T58" fmla="*/ 19 w 423"/>
                  <a:gd name="T59" fmla="*/ 232 h 522"/>
                  <a:gd name="T60" fmla="*/ 8 w 423"/>
                  <a:gd name="T61" fmla="*/ 202 h 522"/>
                  <a:gd name="T62" fmla="*/ 6 w 423"/>
                  <a:gd name="T63" fmla="*/ 171 h 522"/>
                  <a:gd name="T64" fmla="*/ 10 w 423"/>
                  <a:gd name="T65" fmla="*/ 132 h 522"/>
                  <a:gd name="T66" fmla="*/ 41 w 423"/>
                  <a:gd name="T67" fmla="*/ 88 h 522"/>
                  <a:gd name="T68" fmla="*/ 82 w 423"/>
                  <a:gd name="T69" fmla="*/ 49 h 522"/>
                  <a:gd name="T70" fmla="*/ 130 w 423"/>
                  <a:gd name="T71" fmla="*/ 21 h 522"/>
                  <a:gd name="T72" fmla="*/ 172 w 423"/>
                  <a:gd name="T73" fmla="*/ 12 h 522"/>
                  <a:gd name="T74" fmla="*/ 209 w 423"/>
                  <a:gd name="T75" fmla="*/ 12 h 522"/>
                  <a:gd name="T76" fmla="*/ 247 w 423"/>
                  <a:gd name="T77" fmla="*/ 12 h 522"/>
                  <a:gd name="T78" fmla="*/ 283 w 423"/>
                  <a:gd name="T79" fmla="*/ 6 h 522"/>
                  <a:gd name="T80" fmla="*/ 300 w 423"/>
                  <a:gd name="T81" fmla="*/ 18 h 522"/>
                  <a:gd name="T82" fmla="*/ 310 w 423"/>
                  <a:gd name="T83" fmla="*/ 50 h 522"/>
                  <a:gd name="T84" fmla="*/ 330 w 423"/>
                  <a:gd name="T85" fmla="*/ 80 h 522"/>
                  <a:gd name="T86" fmla="*/ 352 w 423"/>
                  <a:gd name="T87" fmla="*/ 10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23" h="522">
                    <a:moveTo>
                      <a:pt x="363" y="121"/>
                    </a:moveTo>
                    <a:lnTo>
                      <a:pt x="367" y="137"/>
                    </a:lnTo>
                    <a:lnTo>
                      <a:pt x="365" y="155"/>
                    </a:lnTo>
                    <a:lnTo>
                      <a:pt x="363" y="170"/>
                    </a:lnTo>
                    <a:lnTo>
                      <a:pt x="373" y="184"/>
                    </a:lnTo>
                    <a:lnTo>
                      <a:pt x="377" y="181"/>
                    </a:lnTo>
                    <a:lnTo>
                      <a:pt x="382" y="180"/>
                    </a:lnTo>
                    <a:lnTo>
                      <a:pt x="387" y="178"/>
                    </a:lnTo>
                    <a:lnTo>
                      <a:pt x="391" y="177"/>
                    </a:lnTo>
                    <a:lnTo>
                      <a:pt x="396" y="177"/>
                    </a:lnTo>
                    <a:lnTo>
                      <a:pt x="400" y="175"/>
                    </a:lnTo>
                    <a:lnTo>
                      <a:pt x="405" y="177"/>
                    </a:lnTo>
                    <a:lnTo>
                      <a:pt x="410" y="178"/>
                    </a:lnTo>
                    <a:lnTo>
                      <a:pt x="415" y="184"/>
                    </a:lnTo>
                    <a:lnTo>
                      <a:pt x="420" y="190"/>
                    </a:lnTo>
                    <a:lnTo>
                      <a:pt x="422" y="198"/>
                    </a:lnTo>
                    <a:lnTo>
                      <a:pt x="422" y="209"/>
                    </a:lnTo>
                    <a:lnTo>
                      <a:pt x="423" y="223"/>
                    </a:lnTo>
                    <a:lnTo>
                      <a:pt x="422" y="235"/>
                    </a:lnTo>
                    <a:lnTo>
                      <a:pt x="419" y="247"/>
                    </a:lnTo>
                    <a:lnTo>
                      <a:pt x="414" y="258"/>
                    </a:lnTo>
                    <a:lnTo>
                      <a:pt x="410" y="269"/>
                    </a:lnTo>
                    <a:lnTo>
                      <a:pt x="403" y="280"/>
                    </a:lnTo>
                    <a:lnTo>
                      <a:pt x="397" y="291"/>
                    </a:lnTo>
                    <a:lnTo>
                      <a:pt x="391" y="301"/>
                    </a:lnTo>
                    <a:lnTo>
                      <a:pt x="393" y="327"/>
                    </a:lnTo>
                    <a:lnTo>
                      <a:pt x="389" y="354"/>
                    </a:lnTo>
                    <a:lnTo>
                      <a:pt x="382" y="379"/>
                    </a:lnTo>
                    <a:lnTo>
                      <a:pt x="376" y="403"/>
                    </a:lnTo>
                    <a:lnTo>
                      <a:pt x="360" y="417"/>
                    </a:lnTo>
                    <a:lnTo>
                      <a:pt x="344" y="431"/>
                    </a:lnTo>
                    <a:lnTo>
                      <a:pt x="328" y="445"/>
                    </a:lnTo>
                    <a:lnTo>
                      <a:pt x="312" y="458"/>
                    </a:lnTo>
                    <a:lnTo>
                      <a:pt x="296" y="471"/>
                    </a:lnTo>
                    <a:lnTo>
                      <a:pt x="278" y="486"/>
                    </a:lnTo>
                    <a:lnTo>
                      <a:pt x="263" y="500"/>
                    </a:lnTo>
                    <a:lnTo>
                      <a:pt x="247" y="515"/>
                    </a:lnTo>
                    <a:lnTo>
                      <a:pt x="225" y="522"/>
                    </a:lnTo>
                    <a:lnTo>
                      <a:pt x="203" y="521"/>
                    </a:lnTo>
                    <a:lnTo>
                      <a:pt x="179" y="514"/>
                    </a:lnTo>
                    <a:lnTo>
                      <a:pt x="154" y="503"/>
                    </a:lnTo>
                    <a:lnTo>
                      <a:pt x="130" y="488"/>
                    </a:lnTo>
                    <a:lnTo>
                      <a:pt x="107" y="470"/>
                    </a:lnTo>
                    <a:lnTo>
                      <a:pt x="85" y="452"/>
                    </a:lnTo>
                    <a:lnTo>
                      <a:pt x="64" y="435"/>
                    </a:lnTo>
                    <a:lnTo>
                      <a:pt x="57" y="420"/>
                    </a:lnTo>
                    <a:lnTo>
                      <a:pt x="53" y="405"/>
                    </a:lnTo>
                    <a:lnTo>
                      <a:pt x="49" y="389"/>
                    </a:lnTo>
                    <a:lnTo>
                      <a:pt x="44" y="372"/>
                    </a:lnTo>
                    <a:lnTo>
                      <a:pt x="40" y="357"/>
                    </a:lnTo>
                    <a:lnTo>
                      <a:pt x="33" y="342"/>
                    </a:lnTo>
                    <a:lnTo>
                      <a:pt x="24" y="330"/>
                    </a:lnTo>
                    <a:lnTo>
                      <a:pt x="10" y="318"/>
                    </a:lnTo>
                    <a:lnTo>
                      <a:pt x="2" y="306"/>
                    </a:lnTo>
                    <a:lnTo>
                      <a:pt x="1" y="293"/>
                    </a:lnTo>
                    <a:lnTo>
                      <a:pt x="4" y="281"/>
                    </a:lnTo>
                    <a:lnTo>
                      <a:pt x="9" y="269"/>
                    </a:lnTo>
                    <a:lnTo>
                      <a:pt x="15" y="257"/>
                    </a:lnTo>
                    <a:lnTo>
                      <a:pt x="19" y="245"/>
                    </a:lnTo>
                    <a:lnTo>
                      <a:pt x="19" y="232"/>
                    </a:lnTo>
                    <a:lnTo>
                      <a:pt x="15" y="217"/>
                    </a:lnTo>
                    <a:lnTo>
                      <a:pt x="8" y="202"/>
                    </a:lnTo>
                    <a:lnTo>
                      <a:pt x="8" y="187"/>
                    </a:lnTo>
                    <a:lnTo>
                      <a:pt x="6" y="171"/>
                    </a:lnTo>
                    <a:lnTo>
                      <a:pt x="0" y="156"/>
                    </a:lnTo>
                    <a:lnTo>
                      <a:pt x="10" y="132"/>
                    </a:lnTo>
                    <a:lnTo>
                      <a:pt x="24" y="110"/>
                    </a:lnTo>
                    <a:lnTo>
                      <a:pt x="41" y="88"/>
                    </a:lnTo>
                    <a:lnTo>
                      <a:pt x="61" y="67"/>
                    </a:lnTo>
                    <a:lnTo>
                      <a:pt x="82" y="49"/>
                    </a:lnTo>
                    <a:lnTo>
                      <a:pt x="106" y="34"/>
                    </a:lnTo>
                    <a:lnTo>
                      <a:pt x="130" y="21"/>
                    </a:lnTo>
                    <a:lnTo>
                      <a:pt x="154" y="13"/>
                    </a:lnTo>
                    <a:lnTo>
                      <a:pt x="172" y="12"/>
                    </a:lnTo>
                    <a:lnTo>
                      <a:pt x="191" y="12"/>
                    </a:lnTo>
                    <a:lnTo>
                      <a:pt x="209" y="12"/>
                    </a:lnTo>
                    <a:lnTo>
                      <a:pt x="229" y="12"/>
                    </a:lnTo>
                    <a:lnTo>
                      <a:pt x="247" y="12"/>
                    </a:lnTo>
                    <a:lnTo>
                      <a:pt x="264" y="11"/>
                    </a:lnTo>
                    <a:lnTo>
                      <a:pt x="283" y="6"/>
                    </a:lnTo>
                    <a:lnTo>
                      <a:pt x="299" y="0"/>
                    </a:lnTo>
                    <a:lnTo>
                      <a:pt x="300" y="18"/>
                    </a:lnTo>
                    <a:lnTo>
                      <a:pt x="305" y="35"/>
                    </a:lnTo>
                    <a:lnTo>
                      <a:pt x="310" y="50"/>
                    </a:lnTo>
                    <a:lnTo>
                      <a:pt x="320" y="65"/>
                    </a:lnTo>
                    <a:lnTo>
                      <a:pt x="330" y="80"/>
                    </a:lnTo>
                    <a:lnTo>
                      <a:pt x="340" y="94"/>
                    </a:lnTo>
                    <a:lnTo>
                      <a:pt x="352" y="107"/>
                    </a:lnTo>
                    <a:lnTo>
                      <a:pt x="363" y="121"/>
                    </a:ln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2" name="Freeform 12">
                <a:extLst>
                  <a:ext uri="{FF2B5EF4-FFF2-40B4-BE49-F238E27FC236}">
                    <a16:creationId xmlns:a16="http://schemas.microsoft.com/office/drawing/2014/main" id="{3851EE64-C63C-45AC-9BBC-F3D8048B9A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5" y="2517"/>
                <a:ext cx="44" cy="29"/>
              </a:xfrm>
              <a:custGeom>
                <a:avLst/>
                <a:gdLst>
                  <a:gd name="T0" fmla="*/ 86 w 90"/>
                  <a:gd name="T1" fmla="*/ 20 h 56"/>
                  <a:gd name="T2" fmla="*/ 88 w 90"/>
                  <a:gd name="T3" fmla="*/ 28 h 56"/>
                  <a:gd name="T4" fmla="*/ 90 w 90"/>
                  <a:gd name="T5" fmla="*/ 36 h 56"/>
                  <a:gd name="T6" fmla="*/ 90 w 90"/>
                  <a:gd name="T7" fmla="*/ 45 h 56"/>
                  <a:gd name="T8" fmla="*/ 85 w 90"/>
                  <a:gd name="T9" fmla="*/ 53 h 56"/>
                  <a:gd name="T10" fmla="*/ 75 w 90"/>
                  <a:gd name="T11" fmla="*/ 52 h 56"/>
                  <a:gd name="T12" fmla="*/ 64 w 90"/>
                  <a:gd name="T13" fmla="*/ 51 h 56"/>
                  <a:gd name="T14" fmla="*/ 54 w 90"/>
                  <a:gd name="T15" fmla="*/ 51 h 56"/>
                  <a:gd name="T16" fmla="*/ 45 w 90"/>
                  <a:gd name="T17" fmla="*/ 51 h 56"/>
                  <a:gd name="T18" fmla="*/ 35 w 90"/>
                  <a:gd name="T19" fmla="*/ 51 h 56"/>
                  <a:gd name="T20" fmla="*/ 24 w 90"/>
                  <a:gd name="T21" fmla="*/ 52 h 56"/>
                  <a:gd name="T22" fmla="*/ 15 w 90"/>
                  <a:gd name="T23" fmla="*/ 54 h 56"/>
                  <a:gd name="T24" fmla="*/ 5 w 90"/>
                  <a:gd name="T25" fmla="*/ 56 h 56"/>
                  <a:gd name="T26" fmla="*/ 0 w 90"/>
                  <a:gd name="T27" fmla="*/ 49 h 56"/>
                  <a:gd name="T28" fmla="*/ 0 w 90"/>
                  <a:gd name="T29" fmla="*/ 40 h 56"/>
                  <a:gd name="T30" fmla="*/ 1 w 90"/>
                  <a:gd name="T31" fmla="*/ 32 h 56"/>
                  <a:gd name="T32" fmla="*/ 3 w 90"/>
                  <a:gd name="T33" fmla="*/ 25 h 56"/>
                  <a:gd name="T34" fmla="*/ 9 w 90"/>
                  <a:gd name="T35" fmla="*/ 16 h 56"/>
                  <a:gd name="T36" fmla="*/ 16 w 90"/>
                  <a:gd name="T37" fmla="*/ 8 h 56"/>
                  <a:gd name="T38" fmla="*/ 25 w 90"/>
                  <a:gd name="T39" fmla="*/ 2 h 56"/>
                  <a:gd name="T40" fmla="*/ 35 w 90"/>
                  <a:gd name="T41" fmla="*/ 0 h 56"/>
                  <a:gd name="T42" fmla="*/ 41 w 90"/>
                  <a:gd name="T43" fmla="*/ 0 h 56"/>
                  <a:gd name="T44" fmla="*/ 50 w 90"/>
                  <a:gd name="T45" fmla="*/ 0 h 56"/>
                  <a:gd name="T46" fmla="*/ 56 w 90"/>
                  <a:gd name="T47" fmla="*/ 0 h 56"/>
                  <a:gd name="T48" fmla="*/ 64 w 90"/>
                  <a:gd name="T49" fmla="*/ 2 h 56"/>
                  <a:gd name="T50" fmla="*/ 70 w 90"/>
                  <a:gd name="T51" fmla="*/ 5 h 56"/>
                  <a:gd name="T52" fmla="*/ 77 w 90"/>
                  <a:gd name="T53" fmla="*/ 8 h 56"/>
                  <a:gd name="T54" fmla="*/ 82 w 90"/>
                  <a:gd name="T55" fmla="*/ 13 h 56"/>
                  <a:gd name="T56" fmla="*/ 86 w 90"/>
                  <a:gd name="T57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0" h="56">
                    <a:moveTo>
                      <a:pt x="86" y="20"/>
                    </a:moveTo>
                    <a:lnTo>
                      <a:pt x="88" y="28"/>
                    </a:lnTo>
                    <a:lnTo>
                      <a:pt x="90" y="36"/>
                    </a:lnTo>
                    <a:lnTo>
                      <a:pt x="90" y="45"/>
                    </a:lnTo>
                    <a:lnTo>
                      <a:pt x="85" y="53"/>
                    </a:lnTo>
                    <a:lnTo>
                      <a:pt x="75" y="52"/>
                    </a:lnTo>
                    <a:lnTo>
                      <a:pt x="64" y="51"/>
                    </a:lnTo>
                    <a:lnTo>
                      <a:pt x="54" y="51"/>
                    </a:lnTo>
                    <a:lnTo>
                      <a:pt x="45" y="51"/>
                    </a:lnTo>
                    <a:lnTo>
                      <a:pt x="35" y="51"/>
                    </a:lnTo>
                    <a:lnTo>
                      <a:pt x="24" y="52"/>
                    </a:lnTo>
                    <a:lnTo>
                      <a:pt x="15" y="54"/>
                    </a:lnTo>
                    <a:lnTo>
                      <a:pt x="5" y="56"/>
                    </a:lnTo>
                    <a:lnTo>
                      <a:pt x="0" y="49"/>
                    </a:lnTo>
                    <a:lnTo>
                      <a:pt x="0" y="40"/>
                    </a:lnTo>
                    <a:lnTo>
                      <a:pt x="1" y="32"/>
                    </a:lnTo>
                    <a:lnTo>
                      <a:pt x="3" y="25"/>
                    </a:lnTo>
                    <a:lnTo>
                      <a:pt x="9" y="16"/>
                    </a:lnTo>
                    <a:lnTo>
                      <a:pt x="16" y="8"/>
                    </a:lnTo>
                    <a:lnTo>
                      <a:pt x="25" y="2"/>
                    </a:lnTo>
                    <a:lnTo>
                      <a:pt x="35" y="0"/>
                    </a:lnTo>
                    <a:lnTo>
                      <a:pt x="41" y="0"/>
                    </a:lnTo>
                    <a:lnTo>
                      <a:pt x="50" y="0"/>
                    </a:lnTo>
                    <a:lnTo>
                      <a:pt x="56" y="0"/>
                    </a:lnTo>
                    <a:lnTo>
                      <a:pt x="64" y="2"/>
                    </a:lnTo>
                    <a:lnTo>
                      <a:pt x="70" y="5"/>
                    </a:lnTo>
                    <a:lnTo>
                      <a:pt x="77" y="8"/>
                    </a:lnTo>
                    <a:lnTo>
                      <a:pt x="82" y="13"/>
                    </a:lnTo>
                    <a:lnTo>
                      <a:pt x="86" y="2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3" name="Freeform 13">
                <a:extLst>
                  <a:ext uri="{FF2B5EF4-FFF2-40B4-BE49-F238E27FC236}">
                    <a16:creationId xmlns:a16="http://schemas.microsoft.com/office/drawing/2014/main" id="{F8EC16E7-E879-49BB-A102-51AE070C7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5" y="2525"/>
                <a:ext cx="28" cy="12"/>
              </a:xfrm>
              <a:custGeom>
                <a:avLst/>
                <a:gdLst>
                  <a:gd name="T0" fmla="*/ 52 w 56"/>
                  <a:gd name="T1" fmla="*/ 7 h 24"/>
                  <a:gd name="T2" fmla="*/ 56 w 56"/>
                  <a:gd name="T3" fmla="*/ 21 h 24"/>
                  <a:gd name="T4" fmla="*/ 0 w 56"/>
                  <a:gd name="T5" fmla="*/ 24 h 24"/>
                  <a:gd name="T6" fmla="*/ 1 w 56"/>
                  <a:gd name="T7" fmla="*/ 17 h 24"/>
                  <a:gd name="T8" fmla="*/ 2 w 56"/>
                  <a:gd name="T9" fmla="*/ 10 h 24"/>
                  <a:gd name="T10" fmla="*/ 4 w 56"/>
                  <a:gd name="T11" fmla="*/ 5 h 24"/>
                  <a:gd name="T12" fmla="*/ 8 w 56"/>
                  <a:gd name="T13" fmla="*/ 0 h 24"/>
                  <a:gd name="T14" fmla="*/ 12 w 56"/>
                  <a:gd name="T15" fmla="*/ 1 h 24"/>
                  <a:gd name="T16" fmla="*/ 18 w 56"/>
                  <a:gd name="T17" fmla="*/ 1 h 24"/>
                  <a:gd name="T18" fmla="*/ 24 w 56"/>
                  <a:gd name="T19" fmla="*/ 1 h 24"/>
                  <a:gd name="T20" fmla="*/ 31 w 56"/>
                  <a:gd name="T21" fmla="*/ 1 h 24"/>
                  <a:gd name="T22" fmla="*/ 38 w 56"/>
                  <a:gd name="T23" fmla="*/ 1 h 24"/>
                  <a:gd name="T24" fmla="*/ 43 w 56"/>
                  <a:gd name="T25" fmla="*/ 2 h 24"/>
                  <a:gd name="T26" fmla="*/ 48 w 56"/>
                  <a:gd name="T27" fmla="*/ 5 h 24"/>
                  <a:gd name="T28" fmla="*/ 52 w 56"/>
                  <a:gd name="T2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6" h="24">
                    <a:moveTo>
                      <a:pt x="52" y="7"/>
                    </a:moveTo>
                    <a:lnTo>
                      <a:pt x="56" y="21"/>
                    </a:lnTo>
                    <a:lnTo>
                      <a:pt x="0" y="24"/>
                    </a:lnTo>
                    <a:lnTo>
                      <a:pt x="1" y="17"/>
                    </a:lnTo>
                    <a:lnTo>
                      <a:pt x="2" y="10"/>
                    </a:lnTo>
                    <a:lnTo>
                      <a:pt x="4" y="5"/>
                    </a:lnTo>
                    <a:lnTo>
                      <a:pt x="8" y="0"/>
                    </a:lnTo>
                    <a:lnTo>
                      <a:pt x="12" y="1"/>
                    </a:lnTo>
                    <a:lnTo>
                      <a:pt x="18" y="1"/>
                    </a:lnTo>
                    <a:lnTo>
                      <a:pt x="24" y="1"/>
                    </a:lnTo>
                    <a:lnTo>
                      <a:pt x="31" y="1"/>
                    </a:lnTo>
                    <a:lnTo>
                      <a:pt x="38" y="1"/>
                    </a:lnTo>
                    <a:lnTo>
                      <a:pt x="43" y="2"/>
                    </a:lnTo>
                    <a:lnTo>
                      <a:pt x="48" y="5"/>
                    </a:lnTo>
                    <a:lnTo>
                      <a:pt x="52" y="7"/>
                    </a:lnTo>
                    <a:close/>
                  </a:path>
                </a:pathLst>
              </a:custGeom>
              <a:solidFill>
                <a:srgbClr val="A81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4" name="Freeform 14">
                <a:extLst>
                  <a:ext uri="{FF2B5EF4-FFF2-40B4-BE49-F238E27FC236}">
                    <a16:creationId xmlns:a16="http://schemas.microsoft.com/office/drawing/2014/main" id="{163EE748-C8D5-4126-8650-786E2F32C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2" y="2534"/>
                <a:ext cx="52" cy="36"/>
              </a:xfrm>
              <a:custGeom>
                <a:avLst/>
                <a:gdLst>
                  <a:gd name="T0" fmla="*/ 102 w 103"/>
                  <a:gd name="T1" fmla="*/ 17 h 73"/>
                  <a:gd name="T2" fmla="*/ 101 w 103"/>
                  <a:gd name="T3" fmla="*/ 27 h 73"/>
                  <a:gd name="T4" fmla="*/ 103 w 103"/>
                  <a:gd name="T5" fmla="*/ 35 h 73"/>
                  <a:gd name="T6" fmla="*/ 103 w 103"/>
                  <a:gd name="T7" fmla="*/ 43 h 73"/>
                  <a:gd name="T8" fmla="*/ 96 w 103"/>
                  <a:gd name="T9" fmla="*/ 49 h 73"/>
                  <a:gd name="T10" fmla="*/ 85 w 103"/>
                  <a:gd name="T11" fmla="*/ 51 h 73"/>
                  <a:gd name="T12" fmla="*/ 74 w 103"/>
                  <a:gd name="T13" fmla="*/ 54 h 73"/>
                  <a:gd name="T14" fmla="*/ 63 w 103"/>
                  <a:gd name="T15" fmla="*/ 57 h 73"/>
                  <a:gd name="T16" fmla="*/ 51 w 103"/>
                  <a:gd name="T17" fmla="*/ 59 h 73"/>
                  <a:gd name="T18" fmla="*/ 40 w 103"/>
                  <a:gd name="T19" fmla="*/ 61 h 73"/>
                  <a:gd name="T20" fmla="*/ 30 w 103"/>
                  <a:gd name="T21" fmla="*/ 65 h 73"/>
                  <a:gd name="T22" fmla="*/ 18 w 103"/>
                  <a:gd name="T23" fmla="*/ 68 h 73"/>
                  <a:gd name="T24" fmla="*/ 8 w 103"/>
                  <a:gd name="T25" fmla="*/ 73 h 73"/>
                  <a:gd name="T26" fmla="*/ 1 w 103"/>
                  <a:gd name="T27" fmla="*/ 66 h 73"/>
                  <a:gd name="T28" fmla="*/ 0 w 103"/>
                  <a:gd name="T29" fmla="*/ 57 h 73"/>
                  <a:gd name="T30" fmla="*/ 1 w 103"/>
                  <a:gd name="T31" fmla="*/ 46 h 73"/>
                  <a:gd name="T32" fmla="*/ 3 w 103"/>
                  <a:gd name="T33" fmla="*/ 38 h 73"/>
                  <a:gd name="T34" fmla="*/ 12 w 103"/>
                  <a:gd name="T35" fmla="*/ 29 h 73"/>
                  <a:gd name="T36" fmla="*/ 21 w 103"/>
                  <a:gd name="T37" fmla="*/ 21 h 73"/>
                  <a:gd name="T38" fmla="*/ 31 w 103"/>
                  <a:gd name="T39" fmla="*/ 13 h 73"/>
                  <a:gd name="T40" fmla="*/ 41 w 103"/>
                  <a:gd name="T41" fmla="*/ 7 h 73"/>
                  <a:gd name="T42" fmla="*/ 51 w 103"/>
                  <a:gd name="T43" fmla="*/ 3 h 73"/>
                  <a:gd name="T44" fmla="*/ 62 w 103"/>
                  <a:gd name="T45" fmla="*/ 0 h 73"/>
                  <a:gd name="T46" fmla="*/ 73 w 103"/>
                  <a:gd name="T47" fmla="*/ 0 h 73"/>
                  <a:gd name="T48" fmla="*/ 86 w 103"/>
                  <a:gd name="T49" fmla="*/ 4 h 73"/>
                  <a:gd name="T50" fmla="*/ 91 w 103"/>
                  <a:gd name="T51" fmla="*/ 6 h 73"/>
                  <a:gd name="T52" fmla="*/ 95 w 103"/>
                  <a:gd name="T53" fmla="*/ 9 h 73"/>
                  <a:gd name="T54" fmla="*/ 99 w 103"/>
                  <a:gd name="T55" fmla="*/ 14 h 73"/>
                  <a:gd name="T56" fmla="*/ 102 w 103"/>
                  <a:gd name="T57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3" h="73">
                    <a:moveTo>
                      <a:pt x="102" y="17"/>
                    </a:moveTo>
                    <a:lnTo>
                      <a:pt x="101" y="27"/>
                    </a:lnTo>
                    <a:lnTo>
                      <a:pt x="103" y="35"/>
                    </a:lnTo>
                    <a:lnTo>
                      <a:pt x="103" y="43"/>
                    </a:lnTo>
                    <a:lnTo>
                      <a:pt x="96" y="49"/>
                    </a:lnTo>
                    <a:lnTo>
                      <a:pt x="85" y="51"/>
                    </a:lnTo>
                    <a:lnTo>
                      <a:pt x="74" y="54"/>
                    </a:lnTo>
                    <a:lnTo>
                      <a:pt x="63" y="57"/>
                    </a:lnTo>
                    <a:lnTo>
                      <a:pt x="51" y="59"/>
                    </a:lnTo>
                    <a:lnTo>
                      <a:pt x="40" y="61"/>
                    </a:lnTo>
                    <a:lnTo>
                      <a:pt x="30" y="65"/>
                    </a:lnTo>
                    <a:lnTo>
                      <a:pt x="18" y="68"/>
                    </a:lnTo>
                    <a:lnTo>
                      <a:pt x="8" y="73"/>
                    </a:lnTo>
                    <a:lnTo>
                      <a:pt x="1" y="66"/>
                    </a:lnTo>
                    <a:lnTo>
                      <a:pt x="0" y="57"/>
                    </a:lnTo>
                    <a:lnTo>
                      <a:pt x="1" y="46"/>
                    </a:lnTo>
                    <a:lnTo>
                      <a:pt x="3" y="38"/>
                    </a:lnTo>
                    <a:lnTo>
                      <a:pt x="12" y="29"/>
                    </a:lnTo>
                    <a:lnTo>
                      <a:pt x="21" y="21"/>
                    </a:lnTo>
                    <a:lnTo>
                      <a:pt x="31" y="13"/>
                    </a:lnTo>
                    <a:lnTo>
                      <a:pt x="41" y="7"/>
                    </a:lnTo>
                    <a:lnTo>
                      <a:pt x="51" y="3"/>
                    </a:lnTo>
                    <a:lnTo>
                      <a:pt x="62" y="0"/>
                    </a:lnTo>
                    <a:lnTo>
                      <a:pt x="73" y="0"/>
                    </a:lnTo>
                    <a:lnTo>
                      <a:pt x="86" y="4"/>
                    </a:lnTo>
                    <a:lnTo>
                      <a:pt x="91" y="6"/>
                    </a:lnTo>
                    <a:lnTo>
                      <a:pt x="95" y="9"/>
                    </a:lnTo>
                    <a:lnTo>
                      <a:pt x="99" y="14"/>
                    </a:lnTo>
                    <a:lnTo>
                      <a:pt x="102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5" name="Freeform 15">
                <a:extLst>
                  <a:ext uri="{FF2B5EF4-FFF2-40B4-BE49-F238E27FC236}">
                    <a16:creationId xmlns:a16="http://schemas.microsoft.com/office/drawing/2014/main" id="{4AD4E41B-E76D-4AB1-B074-8AA0A84DC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1" y="2545"/>
                <a:ext cx="33" cy="14"/>
              </a:xfrm>
              <a:custGeom>
                <a:avLst/>
                <a:gdLst>
                  <a:gd name="T0" fmla="*/ 66 w 66"/>
                  <a:gd name="T1" fmla="*/ 5 h 29"/>
                  <a:gd name="T2" fmla="*/ 0 w 66"/>
                  <a:gd name="T3" fmla="*/ 29 h 29"/>
                  <a:gd name="T4" fmla="*/ 1 w 66"/>
                  <a:gd name="T5" fmla="*/ 25 h 29"/>
                  <a:gd name="T6" fmla="*/ 3 w 66"/>
                  <a:gd name="T7" fmla="*/ 21 h 29"/>
                  <a:gd name="T8" fmla="*/ 7 w 66"/>
                  <a:gd name="T9" fmla="*/ 16 h 29"/>
                  <a:gd name="T10" fmla="*/ 12 w 66"/>
                  <a:gd name="T11" fmla="*/ 12 h 29"/>
                  <a:gd name="T12" fmla="*/ 18 w 66"/>
                  <a:gd name="T13" fmla="*/ 8 h 29"/>
                  <a:gd name="T14" fmla="*/ 25 w 66"/>
                  <a:gd name="T15" fmla="*/ 4 h 29"/>
                  <a:gd name="T16" fmla="*/ 35 w 66"/>
                  <a:gd name="T17" fmla="*/ 1 h 29"/>
                  <a:gd name="T18" fmla="*/ 45 w 66"/>
                  <a:gd name="T19" fmla="*/ 0 h 29"/>
                  <a:gd name="T20" fmla="*/ 51 w 66"/>
                  <a:gd name="T21" fmla="*/ 0 h 29"/>
                  <a:gd name="T22" fmla="*/ 56 w 66"/>
                  <a:gd name="T23" fmla="*/ 0 h 29"/>
                  <a:gd name="T24" fmla="*/ 61 w 66"/>
                  <a:gd name="T25" fmla="*/ 2 h 29"/>
                  <a:gd name="T26" fmla="*/ 66 w 66"/>
                  <a:gd name="T27" fmla="*/ 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29">
                    <a:moveTo>
                      <a:pt x="66" y="5"/>
                    </a:moveTo>
                    <a:lnTo>
                      <a:pt x="0" y="29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7" y="16"/>
                    </a:lnTo>
                    <a:lnTo>
                      <a:pt x="12" y="12"/>
                    </a:lnTo>
                    <a:lnTo>
                      <a:pt x="18" y="8"/>
                    </a:lnTo>
                    <a:lnTo>
                      <a:pt x="25" y="4"/>
                    </a:lnTo>
                    <a:lnTo>
                      <a:pt x="35" y="1"/>
                    </a:lnTo>
                    <a:lnTo>
                      <a:pt x="45" y="0"/>
                    </a:lnTo>
                    <a:lnTo>
                      <a:pt x="51" y="0"/>
                    </a:lnTo>
                    <a:lnTo>
                      <a:pt x="56" y="0"/>
                    </a:lnTo>
                    <a:lnTo>
                      <a:pt x="61" y="2"/>
                    </a:lnTo>
                    <a:lnTo>
                      <a:pt x="66" y="5"/>
                    </a:lnTo>
                    <a:close/>
                  </a:path>
                </a:pathLst>
              </a:custGeom>
              <a:solidFill>
                <a:srgbClr val="A81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6" name="Freeform 16">
                <a:extLst>
                  <a:ext uri="{FF2B5EF4-FFF2-40B4-BE49-F238E27FC236}">
                    <a16:creationId xmlns:a16="http://schemas.microsoft.com/office/drawing/2014/main" id="{AFC877FD-75F0-490B-81DF-B51B9E9969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" y="2561"/>
                <a:ext cx="39" cy="18"/>
              </a:xfrm>
              <a:custGeom>
                <a:avLst/>
                <a:gdLst>
                  <a:gd name="T0" fmla="*/ 80 w 80"/>
                  <a:gd name="T1" fmla="*/ 3 h 36"/>
                  <a:gd name="T2" fmla="*/ 78 w 80"/>
                  <a:gd name="T3" fmla="*/ 13 h 36"/>
                  <a:gd name="T4" fmla="*/ 77 w 80"/>
                  <a:gd name="T5" fmla="*/ 20 h 36"/>
                  <a:gd name="T6" fmla="*/ 73 w 80"/>
                  <a:gd name="T7" fmla="*/ 25 h 36"/>
                  <a:gd name="T8" fmla="*/ 63 w 80"/>
                  <a:gd name="T9" fmla="*/ 29 h 36"/>
                  <a:gd name="T10" fmla="*/ 58 w 80"/>
                  <a:gd name="T11" fmla="*/ 30 h 36"/>
                  <a:gd name="T12" fmla="*/ 51 w 80"/>
                  <a:gd name="T13" fmla="*/ 33 h 36"/>
                  <a:gd name="T14" fmla="*/ 44 w 80"/>
                  <a:gd name="T15" fmla="*/ 34 h 36"/>
                  <a:gd name="T16" fmla="*/ 38 w 80"/>
                  <a:gd name="T17" fmla="*/ 35 h 36"/>
                  <a:gd name="T18" fmla="*/ 31 w 80"/>
                  <a:gd name="T19" fmla="*/ 36 h 36"/>
                  <a:gd name="T20" fmla="*/ 25 w 80"/>
                  <a:gd name="T21" fmla="*/ 36 h 36"/>
                  <a:gd name="T22" fmla="*/ 20 w 80"/>
                  <a:gd name="T23" fmla="*/ 35 h 36"/>
                  <a:gd name="T24" fmla="*/ 15 w 80"/>
                  <a:gd name="T25" fmla="*/ 31 h 36"/>
                  <a:gd name="T26" fmla="*/ 8 w 80"/>
                  <a:gd name="T27" fmla="*/ 28 h 36"/>
                  <a:gd name="T28" fmla="*/ 2 w 80"/>
                  <a:gd name="T29" fmla="*/ 23 h 36"/>
                  <a:gd name="T30" fmla="*/ 0 w 80"/>
                  <a:gd name="T31" fmla="*/ 18 h 36"/>
                  <a:gd name="T32" fmla="*/ 1 w 80"/>
                  <a:gd name="T33" fmla="*/ 12 h 36"/>
                  <a:gd name="T34" fmla="*/ 15 w 80"/>
                  <a:gd name="T35" fmla="*/ 13 h 36"/>
                  <a:gd name="T36" fmla="*/ 28 w 80"/>
                  <a:gd name="T37" fmla="*/ 12 h 36"/>
                  <a:gd name="T38" fmla="*/ 37 w 80"/>
                  <a:gd name="T39" fmla="*/ 10 h 36"/>
                  <a:gd name="T40" fmla="*/ 46 w 80"/>
                  <a:gd name="T41" fmla="*/ 6 h 36"/>
                  <a:gd name="T42" fmla="*/ 54 w 80"/>
                  <a:gd name="T43" fmla="*/ 3 h 36"/>
                  <a:gd name="T44" fmla="*/ 62 w 80"/>
                  <a:gd name="T45" fmla="*/ 0 h 36"/>
                  <a:gd name="T46" fmla="*/ 70 w 80"/>
                  <a:gd name="T47" fmla="*/ 0 h 36"/>
                  <a:gd name="T48" fmla="*/ 80 w 80"/>
                  <a:gd name="T4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0" h="36">
                    <a:moveTo>
                      <a:pt x="80" y="3"/>
                    </a:moveTo>
                    <a:lnTo>
                      <a:pt x="78" y="13"/>
                    </a:lnTo>
                    <a:lnTo>
                      <a:pt x="77" y="20"/>
                    </a:lnTo>
                    <a:lnTo>
                      <a:pt x="73" y="25"/>
                    </a:lnTo>
                    <a:lnTo>
                      <a:pt x="63" y="29"/>
                    </a:lnTo>
                    <a:lnTo>
                      <a:pt x="58" y="30"/>
                    </a:lnTo>
                    <a:lnTo>
                      <a:pt x="51" y="33"/>
                    </a:lnTo>
                    <a:lnTo>
                      <a:pt x="44" y="34"/>
                    </a:lnTo>
                    <a:lnTo>
                      <a:pt x="38" y="35"/>
                    </a:lnTo>
                    <a:lnTo>
                      <a:pt x="31" y="36"/>
                    </a:lnTo>
                    <a:lnTo>
                      <a:pt x="25" y="36"/>
                    </a:lnTo>
                    <a:lnTo>
                      <a:pt x="20" y="35"/>
                    </a:lnTo>
                    <a:lnTo>
                      <a:pt x="15" y="31"/>
                    </a:lnTo>
                    <a:lnTo>
                      <a:pt x="8" y="28"/>
                    </a:lnTo>
                    <a:lnTo>
                      <a:pt x="2" y="23"/>
                    </a:lnTo>
                    <a:lnTo>
                      <a:pt x="0" y="18"/>
                    </a:lnTo>
                    <a:lnTo>
                      <a:pt x="1" y="12"/>
                    </a:lnTo>
                    <a:lnTo>
                      <a:pt x="15" y="13"/>
                    </a:lnTo>
                    <a:lnTo>
                      <a:pt x="28" y="12"/>
                    </a:lnTo>
                    <a:lnTo>
                      <a:pt x="37" y="10"/>
                    </a:lnTo>
                    <a:lnTo>
                      <a:pt x="46" y="6"/>
                    </a:lnTo>
                    <a:lnTo>
                      <a:pt x="54" y="3"/>
                    </a:lnTo>
                    <a:lnTo>
                      <a:pt x="62" y="0"/>
                    </a:lnTo>
                    <a:lnTo>
                      <a:pt x="70" y="0"/>
                    </a:lnTo>
                    <a:lnTo>
                      <a:pt x="80" y="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7" name="Freeform 17">
                <a:extLst>
                  <a:ext uri="{FF2B5EF4-FFF2-40B4-BE49-F238E27FC236}">
                    <a16:creationId xmlns:a16="http://schemas.microsoft.com/office/drawing/2014/main" id="{643A42B9-497A-433B-AD97-D3A3D8BB0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" y="2570"/>
                <a:ext cx="18" cy="80"/>
              </a:xfrm>
              <a:custGeom>
                <a:avLst/>
                <a:gdLst>
                  <a:gd name="T0" fmla="*/ 20 w 36"/>
                  <a:gd name="T1" fmla="*/ 82 h 160"/>
                  <a:gd name="T2" fmla="*/ 22 w 36"/>
                  <a:gd name="T3" fmla="*/ 99 h 160"/>
                  <a:gd name="T4" fmla="*/ 20 w 36"/>
                  <a:gd name="T5" fmla="*/ 120 h 160"/>
                  <a:gd name="T6" fmla="*/ 22 w 36"/>
                  <a:gd name="T7" fmla="*/ 137 h 160"/>
                  <a:gd name="T8" fmla="*/ 35 w 36"/>
                  <a:gd name="T9" fmla="*/ 145 h 160"/>
                  <a:gd name="T10" fmla="*/ 36 w 36"/>
                  <a:gd name="T11" fmla="*/ 151 h 160"/>
                  <a:gd name="T12" fmla="*/ 34 w 36"/>
                  <a:gd name="T13" fmla="*/ 154 h 160"/>
                  <a:gd name="T14" fmla="*/ 30 w 36"/>
                  <a:gd name="T15" fmla="*/ 158 h 160"/>
                  <a:gd name="T16" fmla="*/ 26 w 36"/>
                  <a:gd name="T17" fmla="*/ 160 h 160"/>
                  <a:gd name="T18" fmla="*/ 18 w 36"/>
                  <a:gd name="T19" fmla="*/ 159 h 160"/>
                  <a:gd name="T20" fmla="*/ 12 w 36"/>
                  <a:gd name="T21" fmla="*/ 155 h 160"/>
                  <a:gd name="T22" fmla="*/ 6 w 36"/>
                  <a:gd name="T23" fmla="*/ 150 h 160"/>
                  <a:gd name="T24" fmla="*/ 0 w 36"/>
                  <a:gd name="T25" fmla="*/ 144 h 160"/>
                  <a:gd name="T26" fmla="*/ 0 w 36"/>
                  <a:gd name="T27" fmla="*/ 109 h 160"/>
                  <a:gd name="T28" fmla="*/ 4 w 36"/>
                  <a:gd name="T29" fmla="*/ 73 h 160"/>
                  <a:gd name="T30" fmla="*/ 6 w 36"/>
                  <a:gd name="T31" fmla="*/ 39 h 160"/>
                  <a:gd name="T32" fmla="*/ 5 w 36"/>
                  <a:gd name="T33" fmla="*/ 4 h 160"/>
                  <a:gd name="T34" fmla="*/ 8 w 36"/>
                  <a:gd name="T35" fmla="*/ 1 h 160"/>
                  <a:gd name="T36" fmla="*/ 12 w 36"/>
                  <a:gd name="T37" fmla="*/ 0 h 160"/>
                  <a:gd name="T38" fmla="*/ 15 w 36"/>
                  <a:gd name="T39" fmla="*/ 0 h 160"/>
                  <a:gd name="T40" fmla="*/ 19 w 36"/>
                  <a:gd name="T41" fmla="*/ 2 h 160"/>
                  <a:gd name="T42" fmla="*/ 22 w 36"/>
                  <a:gd name="T43" fmla="*/ 21 h 160"/>
                  <a:gd name="T44" fmla="*/ 23 w 36"/>
                  <a:gd name="T45" fmla="*/ 40 h 160"/>
                  <a:gd name="T46" fmla="*/ 22 w 36"/>
                  <a:gd name="T47" fmla="*/ 61 h 160"/>
                  <a:gd name="T48" fmla="*/ 20 w 36"/>
                  <a:gd name="T49" fmla="*/ 8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" h="160">
                    <a:moveTo>
                      <a:pt x="20" y="82"/>
                    </a:moveTo>
                    <a:lnTo>
                      <a:pt x="22" y="99"/>
                    </a:lnTo>
                    <a:lnTo>
                      <a:pt x="20" y="120"/>
                    </a:lnTo>
                    <a:lnTo>
                      <a:pt x="22" y="137"/>
                    </a:lnTo>
                    <a:lnTo>
                      <a:pt x="35" y="145"/>
                    </a:lnTo>
                    <a:lnTo>
                      <a:pt x="36" y="151"/>
                    </a:lnTo>
                    <a:lnTo>
                      <a:pt x="34" y="154"/>
                    </a:lnTo>
                    <a:lnTo>
                      <a:pt x="30" y="158"/>
                    </a:lnTo>
                    <a:lnTo>
                      <a:pt x="26" y="160"/>
                    </a:lnTo>
                    <a:lnTo>
                      <a:pt x="18" y="159"/>
                    </a:lnTo>
                    <a:lnTo>
                      <a:pt x="12" y="155"/>
                    </a:lnTo>
                    <a:lnTo>
                      <a:pt x="6" y="150"/>
                    </a:lnTo>
                    <a:lnTo>
                      <a:pt x="0" y="144"/>
                    </a:lnTo>
                    <a:lnTo>
                      <a:pt x="0" y="109"/>
                    </a:lnTo>
                    <a:lnTo>
                      <a:pt x="4" y="73"/>
                    </a:lnTo>
                    <a:lnTo>
                      <a:pt x="6" y="39"/>
                    </a:lnTo>
                    <a:lnTo>
                      <a:pt x="5" y="4"/>
                    </a:lnTo>
                    <a:lnTo>
                      <a:pt x="8" y="1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22" y="21"/>
                    </a:lnTo>
                    <a:lnTo>
                      <a:pt x="23" y="40"/>
                    </a:lnTo>
                    <a:lnTo>
                      <a:pt x="22" y="61"/>
                    </a:lnTo>
                    <a:lnTo>
                      <a:pt x="20" y="8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8" name="Freeform 18">
                <a:extLst>
                  <a:ext uri="{FF2B5EF4-FFF2-40B4-BE49-F238E27FC236}">
                    <a16:creationId xmlns:a16="http://schemas.microsoft.com/office/drawing/2014/main" id="{67394008-9685-442C-8946-81A8717CFC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2" y="2577"/>
                <a:ext cx="39" cy="18"/>
              </a:xfrm>
              <a:custGeom>
                <a:avLst/>
                <a:gdLst>
                  <a:gd name="T0" fmla="*/ 78 w 78"/>
                  <a:gd name="T1" fmla="*/ 4 h 35"/>
                  <a:gd name="T2" fmla="*/ 78 w 78"/>
                  <a:gd name="T3" fmla="*/ 15 h 35"/>
                  <a:gd name="T4" fmla="*/ 72 w 78"/>
                  <a:gd name="T5" fmla="*/ 21 h 35"/>
                  <a:gd name="T6" fmla="*/ 64 w 78"/>
                  <a:gd name="T7" fmla="*/ 27 h 35"/>
                  <a:gd name="T8" fmla="*/ 55 w 78"/>
                  <a:gd name="T9" fmla="*/ 33 h 35"/>
                  <a:gd name="T10" fmla="*/ 49 w 78"/>
                  <a:gd name="T11" fmla="*/ 34 h 35"/>
                  <a:gd name="T12" fmla="*/ 42 w 78"/>
                  <a:gd name="T13" fmla="*/ 35 h 35"/>
                  <a:gd name="T14" fmla="*/ 35 w 78"/>
                  <a:gd name="T15" fmla="*/ 35 h 35"/>
                  <a:gd name="T16" fmla="*/ 27 w 78"/>
                  <a:gd name="T17" fmla="*/ 35 h 35"/>
                  <a:gd name="T18" fmla="*/ 20 w 78"/>
                  <a:gd name="T19" fmla="*/ 35 h 35"/>
                  <a:gd name="T20" fmla="*/ 13 w 78"/>
                  <a:gd name="T21" fmla="*/ 34 h 35"/>
                  <a:gd name="T22" fmla="*/ 6 w 78"/>
                  <a:gd name="T23" fmla="*/ 32 h 35"/>
                  <a:gd name="T24" fmla="*/ 0 w 78"/>
                  <a:gd name="T25" fmla="*/ 28 h 35"/>
                  <a:gd name="T26" fmla="*/ 4 w 78"/>
                  <a:gd name="T27" fmla="*/ 21 h 35"/>
                  <a:gd name="T28" fmla="*/ 8 w 78"/>
                  <a:gd name="T29" fmla="*/ 17 h 35"/>
                  <a:gd name="T30" fmla="*/ 14 w 78"/>
                  <a:gd name="T31" fmla="*/ 16 h 35"/>
                  <a:gd name="T32" fmla="*/ 22 w 78"/>
                  <a:gd name="T33" fmla="*/ 15 h 35"/>
                  <a:gd name="T34" fmla="*/ 29 w 78"/>
                  <a:gd name="T35" fmla="*/ 13 h 35"/>
                  <a:gd name="T36" fmla="*/ 37 w 78"/>
                  <a:gd name="T37" fmla="*/ 13 h 35"/>
                  <a:gd name="T38" fmla="*/ 44 w 78"/>
                  <a:gd name="T39" fmla="*/ 11 h 35"/>
                  <a:gd name="T40" fmla="*/ 51 w 78"/>
                  <a:gd name="T41" fmla="*/ 7 h 35"/>
                  <a:gd name="T42" fmla="*/ 61 w 78"/>
                  <a:gd name="T43" fmla="*/ 3 h 35"/>
                  <a:gd name="T44" fmla="*/ 69 w 78"/>
                  <a:gd name="T45" fmla="*/ 0 h 35"/>
                  <a:gd name="T46" fmla="*/ 75 w 78"/>
                  <a:gd name="T47" fmla="*/ 1 h 35"/>
                  <a:gd name="T48" fmla="*/ 78 w 78"/>
                  <a:gd name="T49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8" h="35">
                    <a:moveTo>
                      <a:pt x="78" y="4"/>
                    </a:moveTo>
                    <a:lnTo>
                      <a:pt x="78" y="15"/>
                    </a:lnTo>
                    <a:lnTo>
                      <a:pt x="72" y="21"/>
                    </a:lnTo>
                    <a:lnTo>
                      <a:pt x="64" y="27"/>
                    </a:lnTo>
                    <a:lnTo>
                      <a:pt x="55" y="33"/>
                    </a:lnTo>
                    <a:lnTo>
                      <a:pt x="49" y="34"/>
                    </a:lnTo>
                    <a:lnTo>
                      <a:pt x="42" y="35"/>
                    </a:lnTo>
                    <a:lnTo>
                      <a:pt x="35" y="35"/>
                    </a:lnTo>
                    <a:lnTo>
                      <a:pt x="27" y="35"/>
                    </a:lnTo>
                    <a:lnTo>
                      <a:pt x="20" y="35"/>
                    </a:lnTo>
                    <a:lnTo>
                      <a:pt x="13" y="34"/>
                    </a:lnTo>
                    <a:lnTo>
                      <a:pt x="6" y="32"/>
                    </a:lnTo>
                    <a:lnTo>
                      <a:pt x="0" y="28"/>
                    </a:lnTo>
                    <a:lnTo>
                      <a:pt x="4" y="21"/>
                    </a:lnTo>
                    <a:lnTo>
                      <a:pt x="8" y="17"/>
                    </a:lnTo>
                    <a:lnTo>
                      <a:pt x="14" y="16"/>
                    </a:lnTo>
                    <a:lnTo>
                      <a:pt x="22" y="15"/>
                    </a:lnTo>
                    <a:lnTo>
                      <a:pt x="29" y="13"/>
                    </a:lnTo>
                    <a:lnTo>
                      <a:pt x="37" y="13"/>
                    </a:lnTo>
                    <a:lnTo>
                      <a:pt x="44" y="11"/>
                    </a:lnTo>
                    <a:lnTo>
                      <a:pt x="51" y="7"/>
                    </a:lnTo>
                    <a:lnTo>
                      <a:pt x="61" y="3"/>
                    </a:lnTo>
                    <a:lnTo>
                      <a:pt x="69" y="0"/>
                    </a:lnTo>
                    <a:lnTo>
                      <a:pt x="75" y="1"/>
                    </a:lnTo>
                    <a:lnTo>
                      <a:pt x="78" y="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9" name="Freeform 19">
                <a:extLst>
                  <a:ext uri="{FF2B5EF4-FFF2-40B4-BE49-F238E27FC236}">
                    <a16:creationId xmlns:a16="http://schemas.microsoft.com/office/drawing/2014/main" id="{1EF04D82-45CF-414E-B64A-61AC93266F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7" y="2605"/>
                <a:ext cx="72" cy="56"/>
              </a:xfrm>
              <a:custGeom>
                <a:avLst/>
                <a:gdLst>
                  <a:gd name="T0" fmla="*/ 140 w 144"/>
                  <a:gd name="T1" fmla="*/ 88 h 112"/>
                  <a:gd name="T2" fmla="*/ 119 w 144"/>
                  <a:gd name="T3" fmla="*/ 108 h 112"/>
                  <a:gd name="T4" fmla="*/ 117 w 144"/>
                  <a:gd name="T5" fmla="*/ 100 h 112"/>
                  <a:gd name="T6" fmla="*/ 117 w 144"/>
                  <a:gd name="T7" fmla="*/ 76 h 112"/>
                  <a:gd name="T8" fmla="*/ 108 w 144"/>
                  <a:gd name="T9" fmla="*/ 58 h 112"/>
                  <a:gd name="T10" fmla="*/ 98 w 144"/>
                  <a:gd name="T11" fmla="*/ 46 h 112"/>
                  <a:gd name="T12" fmla="*/ 85 w 144"/>
                  <a:gd name="T13" fmla="*/ 37 h 112"/>
                  <a:gd name="T14" fmla="*/ 71 w 144"/>
                  <a:gd name="T15" fmla="*/ 30 h 112"/>
                  <a:gd name="T16" fmla="*/ 57 w 144"/>
                  <a:gd name="T17" fmla="*/ 27 h 112"/>
                  <a:gd name="T18" fmla="*/ 46 w 144"/>
                  <a:gd name="T19" fmla="*/ 28 h 112"/>
                  <a:gd name="T20" fmla="*/ 36 w 144"/>
                  <a:gd name="T21" fmla="*/ 33 h 112"/>
                  <a:gd name="T22" fmla="*/ 26 w 144"/>
                  <a:gd name="T23" fmla="*/ 40 h 112"/>
                  <a:gd name="T24" fmla="*/ 24 w 144"/>
                  <a:gd name="T25" fmla="*/ 53 h 112"/>
                  <a:gd name="T26" fmla="*/ 36 w 144"/>
                  <a:gd name="T27" fmla="*/ 68 h 112"/>
                  <a:gd name="T28" fmla="*/ 51 w 144"/>
                  <a:gd name="T29" fmla="*/ 78 h 112"/>
                  <a:gd name="T30" fmla="*/ 66 w 144"/>
                  <a:gd name="T31" fmla="*/ 83 h 112"/>
                  <a:gd name="T32" fmla="*/ 64 w 144"/>
                  <a:gd name="T33" fmla="*/ 73 h 112"/>
                  <a:gd name="T34" fmla="*/ 46 w 144"/>
                  <a:gd name="T35" fmla="*/ 63 h 112"/>
                  <a:gd name="T36" fmla="*/ 52 w 144"/>
                  <a:gd name="T37" fmla="*/ 51 h 112"/>
                  <a:gd name="T38" fmla="*/ 67 w 144"/>
                  <a:gd name="T39" fmla="*/ 51 h 112"/>
                  <a:gd name="T40" fmla="*/ 79 w 144"/>
                  <a:gd name="T41" fmla="*/ 59 h 112"/>
                  <a:gd name="T42" fmla="*/ 90 w 144"/>
                  <a:gd name="T43" fmla="*/ 69 h 112"/>
                  <a:gd name="T44" fmla="*/ 97 w 144"/>
                  <a:gd name="T45" fmla="*/ 80 h 112"/>
                  <a:gd name="T46" fmla="*/ 97 w 144"/>
                  <a:gd name="T47" fmla="*/ 89 h 112"/>
                  <a:gd name="T48" fmla="*/ 86 w 144"/>
                  <a:gd name="T49" fmla="*/ 98 h 112"/>
                  <a:gd name="T50" fmla="*/ 64 w 144"/>
                  <a:gd name="T51" fmla="*/ 97 h 112"/>
                  <a:gd name="T52" fmla="*/ 43 w 144"/>
                  <a:gd name="T53" fmla="*/ 88 h 112"/>
                  <a:gd name="T54" fmla="*/ 22 w 144"/>
                  <a:gd name="T55" fmla="*/ 77 h 112"/>
                  <a:gd name="T56" fmla="*/ 3 w 144"/>
                  <a:gd name="T57" fmla="*/ 65 h 112"/>
                  <a:gd name="T58" fmla="*/ 0 w 144"/>
                  <a:gd name="T59" fmla="*/ 43 h 112"/>
                  <a:gd name="T60" fmla="*/ 6 w 144"/>
                  <a:gd name="T61" fmla="*/ 25 h 112"/>
                  <a:gd name="T62" fmla="*/ 19 w 144"/>
                  <a:gd name="T63" fmla="*/ 15 h 112"/>
                  <a:gd name="T64" fmla="*/ 34 w 144"/>
                  <a:gd name="T65" fmla="*/ 8 h 112"/>
                  <a:gd name="T66" fmla="*/ 51 w 144"/>
                  <a:gd name="T67" fmla="*/ 2 h 112"/>
                  <a:gd name="T68" fmla="*/ 71 w 144"/>
                  <a:gd name="T69" fmla="*/ 5 h 112"/>
                  <a:gd name="T70" fmla="*/ 99 w 144"/>
                  <a:gd name="T71" fmla="*/ 17 h 112"/>
                  <a:gd name="T72" fmla="*/ 123 w 144"/>
                  <a:gd name="T73" fmla="*/ 35 h 112"/>
                  <a:gd name="T74" fmla="*/ 139 w 144"/>
                  <a:gd name="T75" fmla="*/ 5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4" h="112">
                    <a:moveTo>
                      <a:pt x="144" y="75"/>
                    </a:moveTo>
                    <a:lnTo>
                      <a:pt x="140" y="88"/>
                    </a:lnTo>
                    <a:lnTo>
                      <a:pt x="129" y="100"/>
                    </a:lnTo>
                    <a:lnTo>
                      <a:pt x="119" y="108"/>
                    </a:lnTo>
                    <a:lnTo>
                      <a:pt x="113" y="112"/>
                    </a:lnTo>
                    <a:lnTo>
                      <a:pt x="117" y="100"/>
                    </a:lnTo>
                    <a:lnTo>
                      <a:pt x="119" y="88"/>
                    </a:lnTo>
                    <a:lnTo>
                      <a:pt x="117" y="76"/>
                    </a:lnTo>
                    <a:lnTo>
                      <a:pt x="113" y="65"/>
                    </a:lnTo>
                    <a:lnTo>
                      <a:pt x="108" y="58"/>
                    </a:lnTo>
                    <a:lnTo>
                      <a:pt x="104" y="52"/>
                    </a:lnTo>
                    <a:lnTo>
                      <a:pt x="98" y="46"/>
                    </a:lnTo>
                    <a:lnTo>
                      <a:pt x="92" y="42"/>
                    </a:lnTo>
                    <a:lnTo>
                      <a:pt x="85" y="37"/>
                    </a:lnTo>
                    <a:lnTo>
                      <a:pt x="78" y="33"/>
                    </a:lnTo>
                    <a:lnTo>
                      <a:pt x="71" y="30"/>
                    </a:lnTo>
                    <a:lnTo>
                      <a:pt x="64" y="28"/>
                    </a:lnTo>
                    <a:lnTo>
                      <a:pt x="57" y="27"/>
                    </a:lnTo>
                    <a:lnTo>
                      <a:pt x="52" y="27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6" y="33"/>
                    </a:lnTo>
                    <a:lnTo>
                      <a:pt x="31" y="37"/>
                    </a:lnTo>
                    <a:lnTo>
                      <a:pt x="26" y="40"/>
                    </a:lnTo>
                    <a:lnTo>
                      <a:pt x="23" y="45"/>
                    </a:lnTo>
                    <a:lnTo>
                      <a:pt x="24" y="53"/>
                    </a:lnTo>
                    <a:lnTo>
                      <a:pt x="29" y="61"/>
                    </a:lnTo>
                    <a:lnTo>
                      <a:pt x="36" y="68"/>
                    </a:lnTo>
                    <a:lnTo>
                      <a:pt x="43" y="74"/>
                    </a:lnTo>
                    <a:lnTo>
                      <a:pt x="51" y="78"/>
                    </a:lnTo>
                    <a:lnTo>
                      <a:pt x="59" y="81"/>
                    </a:lnTo>
                    <a:lnTo>
                      <a:pt x="66" y="83"/>
                    </a:lnTo>
                    <a:lnTo>
                      <a:pt x="69" y="82"/>
                    </a:lnTo>
                    <a:lnTo>
                      <a:pt x="64" y="73"/>
                    </a:lnTo>
                    <a:lnTo>
                      <a:pt x="55" y="69"/>
                    </a:lnTo>
                    <a:lnTo>
                      <a:pt x="46" y="63"/>
                    </a:lnTo>
                    <a:lnTo>
                      <a:pt x="44" y="53"/>
                    </a:lnTo>
                    <a:lnTo>
                      <a:pt x="52" y="51"/>
                    </a:lnTo>
                    <a:lnTo>
                      <a:pt x="60" y="50"/>
                    </a:lnTo>
                    <a:lnTo>
                      <a:pt x="67" y="51"/>
                    </a:lnTo>
                    <a:lnTo>
                      <a:pt x="74" y="54"/>
                    </a:lnTo>
                    <a:lnTo>
                      <a:pt x="79" y="59"/>
                    </a:lnTo>
                    <a:lnTo>
                      <a:pt x="85" y="63"/>
                    </a:lnTo>
                    <a:lnTo>
                      <a:pt x="90" y="69"/>
                    </a:lnTo>
                    <a:lnTo>
                      <a:pt x="94" y="76"/>
                    </a:lnTo>
                    <a:lnTo>
                      <a:pt x="97" y="80"/>
                    </a:lnTo>
                    <a:lnTo>
                      <a:pt x="97" y="84"/>
                    </a:lnTo>
                    <a:lnTo>
                      <a:pt x="97" y="89"/>
                    </a:lnTo>
                    <a:lnTo>
                      <a:pt x="97" y="93"/>
                    </a:lnTo>
                    <a:lnTo>
                      <a:pt x="86" y="98"/>
                    </a:lnTo>
                    <a:lnTo>
                      <a:pt x="75" y="99"/>
                    </a:lnTo>
                    <a:lnTo>
                      <a:pt x="64" y="97"/>
                    </a:lnTo>
                    <a:lnTo>
                      <a:pt x="54" y="93"/>
                    </a:lnTo>
                    <a:lnTo>
                      <a:pt x="43" y="88"/>
                    </a:lnTo>
                    <a:lnTo>
                      <a:pt x="32" y="82"/>
                    </a:lnTo>
                    <a:lnTo>
                      <a:pt x="22" y="77"/>
                    </a:lnTo>
                    <a:lnTo>
                      <a:pt x="11" y="73"/>
                    </a:lnTo>
                    <a:lnTo>
                      <a:pt x="3" y="65"/>
                    </a:lnTo>
                    <a:lnTo>
                      <a:pt x="0" y="54"/>
                    </a:lnTo>
                    <a:lnTo>
                      <a:pt x="0" y="43"/>
                    </a:lnTo>
                    <a:lnTo>
                      <a:pt x="0" y="31"/>
                    </a:lnTo>
                    <a:lnTo>
                      <a:pt x="6" y="25"/>
                    </a:lnTo>
                    <a:lnTo>
                      <a:pt x="13" y="20"/>
                    </a:lnTo>
                    <a:lnTo>
                      <a:pt x="19" y="15"/>
                    </a:lnTo>
                    <a:lnTo>
                      <a:pt x="28" y="12"/>
                    </a:lnTo>
                    <a:lnTo>
                      <a:pt x="34" y="8"/>
                    </a:lnTo>
                    <a:lnTo>
                      <a:pt x="43" y="5"/>
                    </a:lnTo>
                    <a:lnTo>
                      <a:pt x="51" y="2"/>
                    </a:lnTo>
                    <a:lnTo>
                      <a:pt x="57" y="0"/>
                    </a:lnTo>
                    <a:lnTo>
                      <a:pt x="71" y="5"/>
                    </a:lnTo>
                    <a:lnTo>
                      <a:pt x="85" y="10"/>
                    </a:lnTo>
                    <a:lnTo>
                      <a:pt x="99" y="17"/>
                    </a:lnTo>
                    <a:lnTo>
                      <a:pt x="112" y="25"/>
                    </a:lnTo>
                    <a:lnTo>
                      <a:pt x="123" y="35"/>
                    </a:lnTo>
                    <a:lnTo>
                      <a:pt x="132" y="46"/>
                    </a:lnTo>
                    <a:lnTo>
                      <a:pt x="139" y="59"/>
                    </a:lnTo>
                    <a:lnTo>
                      <a:pt x="144" y="75"/>
                    </a:lnTo>
                    <a:close/>
                  </a:path>
                </a:pathLst>
              </a:custGeom>
              <a:solidFill>
                <a:srgbClr val="FFF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0" name="Freeform 20">
                <a:extLst>
                  <a:ext uri="{FF2B5EF4-FFF2-40B4-BE49-F238E27FC236}">
                    <a16:creationId xmlns:a16="http://schemas.microsoft.com/office/drawing/2014/main" id="{98BF4EAE-95FE-47C6-8A8F-4F2239C75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9" y="2619"/>
                <a:ext cx="139" cy="89"/>
              </a:xfrm>
              <a:custGeom>
                <a:avLst/>
                <a:gdLst>
                  <a:gd name="T0" fmla="*/ 276 w 276"/>
                  <a:gd name="T1" fmla="*/ 41 h 177"/>
                  <a:gd name="T2" fmla="*/ 261 w 276"/>
                  <a:gd name="T3" fmla="*/ 42 h 177"/>
                  <a:gd name="T4" fmla="*/ 246 w 276"/>
                  <a:gd name="T5" fmla="*/ 43 h 177"/>
                  <a:gd name="T6" fmla="*/ 231 w 276"/>
                  <a:gd name="T7" fmla="*/ 42 h 177"/>
                  <a:gd name="T8" fmla="*/ 215 w 276"/>
                  <a:gd name="T9" fmla="*/ 42 h 177"/>
                  <a:gd name="T10" fmla="*/ 200 w 276"/>
                  <a:gd name="T11" fmla="*/ 42 h 177"/>
                  <a:gd name="T12" fmla="*/ 185 w 276"/>
                  <a:gd name="T13" fmla="*/ 41 h 177"/>
                  <a:gd name="T14" fmla="*/ 170 w 276"/>
                  <a:gd name="T15" fmla="*/ 41 h 177"/>
                  <a:gd name="T16" fmla="*/ 155 w 276"/>
                  <a:gd name="T17" fmla="*/ 41 h 177"/>
                  <a:gd name="T18" fmla="*/ 141 w 276"/>
                  <a:gd name="T19" fmla="*/ 42 h 177"/>
                  <a:gd name="T20" fmla="*/ 126 w 276"/>
                  <a:gd name="T21" fmla="*/ 43 h 177"/>
                  <a:gd name="T22" fmla="*/ 113 w 276"/>
                  <a:gd name="T23" fmla="*/ 46 h 177"/>
                  <a:gd name="T24" fmla="*/ 100 w 276"/>
                  <a:gd name="T25" fmla="*/ 50 h 177"/>
                  <a:gd name="T26" fmla="*/ 87 w 276"/>
                  <a:gd name="T27" fmla="*/ 56 h 177"/>
                  <a:gd name="T28" fmla="*/ 75 w 276"/>
                  <a:gd name="T29" fmla="*/ 63 h 177"/>
                  <a:gd name="T30" fmla="*/ 63 w 276"/>
                  <a:gd name="T31" fmla="*/ 71 h 177"/>
                  <a:gd name="T32" fmla="*/ 52 w 276"/>
                  <a:gd name="T33" fmla="*/ 83 h 177"/>
                  <a:gd name="T34" fmla="*/ 42 w 276"/>
                  <a:gd name="T35" fmla="*/ 100 h 177"/>
                  <a:gd name="T36" fmla="*/ 38 w 276"/>
                  <a:gd name="T37" fmla="*/ 119 h 177"/>
                  <a:gd name="T38" fmla="*/ 38 w 276"/>
                  <a:gd name="T39" fmla="*/ 139 h 177"/>
                  <a:gd name="T40" fmla="*/ 45 w 276"/>
                  <a:gd name="T41" fmla="*/ 157 h 177"/>
                  <a:gd name="T42" fmla="*/ 42 w 276"/>
                  <a:gd name="T43" fmla="*/ 159 h 177"/>
                  <a:gd name="T44" fmla="*/ 37 w 276"/>
                  <a:gd name="T45" fmla="*/ 162 h 177"/>
                  <a:gd name="T46" fmla="*/ 31 w 276"/>
                  <a:gd name="T47" fmla="*/ 167 h 177"/>
                  <a:gd name="T48" fmla="*/ 24 w 276"/>
                  <a:gd name="T49" fmla="*/ 171 h 177"/>
                  <a:gd name="T50" fmla="*/ 18 w 276"/>
                  <a:gd name="T51" fmla="*/ 175 h 177"/>
                  <a:gd name="T52" fmla="*/ 11 w 276"/>
                  <a:gd name="T53" fmla="*/ 177 h 177"/>
                  <a:gd name="T54" fmla="*/ 7 w 276"/>
                  <a:gd name="T55" fmla="*/ 177 h 177"/>
                  <a:gd name="T56" fmla="*/ 3 w 276"/>
                  <a:gd name="T57" fmla="*/ 172 h 177"/>
                  <a:gd name="T58" fmla="*/ 0 w 276"/>
                  <a:gd name="T59" fmla="*/ 156 h 177"/>
                  <a:gd name="T60" fmla="*/ 0 w 276"/>
                  <a:gd name="T61" fmla="*/ 140 h 177"/>
                  <a:gd name="T62" fmla="*/ 2 w 276"/>
                  <a:gd name="T63" fmla="*/ 124 h 177"/>
                  <a:gd name="T64" fmla="*/ 7 w 276"/>
                  <a:gd name="T65" fmla="*/ 108 h 177"/>
                  <a:gd name="T66" fmla="*/ 11 w 276"/>
                  <a:gd name="T67" fmla="*/ 93 h 177"/>
                  <a:gd name="T68" fmla="*/ 18 w 276"/>
                  <a:gd name="T69" fmla="*/ 79 h 177"/>
                  <a:gd name="T70" fmla="*/ 26 w 276"/>
                  <a:gd name="T71" fmla="*/ 65 h 177"/>
                  <a:gd name="T72" fmla="*/ 33 w 276"/>
                  <a:gd name="T73" fmla="*/ 53 h 177"/>
                  <a:gd name="T74" fmla="*/ 41 w 276"/>
                  <a:gd name="T75" fmla="*/ 42 h 177"/>
                  <a:gd name="T76" fmla="*/ 50 w 276"/>
                  <a:gd name="T77" fmla="*/ 33 h 177"/>
                  <a:gd name="T78" fmla="*/ 61 w 276"/>
                  <a:gd name="T79" fmla="*/ 25 h 177"/>
                  <a:gd name="T80" fmla="*/ 71 w 276"/>
                  <a:gd name="T81" fmla="*/ 19 h 177"/>
                  <a:gd name="T82" fmla="*/ 83 w 276"/>
                  <a:gd name="T83" fmla="*/ 14 h 177"/>
                  <a:gd name="T84" fmla="*/ 94 w 276"/>
                  <a:gd name="T85" fmla="*/ 9 h 177"/>
                  <a:gd name="T86" fmla="*/ 107 w 276"/>
                  <a:gd name="T87" fmla="*/ 5 h 177"/>
                  <a:gd name="T88" fmla="*/ 118 w 276"/>
                  <a:gd name="T89" fmla="*/ 3 h 177"/>
                  <a:gd name="T90" fmla="*/ 131 w 276"/>
                  <a:gd name="T91" fmla="*/ 1 h 177"/>
                  <a:gd name="T92" fmla="*/ 145 w 276"/>
                  <a:gd name="T93" fmla="*/ 0 h 177"/>
                  <a:gd name="T94" fmla="*/ 158 w 276"/>
                  <a:gd name="T95" fmla="*/ 0 h 177"/>
                  <a:gd name="T96" fmla="*/ 170 w 276"/>
                  <a:gd name="T97" fmla="*/ 0 h 177"/>
                  <a:gd name="T98" fmla="*/ 183 w 276"/>
                  <a:gd name="T99" fmla="*/ 1 h 177"/>
                  <a:gd name="T100" fmla="*/ 196 w 276"/>
                  <a:gd name="T101" fmla="*/ 2 h 177"/>
                  <a:gd name="T102" fmla="*/ 208 w 276"/>
                  <a:gd name="T103" fmla="*/ 4 h 177"/>
                  <a:gd name="T104" fmla="*/ 221 w 276"/>
                  <a:gd name="T105" fmla="*/ 7 h 177"/>
                  <a:gd name="T106" fmla="*/ 228 w 276"/>
                  <a:gd name="T107" fmla="*/ 9 h 177"/>
                  <a:gd name="T108" fmla="*/ 236 w 276"/>
                  <a:gd name="T109" fmla="*/ 12 h 177"/>
                  <a:gd name="T110" fmla="*/ 243 w 276"/>
                  <a:gd name="T111" fmla="*/ 17 h 177"/>
                  <a:gd name="T112" fmla="*/ 250 w 276"/>
                  <a:gd name="T113" fmla="*/ 22 h 177"/>
                  <a:gd name="T114" fmla="*/ 257 w 276"/>
                  <a:gd name="T115" fmla="*/ 26 h 177"/>
                  <a:gd name="T116" fmla="*/ 264 w 276"/>
                  <a:gd name="T117" fmla="*/ 32 h 177"/>
                  <a:gd name="T118" fmla="*/ 270 w 276"/>
                  <a:gd name="T119" fmla="*/ 37 h 177"/>
                  <a:gd name="T120" fmla="*/ 276 w 276"/>
                  <a:gd name="T121" fmla="*/ 41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6" h="177">
                    <a:moveTo>
                      <a:pt x="276" y="41"/>
                    </a:moveTo>
                    <a:lnTo>
                      <a:pt x="261" y="42"/>
                    </a:lnTo>
                    <a:lnTo>
                      <a:pt x="246" y="43"/>
                    </a:lnTo>
                    <a:lnTo>
                      <a:pt x="231" y="42"/>
                    </a:lnTo>
                    <a:lnTo>
                      <a:pt x="215" y="42"/>
                    </a:lnTo>
                    <a:lnTo>
                      <a:pt x="200" y="42"/>
                    </a:lnTo>
                    <a:lnTo>
                      <a:pt x="185" y="41"/>
                    </a:lnTo>
                    <a:lnTo>
                      <a:pt x="170" y="41"/>
                    </a:lnTo>
                    <a:lnTo>
                      <a:pt x="155" y="41"/>
                    </a:lnTo>
                    <a:lnTo>
                      <a:pt x="141" y="42"/>
                    </a:lnTo>
                    <a:lnTo>
                      <a:pt x="126" y="43"/>
                    </a:lnTo>
                    <a:lnTo>
                      <a:pt x="113" y="46"/>
                    </a:lnTo>
                    <a:lnTo>
                      <a:pt x="100" y="50"/>
                    </a:lnTo>
                    <a:lnTo>
                      <a:pt x="87" y="56"/>
                    </a:lnTo>
                    <a:lnTo>
                      <a:pt x="75" y="63"/>
                    </a:lnTo>
                    <a:lnTo>
                      <a:pt x="63" y="71"/>
                    </a:lnTo>
                    <a:lnTo>
                      <a:pt x="52" y="83"/>
                    </a:lnTo>
                    <a:lnTo>
                      <a:pt x="42" y="100"/>
                    </a:lnTo>
                    <a:lnTo>
                      <a:pt x="38" y="119"/>
                    </a:lnTo>
                    <a:lnTo>
                      <a:pt x="38" y="139"/>
                    </a:lnTo>
                    <a:lnTo>
                      <a:pt x="45" y="157"/>
                    </a:lnTo>
                    <a:lnTo>
                      <a:pt x="42" y="159"/>
                    </a:lnTo>
                    <a:lnTo>
                      <a:pt x="37" y="162"/>
                    </a:lnTo>
                    <a:lnTo>
                      <a:pt x="31" y="167"/>
                    </a:lnTo>
                    <a:lnTo>
                      <a:pt x="24" y="171"/>
                    </a:lnTo>
                    <a:lnTo>
                      <a:pt x="18" y="175"/>
                    </a:lnTo>
                    <a:lnTo>
                      <a:pt x="11" y="177"/>
                    </a:lnTo>
                    <a:lnTo>
                      <a:pt x="7" y="177"/>
                    </a:lnTo>
                    <a:lnTo>
                      <a:pt x="3" y="172"/>
                    </a:lnTo>
                    <a:lnTo>
                      <a:pt x="0" y="156"/>
                    </a:lnTo>
                    <a:lnTo>
                      <a:pt x="0" y="140"/>
                    </a:lnTo>
                    <a:lnTo>
                      <a:pt x="2" y="124"/>
                    </a:lnTo>
                    <a:lnTo>
                      <a:pt x="7" y="108"/>
                    </a:lnTo>
                    <a:lnTo>
                      <a:pt x="11" y="93"/>
                    </a:lnTo>
                    <a:lnTo>
                      <a:pt x="18" y="79"/>
                    </a:lnTo>
                    <a:lnTo>
                      <a:pt x="26" y="65"/>
                    </a:lnTo>
                    <a:lnTo>
                      <a:pt x="33" y="53"/>
                    </a:lnTo>
                    <a:lnTo>
                      <a:pt x="41" y="42"/>
                    </a:lnTo>
                    <a:lnTo>
                      <a:pt x="50" y="33"/>
                    </a:lnTo>
                    <a:lnTo>
                      <a:pt x="61" y="25"/>
                    </a:lnTo>
                    <a:lnTo>
                      <a:pt x="71" y="19"/>
                    </a:lnTo>
                    <a:lnTo>
                      <a:pt x="83" y="14"/>
                    </a:lnTo>
                    <a:lnTo>
                      <a:pt x="94" y="9"/>
                    </a:lnTo>
                    <a:lnTo>
                      <a:pt x="107" y="5"/>
                    </a:lnTo>
                    <a:lnTo>
                      <a:pt x="118" y="3"/>
                    </a:lnTo>
                    <a:lnTo>
                      <a:pt x="131" y="1"/>
                    </a:lnTo>
                    <a:lnTo>
                      <a:pt x="145" y="0"/>
                    </a:lnTo>
                    <a:lnTo>
                      <a:pt x="158" y="0"/>
                    </a:lnTo>
                    <a:lnTo>
                      <a:pt x="170" y="0"/>
                    </a:lnTo>
                    <a:lnTo>
                      <a:pt x="183" y="1"/>
                    </a:lnTo>
                    <a:lnTo>
                      <a:pt x="196" y="2"/>
                    </a:lnTo>
                    <a:lnTo>
                      <a:pt x="208" y="4"/>
                    </a:lnTo>
                    <a:lnTo>
                      <a:pt x="221" y="7"/>
                    </a:lnTo>
                    <a:lnTo>
                      <a:pt x="228" y="9"/>
                    </a:lnTo>
                    <a:lnTo>
                      <a:pt x="236" y="12"/>
                    </a:lnTo>
                    <a:lnTo>
                      <a:pt x="243" y="17"/>
                    </a:lnTo>
                    <a:lnTo>
                      <a:pt x="250" y="22"/>
                    </a:lnTo>
                    <a:lnTo>
                      <a:pt x="257" y="26"/>
                    </a:lnTo>
                    <a:lnTo>
                      <a:pt x="264" y="32"/>
                    </a:lnTo>
                    <a:lnTo>
                      <a:pt x="270" y="37"/>
                    </a:lnTo>
                    <a:lnTo>
                      <a:pt x="276" y="41"/>
                    </a:lnTo>
                    <a:close/>
                  </a:path>
                </a:pathLst>
              </a:custGeom>
              <a:solidFill>
                <a:srgbClr val="FFF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1" name="Freeform 21">
                <a:extLst>
                  <a:ext uri="{FF2B5EF4-FFF2-40B4-BE49-F238E27FC236}">
                    <a16:creationId xmlns:a16="http://schemas.microsoft.com/office/drawing/2014/main" id="{3B085048-2FA7-4652-A127-51E9E50DA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7" y="2636"/>
                <a:ext cx="27" cy="9"/>
              </a:xfrm>
              <a:custGeom>
                <a:avLst/>
                <a:gdLst>
                  <a:gd name="T0" fmla="*/ 54 w 54"/>
                  <a:gd name="T1" fmla="*/ 5 h 20"/>
                  <a:gd name="T2" fmla="*/ 54 w 54"/>
                  <a:gd name="T3" fmla="*/ 8 h 20"/>
                  <a:gd name="T4" fmla="*/ 54 w 54"/>
                  <a:gd name="T5" fmla="*/ 12 h 20"/>
                  <a:gd name="T6" fmla="*/ 52 w 54"/>
                  <a:gd name="T7" fmla="*/ 15 h 20"/>
                  <a:gd name="T8" fmla="*/ 50 w 54"/>
                  <a:gd name="T9" fmla="*/ 17 h 20"/>
                  <a:gd name="T10" fmla="*/ 44 w 54"/>
                  <a:gd name="T11" fmla="*/ 19 h 20"/>
                  <a:gd name="T12" fmla="*/ 38 w 54"/>
                  <a:gd name="T13" fmla="*/ 20 h 20"/>
                  <a:gd name="T14" fmla="*/ 31 w 54"/>
                  <a:gd name="T15" fmla="*/ 20 h 20"/>
                  <a:gd name="T16" fmla="*/ 25 w 54"/>
                  <a:gd name="T17" fmla="*/ 20 h 20"/>
                  <a:gd name="T18" fmla="*/ 18 w 54"/>
                  <a:gd name="T19" fmla="*/ 20 h 20"/>
                  <a:gd name="T20" fmla="*/ 13 w 54"/>
                  <a:gd name="T21" fmla="*/ 19 h 20"/>
                  <a:gd name="T22" fmla="*/ 6 w 54"/>
                  <a:gd name="T23" fmla="*/ 19 h 20"/>
                  <a:gd name="T24" fmla="*/ 0 w 54"/>
                  <a:gd name="T25" fmla="*/ 19 h 20"/>
                  <a:gd name="T26" fmla="*/ 1 w 54"/>
                  <a:gd name="T27" fmla="*/ 4 h 20"/>
                  <a:gd name="T28" fmla="*/ 8 w 54"/>
                  <a:gd name="T29" fmla="*/ 2 h 20"/>
                  <a:gd name="T30" fmla="*/ 15 w 54"/>
                  <a:gd name="T31" fmla="*/ 1 h 20"/>
                  <a:gd name="T32" fmla="*/ 22 w 54"/>
                  <a:gd name="T33" fmla="*/ 1 h 20"/>
                  <a:gd name="T34" fmla="*/ 29 w 54"/>
                  <a:gd name="T35" fmla="*/ 0 h 20"/>
                  <a:gd name="T36" fmla="*/ 36 w 54"/>
                  <a:gd name="T37" fmla="*/ 0 h 20"/>
                  <a:gd name="T38" fmla="*/ 43 w 54"/>
                  <a:gd name="T39" fmla="*/ 1 h 20"/>
                  <a:gd name="T40" fmla="*/ 48 w 54"/>
                  <a:gd name="T41" fmla="*/ 2 h 20"/>
                  <a:gd name="T42" fmla="*/ 54 w 54"/>
                  <a:gd name="T43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" h="20">
                    <a:moveTo>
                      <a:pt x="54" y="5"/>
                    </a:moveTo>
                    <a:lnTo>
                      <a:pt x="54" y="8"/>
                    </a:lnTo>
                    <a:lnTo>
                      <a:pt x="54" y="12"/>
                    </a:lnTo>
                    <a:lnTo>
                      <a:pt x="52" y="15"/>
                    </a:lnTo>
                    <a:lnTo>
                      <a:pt x="50" y="17"/>
                    </a:lnTo>
                    <a:lnTo>
                      <a:pt x="44" y="19"/>
                    </a:lnTo>
                    <a:lnTo>
                      <a:pt x="38" y="20"/>
                    </a:lnTo>
                    <a:lnTo>
                      <a:pt x="31" y="20"/>
                    </a:lnTo>
                    <a:lnTo>
                      <a:pt x="25" y="20"/>
                    </a:lnTo>
                    <a:lnTo>
                      <a:pt x="18" y="20"/>
                    </a:lnTo>
                    <a:lnTo>
                      <a:pt x="13" y="19"/>
                    </a:lnTo>
                    <a:lnTo>
                      <a:pt x="6" y="19"/>
                    </a:lnTo>
                    <a:lnTo>
                      <a:pt x="0" y="19"/>
                    </a:lnTo>
                    <a:lnTo>
                      <a:pt x="1" y="4"/>
                    </a:lnTo>
                    <a:lnTo>
                      <a:pt x="8" y="2"/>
                    </a:lnTo>
                    <a:lnTo>
                      <a:pt x="15" y="1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6" y="0"/>
                    </a:lnTo>
                    <a:lnTo>
                      <a:pt x="43" y="1"/>
                    </a:lnTo>
                    <a:lnTo>
                      <a:pt x="48" y="2"/>
                    </a:lnTo>
                    <a:lnTo>
                      <a:pt x="54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2" name="Freeform 22">
                <a:extLst>
                  <a:ext uri="{FF2B5EF4-FFF2-40B4-BE49-F238E27FC236}">
                    <a16:creationId xmlns:a16="http://schemas.microsoft.com/office/drawing/2014/main" id="{B8E8A0AF-B148-4E4E-8CA2-80521D1F58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0" y="2650"/>
                <a:ext cx="210" cy="204"/>
              </a:xfrm>
              <a:custGeom>
                <a:avLst/>
                <a:gdLst>
                  <a:gd name="T0" fmla="*/ 213 w 419"/>
                  <a:gd name="T1" fmla="*/ 24 h 409"/>
                  <a:gd name="T2" fmla="*/ 135 w 419"/>
                  <a:gd name="T3" fmla="*/ 28 h 409"/>
                  <a:gd name="T4" fmla="*/ 81 w 419"/>
                  <a:gd name="T5" fmla="*/ 75 h 409"/>
                  <a:gd name="T6" fmla="*/ 119 w 419"/>
                  <a:gd name="T7" fmla="*/ 60 h 409"/>
                  <a:gd name="T8" fmla="*/ 159 w 419"/>
                  <a:gd name="T9" fmla="*/ 53 h 409"/>
                  <a:gd name="T10" fmla="*/ 199 w 419"/>
                  <a:gd name="T11" fmla="*/ 47 h 409"/>
                  <a:gd name="T12" fmla="*/ 235 w 419"/>
                  <a:gd name="T13" fmla="*/ 41 h 409"/>
                  <a:gd name="T14" fmla="*/ 266 w 419"/>
                  <a:gd name="T15" fmla="*/ 30 h 409"/>
                  <a:gd name="T16" fmla="*/ 248 w 419"/>
                  <a:gd name="T17" fmla="*/ 53 h 409"/>
                  <a:gd name="T18" fmla="*/ 196 w 419"/>
                  <a:gd name="T19" fmla="*/ 82 h 409"/>
                  <a:gd name="T20" fmla="*/ 168 w 419"/>
                  <a:gd name="T21" fmla="*/ 130 h 409"/>
                  <a:gd name="T22" fmla="*/ 188 w 419"/>
                  <a:gd name="T23" fmla="*/ 133 h 409"/>
                  <a:gd name="T24" fmla="*/ 199 w 419"/>
                  <a:gd name="T25" fmla="*/ 112 h 409"/>
                  <a:gd name="T26" fmla="*/ 221 w 419"/>
                  <a:gd name="T27" fmla="*/ 93 h 409"/>
                  <a:gd name="T28" fmla="*/ 258 w 419"/>
                  <a:gd name="T29" fmla="*/ 72 h 409"/>
                  <a:gd name="T30" fmla="*/ 288 w 419"/>
                  <a:gd name="T31" fmla="*/ 45 h 409"/>
                  <a:gd name="T32" fmla="*/ 298 w 419"/>
                  <a:gd name="T33" fmla="*/ 75 h 409"/>
                  <a:gd name="T34" fmla="*/ 263 w 419"/>
                  <a:gd name="T35" fmla="*/ 127 h 409"/>
                  <a:gd name="T36" fmla="*/ 245 w 419"/>
                  <a:gd name="T37" fmla="*/ 186 h 409"/>
                  <a:gd name="T38" fmla="*/ 266 w 419"/>
                  <a:gd name="T39" fmla="*/ 160 h 409"/>
                  <a:gd name="T40" fmla="*/ 301 w 419"/>
                  <a:gd name="T41" fmla="*/ 112 h 409"/>
                  <a:gd name="T42" fmla="*/ 327 w 419"/>
                  <a:gd name="T43" fmla="*/ 130 h 409"/>
                  <a:gd name="T44" fmla="*/ 348 w 419"/>
                  <a:gd name="T45" fmla="*/ 242 h 409"/>
                  <a:gd name="T46" fmla="*/ 351 w 419"/>
                  <a:gd name="T47" fmla="*/ 315 h 409"/>
                  <a:gd name="T48" fmla="*/ 368 w 419"/>
                  <a:gd name="T49" fmla="*/ 281 h 409"/>
                  <a:gd name="T50" fmla="*/ 365 w 419"/>
                  <a:gd name="T51" fmla="*/ 216 h 409"/>
                  <a:gd name="T52" fmla="*/ 354 w 419"/>
                  <a:gd name="T53" fmla="*/ 152 h 409"/>
                  <a:gd name="T54" fmla="*/ 327 w 419"/>
                  <a:gd name="T55" fmla="*/ 61 h 409"/>
                  <a:gd name="T56" fmla="*/ 358 w 419"/>
                  <a:gd name="T57" fmla="*/ 91 h 409"/>
                  <a:gd name="T58" fmla="*/ 388 w 419"/>
                  <a:gd name="T59" fmla="*/ 193 h 409"/>
                  <a:gd name="T60" fmla="*/ 418 w 419"/>
                  <a:gd name="T61" fmla="*/ 296 h 409"/>
                  <a:gd name="T62" fmla="*/ 413 w 419"/>
                  <a:gd name="T63" fmla="*/ 379 h 409"/>
                  <a:gd name="T64" fmla="*/ 386 w 419"/>
                  <a:gd name="T65" fmla="*/ 402 h 409"/>
                  <a:gd name="T66" fmla="*/ 368 w 419"/>
                  <a:gd name="T67" fmla="*/ 398 h 409"/>
                  <a:gd name="T68" fmla="*/ 354 w 419"/>
                  <a:gd name="T69" fmla="*/ 409 h 409"/>
                  <a:gd name="T70" fmla="*/ 335 w 419"/>
                  <a:gd name="T71" fmla="*/ 382 h 409"/>
                  <a:gd name="T72" fmla="*/ 325 w 419"/>
                  <a:gd name="T73" fmla="*/ 352 h 409"/>
                  <a:gd name="T74" fmla="*/ 316 w 419"/>
                  <a:gd name="T75" fmla="*/ 322 h 409"/>
                  <a:gd name="T76" fmla="*/ 312 w 419"/>
                  <a:gd name="T77" fmla="*/ 268 h 409"/>
                  <a:gd name="T78" fmla="*/ 291 w 419"/>
                  <a:gd name="T79" fmla="*/ 216 h 409"/>
                  <a:gd name="T80" fmla="*/ 259 w 419"/>
                  <a:gd name="T81" fmla="*/ 208 h 409"/>
                  <a:gd name="T82" fmla="*/ 236 w 419"/>
                  <a:gd name="T83" fmla="*/ 229 h 409"/>
                  <a:gd name="T84" fmla="*/ 211 w 419"/>
                  <a:gd name="T85" fmla="*/ 228 h 409"/>
                  <a:gd name="T86" fmla="*/ 167 w 419"/>
                  <a:gd name="T87" fmla="*/ 169 h 409"/>
                  <a:gd name="T88" fmla="*/ 122 w 419"/>
                  <a:gd name="T89" fmla="*/ 114 h 409"/>
                  <a:gd name="T90" fmla="*/ 74 w 419"/>
                  <a:gd name="T91" fmla="*/ 85 h 409"/>
                  <a:gd name="T92" fmla="*/ 45 w 419"/>
                  <a:gd name="T93" fmla="*/ 84 h 409"/>
                  <a:gd name="T94" fmla="*/ 17 w 419"/>
                  <a:gd name="T95" fmla="*/ 90 h 409"/>
                  <a:gd name="T96" fmla="*/ 0 w 419"/>
                  <a:gd name="T97" fmla="*/ 68 h 409"/>
                  <a:gd name="T98" fmla="*/ 15 w 419"/>
                  <a:gd name="T99" fmla="*/ 30 h 409"/>
                  <a:gd name="T100" fmla="*/ 54 w 419"/>
                  <a:gd name="T101" fmla="*/ 9 h 409"/>
                  <a:gd name="T102" fmla="*/ 98 w 419"/>
                  <a:gd name="T103" fmla="*/ 2 h 409"/>
                  <a:gd name="T104" fmla="*/ 145 w 419"/>
                  <a:gd name="T105" fmla="*/ 3 h 409"/>
                  <a:gd name="T106" fmla="*/ 193 w 419"/>
                  <a:gd name="T107" fmla="*/ 4 h 409"/>
                  <a:gd name="T108" fmla="*/ 240 w 419"/>
                  <a:gd name="T109" fmla="*/ 0 h 409"/>
                  <a:gd name="T110" fmla="*/ 257 w 419"/>
                  <a:gd name="T111" fmla="*/ 2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19" h="409">
                    <a:moveTo>
                      <a:pt x="261" y="6"/>
                    </a:moveTo>
                    <a:lnTo>
                      <a:pt x="238" y="18"/>
                    </a:lnTo>
                    <a:lnTo>
                      <a:pt x="213" y="24"/>
                    </a:lnTo>
                    <a:lnTo>
                      <a:pt x="187" y="25"/>
                    </a:lnTo>
                    <a:lnTo>
                      <a:pt x="160" y="25"/>
                    </a:lnTo>
                    <a:lnTo>
                      <a:pt x="135" y="28"/>
                    </a:lnTo>
                    <a:lnTo>
                      <a:pt x="112" y="34"/>
                    </a:lnTo>
                    <a:lnTo>
                      <a:pt x="93" y="49"/>
                    </a:lnTo>
                    <a:lnTo>
                      <a:pt x="81" y="75"/>
                    </a:lnTo>
                    <a:lnTo>
                      <a:pt x="93" y="69"/>
                    </a:lnTo>
                    <a:lnTo>
                      <a:pt x="106" y="64"/>
                    </a:lnTo>
                    <a:lnTo>
                      <a:pt x="119" y="60"/>
                    </a:lnTo>
                    <a:lnTo>
                      <a:pt x="132" y="57"/>
                    </a:lnTo>
                    <a:lnTo>
                      <a:pt x="146" y="54"/>
                    </a:lnTo>
                    <a:lnTo>
                      <a:pt x="159" y="53"/>
                    </a:lnTo>
                    <a:lnTo>
                      <a:pt x="173" y="51"/>
                    </a:lnTo>
                    <a:lnTo>
                      <a:pt x="187" y="49"/>
                    </a:lnTo>
                    <a:lnTo>
                      <a:pt x="199" y="47"/>
                    </a:lnTo>
                    <a:lnTo>
                      <a:pt x="212" y="46"/>
                    </a:lnTo>
                    <a:lnTo>
                      <a:pt x="223" y="44"/>
                    </a:lnTo>
                    <a:lnTo>
                      <a:pt x="235" y="41"/>
                    </a:lnTo>
                    <a:lnTo>
                      <a:pt x="246" y="38"/>
                    </a:lnTo>
                    <a:lnTo>
                      <a:pt x="257" y="34"/>
                    </a:lnTo>
                    <a:lnTo>
                      <a:pt x="266" y="30"/>
                    </a:lnTo>
                    <a:lnTo>
                      <a:pt x="274" y="24"/>
                    </a:lnTo>
                    <a:lnTo>
                      <a:pt x="263" y="41"/>
                    </a:lnTo>
                    <a:lnTo>
                      <a:pt x="248" y="53"/>
                    </a:lnTo>
                    <a:lnTo>
                      <a:pt x="230" y="63"/>
                    </a:lnTo>
                    <a:lnTo>
                      <a:pt x="213" y="71"/>
                    </a:lnTo>
                    <a:lnTo>
                      <a:pt x="196" y="82"/>
                    </a:lnTo>
                    <a:lnTo>
                      <a:pt x="182" y="93"/>
                    </a:lnTo>
                    <a:lnTo>
                      <a:pt x="173" y="109"/>
                    </a:lnTo>
                    <a:lnTo>
                      <a:pt x="168" y="130"/>
                    </a:lnTo>
                    <a:lnTo>
                      <a:pt x="176" y="136"/>
                    </a:lnTo>
                    <a:lnTo>
                      <a:pt x="183" y="137"/>
                    </a:lnTo>
                    <a:lnTo>
                      <a:pt x="188" y="133"/>
                    </a:lnTo>
                    <a:lnTo>
                      <a:pt x="191" y="128"/>
                    </a:lnTo>
                    <a:lnTo>
                      <a:pt x="195" y="120"/>
                    </a:lnTo>
                    <a:lnTo>
                      <a:pt x="199" y="112"/>
                    </a:lnTo>
                    <a:lnTo>
                      <a:pt x="204" y="105"/>
                    </a:lnTo>
                    <a:lnTo>
                      <a:pt x="210" y="100"/>
                    </a:lnTo>
                    <a:lnTo>
                      <a:pt x="221" y="93"/>
                    </a:lnTo>
                    <a:lnTo>
                      <a:pt x="234" y="87"/>
                    </a:lnTo>
                    <a:lnTo>
                      <a:pt x="245" y="81"/>
                    </a:lnTo>
                    <a:lnTo>
                      <a:pt x="258" y="72"/>
                    </a:lnTo>
                    <a:lnTo>
                      <a:pt x="268" y="64"/>
                    </a:lnTo>
                    <a:lnTo>
                      <a:pt x="279" y="55"/>
                    </a:lnTo>
                    <a:lnTo>
                      <a:pt x="288" y="45"/>
                    </a:lnTo>
                    <a:lnTo>
                      <a:pt x="295" y="32"/>
                    </a:lnTo>
                    <a:lnTo>
                      <a:pt x="301" y="55"/>
                    </a:lnTo>
                    <a:lnTo>
                      <a:pt x="298" y="75"/>
                    </a:lnTo>
                    <a:lnTo>
                      <a:pt x="289" y="93"/>
                    </a:lnTo>
                    <a:lnTo>
                      <a:pt x="276" y="109"/>
                    </a:lnTo>
                    <a:lnTo>
                      <a:pt x="263" y="127"/>
                    </a:lnTo>
                    <a:lnTo>
                      <a:pt x="251" y="144"/>
                    </a:lnTo>
                    <a:lnTo>
                      <a:pt x="245" y="165"/>
                    </a:lnTo>
                    <a:lnTo>
                      <a:pt x="245" y="186"/>
                    </a:lnTo>
                    <a:lnTo>
                      <a:pt x="249" y="184"/>
                    </a:lnTo>
                    <a:lnTo>
                      <a:pt x="256" y="174"/>
                    </a:lnTo>
                    <a:lnTo>
                      <a:pt x="266" y="160"/>
                    </a:lnTo>
                    <a:lnTo>
                      <a:pt x="279" y="144"/>
                    </a:lnTo>
                    <a:lnTo>
                      <a:pt x="290" y="127"/>
                    </a:lnTo>
                    <a:lnTo>
                      <a:pt x="301" y="112"/>
                    </a:lnTo>
                    <a:lnTo>
                      <a:pt x="307" y="100"/>
                    </a:lnTo>
                    <a:lnTo>
                      <a:pt x="311" y="94"/>
                    </a:lnTo>
                    <a:lnTo>
                      <a:pt x="327" y="130"/>
                    </a:lnTo>
                    <a:lnTo>
                      <a:pt x="337" y="168"/>
                    </a:lnTo>
                    <a:lnTo>
                      <a:pt x="344" y="206"/>
                    </a:lnTo>
                    <a:lnTo>
                      <a:pt x="348" y="242"/>
                    </a:lnTo>
                    <a:lnTo>
                      <a:pt x="350" y="274"/>
                    </a:lnTo>
                    <a:lnTo>
                      <a:pt x="350" y="299"/>
                    </a:lnTo>
                    <a:lnTo>
                      <a:pt x="351" y="315"/>
                    </a:lnTo>
                    <a:lnTo>
                      <a:pt x="354" y="321"/>
                    </a:lnTo>
                    <a:lnTo>
                      <a:pt x="364" y="302"/>
                    </a:lnTo>
                    <a:lnTo>
                      <a:pt x="368" y="281"/>
                    </a:lnTo>
                    <a:lnTo>
                      <a:pt x="370" y="260"/>
                    </a:lnTo>
                    <a:lnTo>
                      <a:pt x="368" y="238"/>
                    </a:lnTo>
                    <a:lnTo>
                      <a:pt x="365" y="216"/>
                    </a:lnTo>
                    <a:lnTo>
                      <a:pt x="360" y="195"/>
                    </a:lnTo>
                    <a:lnTo>
                      <a:pt x="356" y="173"/>
                    </a:lnTo>
                    <a:lnTo>
                      <a:pt x="354" y="152"/>
                    </a:lnTo>
                    <a:lnTo>
                      <a:pt x="345" y="122"/>
                    </a:lnTo>
                    <a:lnTo>
                      <a:pt x="335" y="91"/>
                    </a:lnTo>
                    <a:lnTo>
                      <a:pt x="327" y="61"/>
                    </a:lnTo>
                    <a:lnTo>
                      <a:pt x="322" y="28"/>
                    </a:lnTo>
                    <a:lnTo>
                      <a:pt x="342" y="59"/>
                    </a:lnTo>
                    <a:lnTo>
                      <a:pt x="358" y="91"/>
                    </a:lnTo>
                    <a:lnTo>
                      <a:pt x="370" y="124"/>
                    </a:lnTo>
                    <a:lnTo>
                      <a:pt x="380" y="159"/>
                    </a:lnTo>
                    <a:lnTo>
                      <a:pt x="388" y="193"/>
                    </a:lnTo>
                    <a:lnTo>
                      <a:pt x="397" y="228"/>
                    </a:lnTo>
                    <a:lnTo>
                      <a:pt x="407" y="262"/>
                    </a:lnTo>
                    <a:lnTo>
                      <a:pt x="418" y="296"/>
                    </a:lnTo>
                    <a:lnTo>
                      <a:pt x="419" y="324"/>
                    </a:lnTo>
                    <a:lnTo>
                      <a:pt x="419" y="352"/>
                    </a:lnTo>
                    <a:lnTo>
                      <a:pt x="413" y="379"/>
                    </a:lnTo>
                    <a:lnTo>
                      <a:pt x="398" y="400"/>
                    </a:lnTo>
                    <a:lnTo>
                      <a:pt x="393" y="402"/>
                    </a:lnTo>
                    <a:lnTo>
                      <a:pt x="386" y="402"/>
                    </a:lnTo>
                    <a:lnTo>
                      <a:pt x="380" y="401"/>
                    </a:lnTo>
                    <a:lnTo>
                      <a:pt x="374" y="400"/>
                    </a:lnTo>
                    <a:lnTo>
                      <a:pt x="368" y="398"/>
                    </a:lnTo>
                    <a:lnTo>
                      <a:pt x="363" y="400"/>
                    </a:lnTo>
                    <a:lnTo>
                      <a:pt x="358" y="402"/>
                    </a:lnTo>
                    <a:lnTo>
                      <a:pt x="354" y="409"/>
                    </a:lnTo>
                    <a:lnTo>
                      <a:pt x="345" y="401"/>
                    </a:lnTo>
                    <a:lnTo>
                      <a:pt x="340" y="391"/>
                    </a:lnTo>
                    <a:lnTo>
                      <a:pt x="335" y="382"/>
                    </a:lnTo>
                    <a:lnTo>
                      <a:pt x="332" y="372"/>
                    </a:lnTo>
                    <a:lnTo>
                      <a:pt x="328" y="363"/>
                    </a:lnTo>
                    <a:lnTo>
                      <a:pt x="325" y="352"/>
                    </a:lnTo>
                    <a:lnTo>
                      <a:pt x="321" y="342"/>
                    </a:lnTo>
                    <a:lnTo>
                      <a:pt x="317" y="333"/>
                    </a:lnTo>
                    <a:lnTo>
                      <a:pt x="316" y="322"/>
                    </a:lnTo>
                    <a:lnTo>
                      <a:pt x="316" y="307"/>
                    </a:lnTo>
                    <a:lnTo>
                      <a:pt x="314" y="289"/>
                    </a:lnTo>
                    <a:lnTo>
                      <a:pt x="312" y="268"/>
                    </a:lnTo>
                    <a:lnTo>
                      <a:pt x="307" y="249"/>
                    </a:lnTo>
                    <a:lnTo>
                      <a:pt x="301" y="231"/>
                    </a:lnTo>
                    <a:lnTo>
                      <a:pt x="291" y="216"/>
                    </a:lnTo>
                    <a:lnTo>
                      <a:pt x="278" y="208"/>
                    </a:lnTo>
                    <a:lnTo>
                      <a:pt x="268" y="206"/>
                    </a:lnTo>
                    <a:lnTo>
                      <a:pt x="259" y="208"/>
                    </a:lnTo>
                    <a:lnTo>
                      <a:pt x="251" y="214"/>
                    </a:lnTo>
                    <a:lnTo>
                      <a:pt x="243" y="222"/>
                    </a:lnTo>
                    <a:lnTo>
                      <a:pt x="236" y="229"/>
                    </a:lnTo>
                    <a:lnTo>
                      <a:pt x="228" y="234"/>
                    </a:lnTo>
                    <a:lnTo>
                      <a:pt x="220" y="234"/>
                    </a:lnTo>
                    <a:lnTo>
                      <a:pt x="211" y="228"/>
                    </a:lnTo>
                    <a:lnTo>
                      <a:pt x="195" y="208"/>
                    </a:lnTo>
                    <a:lnTo>
                      <a:pt x="181" y="189"/>
                    </a:lnTo>
                    <a:lnTo>
                      <a:pt x="167" y="169"/>
                    </a:lnTo>
                    <a:lnTo>
                      <a:pt x="153" y="150"/>
                    </a:lnTo>
                    <a:lnTo>
                      <a:pt x="138" y="131"/>
                    </a:lnTo>
                    <a:lnTo>
                      <a:pt x="122" y="114"/>
                    </a:lnTo>
                    <a:lnTo>
                      <a:pt x="104" y="99"/>
                    </a:lnTo>
                    <a:lnTo>
                      <a:pt x="83" y="87"/>
                    </a:lnTo>
                    <a:lnTo>
                      <a:pt x="74" y="85"/>
                    </a:lnTo>
                    <a:lnTo>
                      <a:pt x="64" y="84"/>
                    </a:lnTo>
                    <a:lnTo>
                      <a:pt x="54" y="84"/>
                    </a:lnTo>
                    <a:lnTo>
                      <a:pt x="45" y="84"/>
                    </a:lnTo>
                    <a:lnTo>
                      <a:pt x="36" y="86"/>
                    </a:lnTo>
                    <a:lnTo>
                      <a:pt x="26" y="87"/>
                    </a:lnTo>
                    <a:lnTo>
                      <a:pt x="17" y="90"/>
                    </a:lnTo>
                    <a:lnTo>
                      <a:pt x="8" y="92"/>
                    </a:lnTo>
                    <a:lnTo>
                      <a:pt x="1" y="82"/>
                    </a:lnTo>
                    <a:lnTo>
                      <a:pt x="0" y="68"/>
                    </a:lnTo>
                    <a:lnTo>
                      <a:pt x="1" y="54"/>
                    </a:lnTo>
                    <a:lnTo>
                      <a:pt x="3" y="41"/>
                    </a:lnTo>
                    <a:lnTo>
                      <a:pt x="15" y="30"/>
                    </a:lnTo>
                    <a:lnTo>
                      <a:pt x="28" y="21"/>
                    </a:lnTo>
                    <a:lnTo>
                      <a:pt x="40" y="14"/>
                    </a:lnTo>
                    <a:lnTo>
                      <a:pt x="54" y="9"/>
                    </a:lnTo>
                    <a:lnTo>
                      <a:pt x="68" y="6"/>
                    </a:lnTo>
                    <a:lnTo>
                      <a:pt x="83" y="3"/>
                    </a:lnTo>
                    <a:lnTo>
                      <a:pt x="98" y="2"/>
                    </a:lnTo>
                    <a:lnTo>
                      <a:pt x="114" y="2"/>
                    </a:lnTo>
                    <a:lnTo>
                      <a:pt x="129" y="2"/>
                    </a:lnTo>
                    <a:lnTo>
                      <a:pt x="145" y="3"/>
                    </a:lnTo>
                    <a:lnTo>
                      <a:pt x="161" y="4"/>
                    </a:lnTo>
                    <a:lnTo>
                      <a:pt x="177" y="4"/>
                    </a:lnTo>
                    <a:lnTo>
                      <a:pt x="193" y="4"/>
                    </a:lnTo>
                    <a:lnTo>
                      <a:pt x="208" y="4"/>
                    </a:lnTo>
                    <a:lnTo>
                      <a:pt x="225" y="2"/>
                    </a:lnTo>
                    <a:lnTo>
                      <a:pt x="240" y="0"/>
                    </a:lnTo>
                    <a:lnTo>
                      <a:pt x="246" y="0"/>
                    </a:lnTo>
                    <a:lnTo>
                      <a:pt x="251" y="1"/>
                    </a:lnTo>
                    <a:lnTo>
                      <a:pt x="257" y="2"/>
                    </a:lnTo>
                    <a:lnTo>
                      <a:pt x="261" y="6"/>
                    </a:lnTo>
                    <a:close/>
                  </a:path>
                </a:pathLst>
              </a:custGeom>
              <a:solidFill>
                <a:srgbClr val="FFF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3" name="Freeform 23">
                <a:extLst>
                  <a:ext uri="{FF2B5EF4-FFF2-40B4-BE49-F238E27FC236}">
                    <a16:creationId xmlns:a16="http://schemas.microsoft.com/office/drawing/2014/main" id="{CF88FF95-D773-4677-A0A4-8EDC79B08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" y="2655"/>
                <a:ext cx="66" cy="28"/>
              </a:xfrm>
              <a:custGeom>
                <a:avLst/>
                <a:gdLst>
                  <a:gd name="T0" fmla="*/ 131 w 131"/>
                  <a:gd name="T1" fmla="*/ 6 h 58"/>
                  <a:gd name="T2" fmla="*/ 124 w 131"/>
                  <a:gd name="T3" fmla="*/ 19 h 58"/>
                  <a:gd name="T4" fmla="*/ 115 w 131"/>
                  <a:gd name="T5" fmla="*/ 28 h 58"/>
                  <a:gd name="T6" fmla="*/ 105 w 131"/>
                  <a:gd name="T7" fmla="*/ 36 h 58"/>
                  <a:gd name="T8" fmla="*/ 92 w 131"/>
                  <a:gd name="T9" fmla="*/ 42 h 58"/>
                  <a:gd name="T10" fmla="*/ 79 w 131"/>
                  <a:gd name="T11" fmla="*/ 45 h 58"/>
                  <a:gd name="T12" fmla="*/ 65 w 131"/>
                  <a:gd name="T13" fmla="*/ 48 h 58"/>
                  <a:gd name="T14" fmla="*/ 51 w 131"/>
                  <a:gd name="T15" fmla="*/ 50 h 58"/>
                  <a:gd name="T16" fmla="*/ 37 w 131"/>
                  <a:gd name="T17" fmla="*/ 51 h 58"/>
                  <a:gd name="T18" fmla="*/ 32 w 131"/>
                  <a:gd name="T19" fmla="*/ 51 h 58"/>
                  <a:gd name="T20" fmla="*/ 28 w 131"/>
                  <a:gd name="T21" fmla="*/ 52 h 58"/>
                  <a:gd name="T22" fmla="*/ 22 w 131"/>
                  <a:gd name="T23" fmla="*/ 54 h 58"/>
                  <a:gd name="T24" fmla="*/ 17 w 131"/>
                  <a:gd name="T25" fmla="*/ 57 h 58"/>
                  <a:gd name="T26" fmla="*/ 13 w 131"/>
                  <a:gd name="T27" fmla="*/ 58 h 58"/>
                  <a:gd name="T28" fmla="*/ 8 w 131"/>
                  <a:gd name="T29" fmla="*/ 58 h 58"/>
                  <a:gd name="T30" fmla="*/ 5 w 131"/>
                  <a:gd name="T31" fmla="*/ 57 h 58"/>
                  <a:gd name="T32" fmla="*/ 0 w 131"/>
                  <a:gd name="T33" fmla="*/ 53 h 58"/>
                  <a:gd name="T34" fmla="*/ 0 w 131"/>
                  <a:gd name="T35" fmla="*/ 47 h 58"/>
                  <a:gd name="T36" fmla="*/ 1 w 131"/>
                  <a:gd name="T37" fmla="*/ 43 h 58"/>
                  <a:gd name="T38" fmla="*/ 5 w 131"/>
                  <a:gd name="T39" fmla="*/ 38 h 58"/>
                  <a:gd name="T40" fmla="*/ 8 w 131"/>
                  <a:gd name="T41" fmla="*/ 35 h 58"/>
                  <a:gd name="T42" fmla="*/ 28 w 131"/>
                  <a:gd name="T43" fmla="*/ 33 h 58"/>
                  <a:gd name="T44" fmla="*/ 45 w 131"/>
                  <a:gd name="T45" fmla="*/ 30 h 58"/>
                  <a:gd name="T46" fmla="*/ 60 w 131"/>
                  <a:gd name="T47" fmla="*/ 28 h 58"/>
                  <a:gd name="T48" fmla="*/ 73 w 131"/>
                  <a:gd name="T49" fmla="*/ 23 h 58"/>
                  <a:gd name="T50" fmla="*/ 85 w 131"/>
                  <a:gd name="T51" fmla="*/ 19 h 58"/>
                  <a:gd name="T52" fmla="*/ 97 w 131"/>
                  <a:gd name="T53" fmla="*/ 13 h 58"/>
                  <a:gd name="T54" fmla="*/ 108 w 131"/>
                  <a:gd name="T55" fmla="*/ 7 h 58"/>
                  <a:gd name="T56" fmla="*/ 121 w 131"/>
                  <a:gd name="T57" fmla="*/ 0 h 58"/>
                  <a:gd name="T58" fmla="*/ 124 w 131"/>
                  <a:gd name="T59" fmla="*/ 0 h 58"/>
                  <a:gd name="T60" fmla="*/ 127 w 131"/>
                  <a:gd name="T61" fmla="*/ 1 h 58"/>
                  <a:gd name="T62" fmla="*/ 129 w 131"/>
                  <a:gd name="T63" fmla="*/ 4 h 58"/>
                  <a:gd name="T64" fmla="*/ 131 w 131"/>
                  <a:gd name="T65" fmla="*/ 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1" h="58">
                    <a:moveTo>
                      <a:pt x="131" y="6"/>
                    </a:moveTo>
                    <a:lnTo>
                      <a:pt x="124" y="19"/>
                    </a:lnTo>
                    <a:lnTo>
                      <a:pt x="115" y="28"/>
                    </a:lnTo>
                    <a:lnTo>
                      <a:pt x="105" y="36"/>
                    </a:lnTo>
                    <a:lnTo>
                      <a:pt x="92" y="42"/>
                    </a:lnTo>
                    <a:lnTo>
                      <a:pt x="79" y="45"/>
                    </a:lnTo>
                    <a:lnTo>
                      <a:pt x="65" y="48"/>
                    </a:lnTo>
                    <a:lnTo>
                      <a:pt x="51" y="50"/>
                    </a:lnTo>
                    <a:lnTo>
                      <a:pt x="37" y="51"/>
                    </a:lnTo>
                    <a:lnTo>
                      <a:pt x="32" y="51"/>
                    </a:lnTo>
                    <a:lnTo>
                      <a:pt x="28" y="52"/>
                    </a:lnTo>
                    <a:lnTo>
                      <a:pt x="22" y="54"/>
                    </a:lnTo>
                    <a:lnTo>
                      <a:pt x="17" y="57"/>
                    </a:lnTo>
                    <a:lnTo>
                      <a:pt x="13" y="58"/>
                    </a:lnTo>
                    <a:lnTo>
                      <a:pt x="8" y="58"/>
                    </a:lnTo>
                    <a:lnTo>
                      <a:pt x="5" y="57"/>
                    </a:lnTo>
                    <a:lnTo>
                      <a:pt x="0" y="53"/>
                    </a:lnTo>
                    <a:lnTo>
                      <a:pt x="0" y="47"/>
                    </a:lnTo>
                    <a:lnTo>
                      <a:pt x="1" y="43"/>
                    </a:lnTo>
                    <a:lnTo>
                      <a:pt x="5" y="38"/>
                    </a:lnTo>
                    <a:lnTo>
                      <a:pt x="8" y="35"/>
                    </a:lnTo>
                    <a:lnTo>
                      <a:pt x="28" y="33"/>
                    </a:lnTo>
                    <a:lnTo>
                      <a:pt x="45" y="30"/>
                    </a:lnTo>
                    <a:lnTo>
                      <a:pt x="60" y="28"/>
                    </a:lnTo>
                    <a:lnTo>
                      <a:pt x="73" y="23"/>
                    </a:lnTo>
                    <a:lnTo>
                      <a:pt x="85" y="19"/>
                    </a:lnTo>
                    <a:lnTo>
                      <a:pt x="97" y="13"/>
                    </a:lnTo>
                    <a:lnTo>
                      <a:pt x="108" y="7"/>
                    </a:lnTo>
                    <a:lnTo>
                      <a:pt x="121" y="0"/>
                    </a:lnTo>
                    <a:lnTo>
                      <a:pt x="124" y="0"/>
                    </a:lnTo>
                    <a:lnTo>
                      <a:pt x="127" y="1"/>
                    </a:lnTo>
                    <a:lnTo>
                      <a:pt x="129" y="4"/>
                    </a:lnTo>
                    <a:lnTo>
                      <a:pt x="131" y="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4" name="Freeform 24">
                <a:extLst>
                  <a:ext uri="{FF2B5EF4-FFF2-40B4-BE49-F238E27FC236}">
                    <a16:creationId xmlns:a16="http://schemas.microsoft.com/office/drawing/2014/main" id="{C3E25B63-4B22-4242-96FC-15163C9DE4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7" y="2667"/>
                <a:ext cx="81" cy="212"/>
              </a:xfrm>
              <a:custGeom>
                <a:avLst/>
                <a:gdLst>
                  <a:gd name="T0" fmla="*/ 124 w 161"/>
                  <a:gd name="T1" fmla="*/ 338 h 424"/>
                  <a:gd name="T2" fmla="*/ 131 w 161"/>
                  <a:gd name="T3" fmla="*/ 340 h 424"/>
                  <a:gd name="T4" fmla="*/ 142 w 161"/>
                  <a:gd name="T5" fmla="*/ 320 h 424"/>
                  <a:gd name="T6" fmla="*/ 142 w 161"/>
                  <a:gd name="T7" fmla="*/ 276 h 424"/>
                  <a:gd name="T8" fmla="*/ 135 w 161"/>
                  <a:gd name="T9" fmla="*/ 239 h 424"/>
                  <a:gd name="T10" fmla="*/ 126 w 161"/>
                  <a:gd name="T11" fmla="*/ 208 h 424"/>
                  <a:gd name="T12" fmla="*/ 117 w 161"/>
                  <a:gd name="T13" fmla="*/ 178 h 424"/>
                  <a:gd name="T14" fmla="*/ 105 w 161"/>
                  <a:gd name="T15" fmla="*/ 149 h 424"/>
                  <a:gd name="T16" fmla="*/ 111 w 161"/>
                  <a:gd name="T17" fmla="*/ 158 h 424"/>
                  <a:gd name="T18" fmla="*/ 139 w 161"/>
                  <a:gd name="T19" fmla="*/ 213 h 424"/>
                  <a:gd name="T20" fmla="*/ 157 w 161"/>
                  <a:gd name="T21" fmla="*/ 273 h 424"/>
                  <a:gd name="T22" fmla="*/ 157 w 161"/>
                  <a:gd name="T23" fmla="*/ 337 h 424"/>
                  <a:gd name="T24" fmla="*/ 140 w 161"/>
                  <a:gd name="T25" fmla="*/ 378 h 424"/>
                  <a:gd name="T26" fmla="*/ 120 w 161"/>
                  <a:gd name="T27" fmla="*/ 398 h 424"/>
                  <a:gd name="T28" fmla="*/ 96 w 161"/>
                  <a:gd name="T29" fmla="*/ 413 h 424"/>
                  <a:gd name="T30" fmla="*/ 71 w 161"/>
                  <a:gd name="T31" fmla="*/ 422 h 424"/>
                  <a:gd name="T32" fmla="*/ 51 w 161"/>
                  <a:gd name="T33" fmla="*/ 422 h 424"/>
                  <a:gd name="T34" fmla="*/ 39 w 161"/>
                  <a:gd name="T35" fmla="*/ 415 h 424"/>
                  <a:gd name="T36" fmla="*/ 27 w 161"/>
                  <a:gd name="T37" fmla="*/ 407 h 424"/>
                  <a:gd name="T38" fmla="*/ 17 w 161"/>
                  <a:gd name="T39" fmla="*/ 396 h 424"/>
                  <a:gd name="T40" fmla="*/ 21 w 161"/>
                  <a:gd name="T41" fmla="*/ 393 h 424"/>
                  <a:gd name="T42" fmla="*/ 40 w 161"/>
                  <a:gd name="T43" fmla="*/ 392 h 424"/>
                  <a:gd name="T44" fmla="*/ 57 w 161"/>
                  <a:gd name="T45" fmla="*/ 386 h 424"/>
                  <a:gd name="T46" fmla="*/ 70 w 161"/>
                  <a:gd name="T47" fmla="*/ 375 h 424"/>
                  <a:gd name="T48" fmla="*/ 87 w 161"/>
                  <a:gd name="T49" fmla="*/ 324 h 424"/>
                  <a:gd name="T50" fmla="*/ 85 w 161"/>
                  <a:gd name="T51" fmla="*/ 243 h 424"/>
                  <a:gd name="T52" fmla="*/ 62 w 161"/>
                  <a:gd name="T53" fmla="*/ 166 h 424"/>
                  <a:gd name="T54" fmla="*/ 32 w 161"/>
                  <a:gd name="T55" fmla="*/ 89 h 424"/>
                  <a:gd name="T56" fmla="*/ 0 w 161"/>
                  <a:gd name="T57" fmla="*/ 0 h 424"/>
                  <a:gd name="T58" fmla="*/ 19 w 161"/>
                  <a:gd name="T59" fmla="*/ 35 h 424"/>
                  <a:gd name="T60" fmla="*/ 63 w 161"/>
                  <a:gd name="T61" fmla="*/ 119 h 424"/>
                  <a:gd name="T62" fmla="*/ 104 w 161"/>
                  <a:gd name="T63" fmla="*/ 228 h 424"/>
                  <a:gd name="T64" fmla="*/ 120 w 161"/>
                  <a:gd name="T65" fmla="*/ 334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1" h="424">
                    <a:moveTo>
                      <a:pt x="120" y="334"/>
                    </a:moveTo>
                    <a:lnTo>
                      <a:pt x="124" y="338"/>
                    </a:lnTo>
                    <a:lnTo>
                      <a:pt x="127" y="339"/>
                    </a:lnTo>
                    <a:lnTo>
                      <a:pt x="131" y="340"/>
                    </a:lnTo>
                    <a:lnTo>
                      <a:pt x="135" y="340"/>
                    </a:lnTo>
                    <a:lnTo>
                      <a:pt x="142" y="320"/>
                    </a:lnTo>
                    <a:lnTo>
                      <a:pt x="145" y="299"/>
                    </a:lnTo>
                    <a:lnTo>
                      <a:pt x="142" y="276"/>
                    </a:lnTo>
                    <a:lnTo>
                      <a:pt x="139" y="254"/>
                    </a:lnTo>
                    <a:lnTo>
                      <a:pt x="135" y="239"/>
                    </a:lnTo>
                    <a:lnTo>
                      <a:pt x="131" y="224"/>
                    </a:lnTo>
                    <a:lnTo>
                      <a:pt x="126" y="208"/>
                    </a:lnTo>
                    <a:lnTo>
                      <a:pt x="123" y="193"/>
                    </a:lnTo>
                    <a:lnTo>
                      <a:pt x="117" y="178"/>
                    </a:lnTo>
                    <a:lnTo>
                      <a:pt x="111" y="163"/>
                    </a:lnTo>
                    <a:lnTo>
                      <a:pt x="105" y="149"/>
                    </a:lnTo>
                    <a:lnTo>
                      <a:pt x="99" y="134"/>
                    </a:lnTo>
                    <a:lnTo>
                      <a:pt x="111" y="158"/>
                    </a:lnTo>
                    <a:lnTo>
                      <a:pt x="125" y="185"/>
                    </a:lnTo>
                    <a:lnTo>
                      <a:pt x="139" y="213"/>
                    </a:lnTo>
                    <a:lnTo>
                      <a:pt x="149" y="243"/>
                    </a:lnTo>
                    <a:lnTo>
                      <a:pt x="157" y="273"/>
                    </a:lnTo>
                    <a:lnTo>
                      <a:pt x="161" y="304"/>
                    </a:lnTo>
                    <a:lnTo>
                      <a:pt x="157" y="337"/>
                    </a:lnTo>
                    <a:lnTo>
                      <a:pt x="147" y="368"/>
                    </a:lnTo>
                    <a:lnTo>
                      <a:pt x="140" y="378"/>
                    </a:lnTo>
                    <a:lnTo>
                      <a:pt x="131" y="387"/>
                    </a:lnTo>
                    <a:lnTo>
                      <a:pt x="120" y="398"/>
                    </a:lnTo>
                    <a:lnTo>
                      <a:pt x="109" y="406"/>
                    </a:lnTo>
                    <a:lnTo>
                      <a:pt x="96" y="413"/>
                    </a:lnTo>
                    <a:lnTo>
                      <a:pt x="84" y="418"/>
                    </a:lnTo>
                    <a:lnTo>
                      <a:pt x="71" y="422"/>
                    </a:lnTo>
                    <a:lnTo>
                      <a:pt x="58" y="424"/>
                    </a:lnTo>
                    <a:lnTo>
                      <a:pt x="51" y="422"/>
                    </a:lnTo>
                    <a:lnTo>
                      <a:pt x="46" y="418"/>
                    </a:lnTo>
                    <a:lnTo>
                      <a:pt x="39" y="415"/>
                    </a:lnTo>
                    <a:lnTo>
                      <a:pt x="33" y="411"/>
                    </a:lnTo>
                    <a:lnTo>
                      <a:pt x="27" y="407"/>
                    </a:lnTo>
                    <a:lnTo>
                      <a:pt x="21" y="402"/>
                    </a:lnTo>
                    <a:lnTo>
                      <a:pt x="17" y="396"/>
                    </a:lnTo>
                    <a:lnTo>
                      <a:pt x="12" y="392"/>
                    </a:lnTo>
                    <a:lnTo>
                      <a:pt x="21" y="393"/>
                    </a:lnTo>
                    <a:lnTo>
                      <a:pt x="31" y="393"/>
                    </a:lnTo>
                    <a:lnTo>
                      <a:pt x="40" y="392"/>
                    </a:lnTo>
                    <a:lnTo>
                      <a:pt x="49" y="390"/>
                    </a:lnTo>
                    <a:lnTo>
                      <a:pt x="57" y="386"/>
                    </a:lnTo>
                    <a:lnTo>
                      <a:pt x="64" y="382"/>
                    </a:lnTo>
                    <a:lnTo>
                      <a:pt x="70" y="375"/>
                    </a:lnTo>
                    <a:lnTo>
                      <a:pt x="76" y="367"/>
                    </a:lnTo>
                    <a:lnTo>
                      <a:pt x="87" y="324"/>
                    </a:lnTo>
                    <a:lnTo>
                      <a:pt x="89" y="282"/>
                    </a:lnTo>
                    <a:lnTo>
                      <a:pt x="85" y="243"/>
                    </a:lnTo>
                    <a:lnTo>
                      <a:pt x="76" y="205"/>
                    </a:lnTo>
                    <a:lnTo>
                      <a:pt x="62" y="166"/>
                    </a:lnTo>
                    <a:lnTo>
                      <a:pt x="47" y="128"/>
                    </a:lnTo>
                    <a:lnTo>
                      <a:pt x="32" y="89"/>
                    </a:lnTo>
                    <a:lnTo>
                      <a:pt x="19" y="48"/>
                    </a:lnTo>
                    <a:lnTo>
                      <a:pt x="0" y="0"/>
                    </a:lnTo>
                    <a:lnTo>
                      <a:pt x="5" y="9"/>
                    </a:lnTo>
                    <a:lnTo>
                      <a:pt x="19" y="35"/>
                    </a:lnTo>
                    <a:lnTo>
                      <a:pt x="40" y="72"/>
                    </a:lnTo>
                    <a:lnTo>
                      <a:pt x="63" y="119"/>
                    </a:lnTo>
                    <a:lnTo>
                      <a:pt x="85" y="172"/>
                    </a:lnTo>
                    <a:lnTo>
                      <a:pt x="104" y="228"/>
                    </a:lnTo>
                    <a:lnTo>
                      <a:pt x="117" y="284"/>
                    </a:lnTo>
                    <a:lnTo>
                      <a:pt x="120" y="334"/>
                    </a:lnTo>
                    <a:close/>
                  </a:path>
                </a:pathLst>
              </a:custGeom>
              <a:solidFill>
                <a:srgbClr val="FFF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5" name="Freeform 25">
                <a:extLst>
                  <a:ext uri="{FF2B5EF4-FFF2-40B4-BE49-F238E27FC236}">
                    <a16:creationId xmlns:a16="http://schemas.microsoft.com/office/drawing/2014/main" id="{73FCCF97-04B7-47C7-8F62-D7B99291C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9" y="2672"/>
                <a:ext cx="289" cy="440"/>
              </a:xfrm>
              <a:custGeom>
                <a:avLst/>
                <a:gdLst>
                  <a:gd name="T0" fmla="*/ 11 w 578"/>
                  <a:gd name="T1" fmla="*/ 514 h 880"/>
                  <a:gd name="T2" fmla="*/ 46 w 578"/>
                  <a:gd name="T3" fmla="*/ 329 h 880"/>
                  <a:gd name="T4" fmla="*/ 66 w 578"/>
                  <a:gd name="T5" fmla="*/ 217 h 880"/>
                  <a:gd name="T6" fmla="*/ 106 w 578"/>
                  <a:gd name="T7" fmla="*/ 51 h 880"/>
                  <a:gd name="T8" fmla="*/ 129 w 578"/>
                  <a:gd name="T9" fmla="*/ 137 h 880"/>
                  <a:gd name="T10" fmla="*/ 159 w 578"/>
                  <a:gd name="T11" fmla="*/ 220 h 880"/>
                  <a:gd name="T12" fmla="*/ 140 w 578"/>
                  <a:gd name="T13" fmla="*/ 231 h 880"/>
                  <a:gd name="T14" fmla="*/ 122 w 578"/>
                  <a:gd name="T15" fmla="*/ 245 h 880"/>
                  <a:gd name="T16" fmla="*/ 115 w 578"/>
                  <a:gd name="T17" fmla="*/ 266 h 880"/>
                  <a:gd name="T18" fmla="*/ 132 w 578"/>
                  <a:gd name="T19" fmla="*/ 281 h 880"/>
                  <a:gd name="T20" fmla="*/ 149 w 578"/>
                  <a:gd name="T21" fmla="*/ 297 h 880"/>
                  <a:gd name="T22" fmla="*/ 105 w 578"/>
                  <a:gd name="T23" fmla="*/ 371 h 880"/>
                  <a:gd name="T24" fmla="*/ 66 w 578"/>
                  <a:gd name="T25" fmla="*/ 489 h 880"/>
                  <a:gd name="T26" fmla="*/ 47 w 578"/>
                  <a:gd name="T27" fmla="*/ 618 h 880"/>
                  <a:gd name="T28" fmla="*/ 69 w 578"/>
                  <a:gd name="T29" fmla="*/ 632 h 880"/>
                  <a:gd name="T30" fmla="*/ 90 w 578"/>
                  <a:gd name="T31" fmla="*/ 538 h 880"/>
                  <a:gd name="T32" fmla="*/ 132 w 578"/>
                  <a:gd name="T33" fmla="*/ 415 h 880"/>
                  <a:gd name="T34" fmla="*/ 202 w 578"/>
                  <a:gd name="T35" fmla="*/ 305 h 880"/>
                  <a:gd name="T36" fmla="*/ 184 w 578"/>
                  <a:gd name="T37" fmla="*/ 284 h 880"/>
                  <a:gd name="T38" fmla="*/ 161 w 578"/>
                  <a:gd name="T39" fmla="*/ 271 h 880"/>
                  <a:gd name="T40" fmla="*/ 155 w 578"/>
                  <a:gd name="T41" fmla="*/ 252 h 880"/>
                  <a:gd name="T42" fmla="*/ 185 w 578"/>
                  <a:gd name="T43" fmla="*/ 239 h 880"/>
                  <a:gd name="T44" fmla="*/ 206 w 578"/>
                  <a:gd name="T45" fmla="*/ 220 h 880"/>
                  <a:gd name="T46" fmla="*/ 192 w 578"/>
                  <a:gd name="T47" fmla="*/ 178 h 880"/>
                  <a:gd name="T48" fmla="*/ 175 w 578"/>
                  <a:gd name="T49" fmla="*/ 129 h 880"/>
                  <a:gd name="T50" fmla="*/ 161 w 578"/>
                  <a:gd name="T51" fmla="*/ 79 h 880"/>
                  <a:gd name="T52" fmla="*/ 203 w 578"/>
                  <a:gd name="T53" fmla="*/ 88 h 880"/>
                  <a:gd name="T54" fmla="*/ 243 w 578"/>
                  <a:gd name="T55" fmla="*/ 102 h 880"/>
                  <a:gd name="T56" fmla="*/ 284 w 578"/>
                  <a:gd name="T57" fmla="*/ 116 h 880"/>
                  <a:gd name="T58" fmla="*/ 326 w 578"/>
                  <a:gd name="T59" fmla="*/ 132 h 880"/>
                  <a:gd name="T60" fmla="*/ 366 w 578"/>
                  <a:gd name="T61" fmla="*/ 148 h 880"/>
                  <a:gd name="T62" fmla="*/ 431 w 578"/>
                  <a:gd name="T63" fmla="*/ 208 h 880"/>
                  <a:gd name="T64" fmla="*/ 446 w 578"/>
                  <a:gd name="T65" fmla="*/ 320 h 880"/>
                  <a:gd name="T66" fmla="*/ 470 w 578"/>
                  <a:gd name="T67" fmla="*/ 429 h 880"/>
                  <a:gd name="T68" fmla="*/ 573 w 578"/>
                  <a:gd name="T69" fmla="*/ 769 h 880"/>
                  <a:gd name="T70" fmla="*/ 424 w 578"/>
                  <a:gd name="T71" fmla="*/ 718 h 880"/>
                  <a:gd name="T72" fmla="*/ 409 w 578"/>
                  <a:gd name="T73" fmla="*/ 685 h 880"/>
                  <a:gd name="T74" fmla="*/ 207 w 578"/>
                  <a:gd name="T75" fmla="*/ 554 h 880"/>
                  <a:gd name="T76" fmla="*/ 192 w 578"/>
                  <a:gd name="T77" fmla="*/ 570 h 880"/>
                  <a:gd name="T78" fmla="*/ 164 w 578"/>
                  <a:gd name="T79" fmla="*/ 602 h 880"/>
                  <a:gd name="T80" fmla="*/ 160 w 578"/>
                  <a:gd name="T81" fmla="*/ 640 h 880"/>
                  <a:gd name="T82" fmla="*/ 208 w 578"/>
                  <a:gd name="T83" fmla="*/ 677 h 880"/>
                  <a:gd name="T84" fmla="*/ 246 w 578"/>
                  <a:gd name="T85" fmla="*/ 721 h 880"/>
                  <a:gd name="T86" fmla="*/ 259 w 578"/>
                  <a:gd name="T87" fmla="*/ 777 h 880"/>
                  <a:gd name="T88" fmla="*/ 289 w 578"/>
                  <a:gd name="T89" fmla="*/ 823 h 880"/>
                  <a:gd name="T90" fmla="*/ 286 w 578"/>
                  <a:gd name="T91" fmla="*/ 880 h 880"/>
                  <a:gd name="T92" fmla="*/ 189 w 578"/>
                  <a:gd name="T93" fmla="*/ 685 h 880"/>
                  <a:gd name="T94" fmla="*/ 0 w 578"/>
                  <a:gd name="T95" fmla="*/ 634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78" h="880">
                    <a:moveTo>
                      <a:pt x="0" y="634"/>
                    </a:moveTo>
                    <a:lnTo>
                      <a:pt x="3" y="577"/>
                    </a:lnTo>
                    <a:lnTo>
                      <a:pt x="11" y="514"/>
                    </a:lnTo>
                    <a:lnTo>
                      <a:pt x="22" y="450"/>
                    </a:lnTo>
                    <a:lnTo>
                      <a:pt x="35" y="388"/>
                    </a:lnTo>
                    <a:lnTo>
                      <a:pt x="46" y="329"/>
                    </a:lnTo>
                    <a:lnTo>
                      <a:pt x="56" y="280"/>
                    </a:lnTo>
                    <a:lnTo>
                      <a:pt x="63" y="242"/>
                    </a:lnTo>
                    <a:lnTo>
                      <a:pt x="66" y="217"/>
                    </a:lnTo>
                    <a:lnTo>
                      <a:pt x="81" y="0"/>
                    </a:lnTo>
                    <a:lnTo>
                      <a:pt x="96" y="25"/>
                    </a:lnTo>
                    <a:lnTo>
                      <a:pt x="106" y="51"/>
                    </a:lnTo>
                    <a:lnTo>
                      <a:pt x="115" y="80"/>
                    </a:lnTo>
                    <a:lnTo>
                      <a:pt x="122" y="108"/>
                    </a:lnTo>
                    <a:lnTo>
                      <a:pt x="129" y="137"/>
                    </a:lnTo>
                    <a:lnTo>
                      <a:pt x="137" y="166"/>
                    </a:lnTo>
                    <a:lnTo>
                      <a:pt x="146" y="193"/>
                    </a:lnTo>
                    <a:lnTo>
                      <a:pt x="159" y="220"/>
                    </a:lnTo>
                    <a:lnTo>
                      <a:pt x="152" y="224"/>
                    </a:lnTo>
                    <a:lnTo>
                      <a:pt x="146" y="228"/>
                    </a:lnTo>
                    <a:lnTo>
                      <a:pt x="140" y="231"/>
                    </a:lnTo>
                    <a:lnTo>
                      <a:pt x="135" y="235"/>
                    </a:lnTo>
                    <a:lnTo>
                      <a:pt x="128" y="239"/>
                    </a:lnTo>
                    <a:lnTo>
                      <a:pt x="122" y="245"/>
                    </a:lnTo>
                    <a:lnTo>
                      <a:pt x="116" y="252"/>
                    </a:lnTo>
                    <a:lnTo>
                      <a:pt x="109" y="261"/>
                    </a:lnTo>
                    <a:lnTo>
                      <a:pt x="115" y="266"/>
                    </a:lnTo>
                    <a:lnTo>
                      <a:pt x="121" y="271"/>
                    </a:lnTo>
                    <a:lnTo>
                      <a:pt x="127" y="276"/>
                    </a:lnTo>
                    <a:lnTo>
                      <a:pt x="132" y="281"/>
                    </a:lnTo>
                    <a:lnTo>
                      <a:pt x="137" y="286"/>
                    </a:lnTo>
                    <a:lnTo>
                      <a:pt x="143" y="291"/>
                    </a:lnTo>
                    <a:lnTo>
                      <a:pt x="149" y="297"/>
                    </a:lnTo>
                    <a:lnTo>
                      <a:pt x="154" y="301"/>
                    </a:lnTo>
                    <a:lnTo>
                      <a:pt x="127" y="335"/>
                    </a:lnTo>
                    <a:lnTo>
                      <a:pt x="105" y="371"/>
                    </a:lnTo>
                    <a:lnTo>
                      <a:pt x="88" y="409"/>
                    </a:lnTo>
                    <a:lnTo>
                      <a:pt x="75" y="448"/>
                    </a:lnTo>
                    <a:lnTo>
                      <a:pt x="66" y="489"/>
                    </a:lnTo>
                    <a:lnTo>
                      <a:pt x="58" y="532"/>
                    </a:lnTo>
                    <a:lnTo>
                      <a:pt x="52" y="574"/>
                    </a:lnTo>
                    <a:lnTo>
                      <a:pt x="47" y="618"/>
                    </a:lnTo>
                    <a:lnTo>
                      <a:pt x="53" y="625"/>
                    </a:lnTo>
                    <a:lnTo>
                      <a:pt x="61" y="631"/>
                    </a:lnTo>
                    <a:lnTo>
                      <a:pt x="69" y="632"/>
                    </a:lnTo>
                    <a:lnTo>
                      <a:pt x="78" y="626"/>
                    </a:lnTo>
                    <a:lnTo>
                      <a:pt x="82" y="581"/>
                    </a:lnTo>
                    <a:lnTo>
                      <a:pt x="90" y="538"/>
                    </a:lnTo>
                    <a:lnTo>
                      <a:pt x="101" y="496"/>
                    </a:lnTo>
                    <a:lnTo>
                      <a:pt x="115" y="455"/>
                    </a:lnTo>
                    <a:lnTo>
                      <a:pt x="132" y="415"/>
                    </a:lnTo>
                    <a:lnTo>
                      <a:pt x="153" y="377"/>
                    </a:lnTo>
                    <a:lnTo>
                      <a:pt x="176" y="341"/>
                    </a:lnTo>
                    <a:lnTo>
                      <a:pt x="202" y="305"/>
                    </a:lnTo>
                    <a:lnTo>
                      <a:pt x="197" y="296"/>
                    </a:lnTo>
                    <a:lnTo>
                      <a:pt x="191" y="289"/>
                    </a:lnTo>
                    <a:lnTo>
                      <a:pt x="184" y="284"/>
                    </a:lnTo>
                    <a:lnTo>
                      <a:pt x="177" y="280"/>
                    </a:lnTo>
                    <a:lnTo>
                      <a:pt x="169" y="276"/>
                    </a:lnTo>
                    <a:lnTo>
                      <a:pt x="161" y="271"/>
                    </a:lnTo>
                    <a:lnTo>
                      <a:pt x="154" y="266"/>
                    </a:lnTo>
                    <a:lnTo>
                      <a:pt x="149" y="258"/>
                    </a:lnTo>
                    <a:lnTo>
                      <a:pt x="155" y="252"/>
                    </a:lnTo>
                    <a:lnTo>
                      <a:pt x="165" y="247"/>
                    </a:lnTo>
                    <a:lnTo>
                      <a:pt x="175" y="244"/>
                    </a:lnTo>
                    <a:lnTo>
                      <a:pt x="185" y="239"/>
                    </a:lnTo>
                    <a:lnTo>
                      <a:pt x="195" y="235"/>
                    </a:lnTo>
                    <a:lnTo>
                      <a:pt x="202" y="228"/>
                    </a:lnTo>
                    <a:lnTo>
                      <a:pt x="206" y="220"/>
                    </a:lnTo>
                    <a:lnTo>
                      <a:pt x="206" y="209"/>
                    </a:lnTo>
                    <a:lnTo>
                      <a:pt x="199" y="193"/>
                    </a:lnTo>
                    <a:lnTo>
                      <a:pt x="192" y="178"/>
                    </a:lnTo>
                    <a:lnTo>
                      <a:pt x="187" y="162"/>
                    </a:lnTo>
                    <a:lnTo>
                      <a:pt x="181" y="146"/>
                    </a:lnTo>
                    <a:lnTo>
                      <a:pt x="175" y="129"/>
                    </a:lnTo>
                    <a:lnTo>
                      <a:pt x="170" y="113"/>
                    </a:lnTo>
                    <a:lnTo>
                      <a:pt x="166" y="96"/>
                    </a:lnTo>
                    <a:lnTo>
                      <a:pt x="161" y="79"/>
                    </a:lnTo>
                    <a:lnTo>
                      <a:pt x="175" y="81"/>
                    </a:lnTo>
                    <a:lnTo>
                      <a:pt x="189" y="85"/>
                    </a:lnTo>
                    <a:lnTo>
                      <a:pt x="203" y="88"/>
                    </a:lnTo>
                    <a:lnTo>
                      <a:pt x="216" y="93"/>
                    </a:lnTo>
                    <a:lnTo>
                      <a:pt x="229" y="98"/>
                    </a:lnTo>
                    <a:lnTo>
                      <a:pt x="243" y="102"/>
                    </a:lnTo>
                    <a:lnTo>
                      <a:pt x="257" y="107"/>
                    </a:lnTo>
                    <a:lnTo>
                      <a:pt x="271" y="111"/>
                    </a:lnTo>
                    <a:lnTo>
                      <a:pt x="284" y="116"/>
                    </a:lnTo>
                    <a:lnTo>
                      <a:pt x="298" y="122"/>
                    </a:lnTo>
                    <a:lnTo>
                      <a:pt x="312" y="127"/>
                    </a:lnTo>
                    <a:lnTo>
                      <a:pt x="326" y="132"/>
                    </a:lnTo>
                    <a:lnTo>
                      <a:pt x="340" y="138"/>
                    </a:lnTo>
                    <a:lnTo>
                      <a:pt x="354" y="144"/>
                    </a:lnTo>
                    <a:lnTo>
                      <a:pt x="366" y="148"/>
                    </a:lnTo>
                    <a:lnTo>
                      <a:pt x="380" y="154"/>
                    </a:lnTo>
                    <a:lnTo>
                      <a:pt x="412" y="178"/>
                    </a:lnTo>
                    <a:lnTo>
                      <a:pt x="431" y="208"/>
                    </a:lnTo>
                    <a:lnTo>
                      <a:pt x="441" y="243"/>
                    </a:lnTo>
                    <a:lnTo>
                      <a:pt x="444" y="281"/>
                    </a:lnTo>
                    <a:lnTo>
                      <a:pt x="446" y="320"/>
                    </a:lnTo>
                    <a:lnTo>
                      <a:pt x="448" y="359"/>
                    </a:lnTo>
                    <a:lnTo>
                      <a:pt x="455" y="396"/>
                    </a:lnTo>
                    <a:lnTo>
                      <a:pt x="470" y="429"/>
                    </a:lnTo>
                    <a:lnTo>
                      <a:pt x="561" y="695"/>
                    </a:lnTo>
                    <a:lnTo>
                      <a:pt x="569" y="731"/>
                    </a:lnTo>
                    <a:lnTo>
                      <a:pt x="573" y="769"/>
                    </a:lnTo>
                    <a:lnTo>
                      <a:pt x="576" y="806"/>
                    </a:lnTo>
                    <a:lnTo>
                      <a:pt x="578" y="844"/>
                    </a:lnTo>
                    <a:lnTo>
                      <a:pt x="424" y="718"/>
                    </a:lnTo>
                    <a:lnTo>
                      <a:pt x="419" y="707"/>
                    </a:lnTo>
                    <a:lnTo>
                      <a:pt x="415" y="695"/>
                    </a:lnTo>
                    <a:lnTo>
                      <a:pt x="409" y="685"/>
                    </a:lnTo>
                    <a:lnTo>
                      <a:pt x="398" y="677"/>
                    </a:lnTo>
                    <a:lnTo>
                      <a:pt x="374" y="685"/>
                    </a:lnTo>
                    <a:lnTo>
                      <a:pt x="207" y="554"/>
                    </a:lnTo>
                    <a:lnTo>
                      <a:pt x="205" y="556"/>
                    </a:lnTo>
                    <a:lnTo>
                      <a:pt x="200" y="562"/>
                    </a:lnTo>
                    <a:lnTo>
                      <a:pt x="192" y="570"/>
                    </a:lnTo>
                    <a:lnTo>
                      <a:pt x="183" y="579"/>
                    </a:lnTo>
                    <a:lnTo>
                      <a:pt x="173" y="591"/>
                    </a:lnTo>
                    <a:lnTo>
                      <a:pt x="164" y="602"/>
                    </a:lnTo>
                    <a:lnTo>
                      <a:pt x="155" y="614"/>
                    </a:lnTo>
                    <a:lnTo>
                      <a:pt x="149" y="623"/>
                    </a:lnTo>
                    <a:lnTo>
                      <a:pt x="160" y="640"/>
                    </a:lnTo>
                    <a:lnTo>
                      <a:pt x="175" y="654"/>
                    </a:lnTo>
                    <a:lnTo>
                      <a:pt x="191" y="665"/>
                    </a:lnTo>
                    <a:lnTo>
                      <a:pt x="208" y="677"/>
                    </a:lnTo>
                    <a:lnTo>
                      <a:pt x="225" y="690"/>
                    </a:lnTo>
                    <a:lnTo>
                      <a:pt x="238" y="703"/>
                    </a:lnTo>
                    <a:lnTo>
                      <a:pt x="246" y="721"/>
                    </a:lnTo>
                    <a:lnTo>
                      <a:pt x="250" y="741"/>
                    </a:lnTo>
                    <a:lnTo>
                      <a:pt x="252" y="760"/>
                    </a:lnTo>
                    <a:lnTo>
                      <a:pt x="259" y="777"/>
                    </a:lnTo>
                    <a:lnTo>
                      <a:pt x="269" y="792"/>
                    </a:lnTo>
                    <a:lnTo>
                      <a:pt x="280" y="808"/>
                    </a:lnTo>
                    <a:lnTo>
                      <a:pt x="289" y="823"/>
                    </a:lnTo>
                    <a:lnTo>
                      <a:pt x="295" y="840"/>
                    </a:lnTo>
                    <a:lnTo>
                      <a:pt x="295" y="859"/>
                    </a:lnTo>
                    <a:lnTo>
                      <a:pt x="286" y="880"/>
                    </a:lnTo>
                    <a:lnTo>
                      <a:pt x="198" y="709"/>
                    </a:lnTo>
                    <a:lnTo>
                      <a:pt x="195" y="696"/>
                    </a:lnTo>
                    <a:lnTo>
                      <a:pt x="189" y="685"/>
                    </a:lnTo>
                    <a:lnTo>
                      <a:pt x="181" y="676"/>
                    </a:lnTo>
                    <a:lnTo>
                      <a:pt x="173" y="668"/>
                    </a:lnTo>
                    <a:lnTo>
                      <a:pt x="0" y="634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6" name="Freeform 26">
                <a:extLst>
                  <a:ext uri="{FF2B5EF4-FFF2-40B4-BE49-F238E27FC236}">
                    <a16:creationId xmlns:a16="http://schemas.microsoft.com/office/drawing/2014/main" id="{1D19B491-2030-437D-ACA5-1790DD22A0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" y="2676"/>
                <a:ext cx="32" cy="17"/>
              </a:xfrm>
              <a:custGeom>
                <a:avLst/>
                <a:gdLst>
                  <a:gd name="T0" fmla="*/ 65 w 65"/>
                  <a:gd name="T1" fmla="*/ 11 h 33"/>
                  <a:gd name="T2" fmla="*/ 61 w 65"/>
                  <a:gd name="T3" fmla="*/ 16 h 33"/>
                  <a:gd name="T4" fmla="*/ 57 w 65"/>
                  <a:gd name="T5" fmla="*/ 21 h 33"/>
                  <a:gd name="T6" fmla="*/ 52 w 65"/>
                  <a:gd name="T7" fmla="*/ 23 h 33"/>
                  <a:gd name="T8" fmla="*/ 46 w 65"/>
                  <a:gd name="T9" fmla="*/ 26 h 33"/>
                  <a:gd name="T10" fmla="*/ 41 w 65"/>
                  <a:gd name="T11" fmla="*/ 29 h 33"/>
                  <a:gd name="T12" fmla="*/ 35 w 65"/>
                  <a:gd name="T13" fmla="*/ 30 h 33"/>
                  <a:gd name="T14" fmla="*/ 29 w 65"/>
                  <a:gd name="T15" fmla="*/ 32 h 33"/>
                  <a:gd name="T16" fmla="*/ 23 w 65"/>
                  <a:gd name="T17" fmla="*/ 33 h 33"/>
                  <a:gd name="T18" fmla="*/ 15 w 65"/>
                  <a:gd name="T19" fmla="*/ 31 h 33"/>
                  <a:gd name="T20" fmla="*/ 6 w 65"/>
                  <a:gd name="T21" fmla="*/ 29 h 33"/>
                  <a:gd name="T22" fmla="*/ 0 w 65"/>
                  <a:gd name="T23" fmla="*/ 25 h 33"/>
                  <a:gd name="T24" fmla="*/ 3 w 65"/>
                  <a:gd name="T25" fmla="*/ 15 h 33"/>
                  <a:gd name="T26" fmla="*/ 8 w 65"/>
                  <a:gd name="T27" fmla="*/ 13 h 33"/>
                  <a:gd name="T28" fmla="*/ 14 w 65"/>
                  <a:gd name="T29" fmla="*/ 10 h 33"/>
                  <a:gd name="T30" fmla="*/ 21 w 65"/>
                  <a:gd name="T31" fmla="*/ 9 h 33"/>
                  <a:gd name="T32" fmla="*/ 27 w 65"/>
                  <a:gd name="T33" fmla="*/ 9 h 33"/>
                  <a:gd name="T34" fmla="*/ 34 w 65"/>
                  <a:gd name="T35" fmla="*/ 8 h 33"/>
                  <a:gd name="T36" fmla="*/ 39 w 65"/>
                  <a:gd name="T37" fmla="*/ 7 h 33"/>
                  <a:gd name="T38" fmla="*/ 45 w 65"/>
                  <a:gd name="T39" fmla="*/ 3 h 33"/>
                  <a:gd name="T40" fmla="*/ 50 w 65"/>
                  <a:gd name="T41" fmla="*/ 0 h 33"/>
                  <a:gd name="T42" fmla="*/ 54 w 65"/>
                  <a:gd name="T43" fmla="*/ 0 h 33"/>
                  <a:gd name="T44" fmla="*/ 59 w 65"/>
                  <a:gd name="T45" fmla="*/ 2 h 33"/>
                  <a:gd name="T46" fmla="*/ 62 w 65"/>
                  <a:gd name="T47" fmla="*/ 7 h 33"/>
                  <a:gd name="T48" fmla="*/ 65 w 65"/>
                  <a:gd name="T4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5" h="33">
                    <a:moveTo>
                      <a:pt x="65" y="11"/>
                    </a:moveTo>
                    <a:lnTo>
                      <a:pt x="61" y="16"/>
                    </a:lnTo>
                    <a:lnTo>
                      <a:pt x="57" y="21"/>
                    </a:lnTo>
                    <a:lnTo>
                      <a:pt x="52" y="23"/>
                    </a:lnTo>
                    <a:lnTo>
                      <a:pt x="46" y="26"/>
                    </a:lnTo>
                    <a:lnTo>
                      <a:pt x="41" y="29"/>
                    </a:lnTo>
                    <a:lnTo>
                      <a:pt x="35" y="30"/>
                    </a:lnTo>
                    <a:lnTo>
                      <a:pt x="29" y="32"/>
                    </a:lnTo>
                    <a:lnTo>
                      <a:pt x="23" y="33"/>
                    </a:lnTo>
                    <a:lnTo>
                      <a:pt x="15" y="31"/>
                    </a:lnTo>
                    <a:lnTo>
                      <a:pt x="6" y="29"/>
                    </a:lnTo>
                    <a:lnTo>
                      <a:pt x="0" y="25"/>
                    </a:lnTo>
                    <a:lnTo>
                      <a:pt x="3" y="15"/>
                    </a:lnTo>
                    <a:lnTo>
                      <a:pt x="8" y="13"/>
                    </a:lnTo>
                    <a:lnTo>
                      <a:pt x="14" y="10"/>
                    </a:lnTo>
                    <a:lnTo>
                      <a:pt x="21" y="9"/>
                    </a:lnTo>
                    <a:lnTo>
                      <a:pt x="27" y="9"/>
                    </a:lnTo>
                    <a:lnTo>
                      <a:pt x="34" y="8"/>
                    </a:lnTo>
                    <a:lnTo>
                      <a:pt x="39" y="7"/>
                    </a:lnTo>
                    <a:lnTo>
                      <a:pt x="45" y="3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9" y="2"/>
                    </a:lnTo>
                    <a:lnTo>
                      <a:pt x="62" y="7"/>
                    </a:lnTo>
                    <a:lnTo>
                      <a:pt x="65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7" name="Freeform 27">
                <a:extLst>
                  <a:ext uri="{FF2B5EF4-FFF2-40B4-BE49-F238E27FC236}">
                    <a16:creationId xmlns:a16="http://schemas.microsoft.com/office/drawing/2014/main" id="{6D6CF157-C878-4E69-B10E-E8F97DF79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2" y="2702"/>
                <a:ext cx="114" cy="259"/>
              </a:xfrm>
              <a:custGeom>
                <a:avLst/>
                <a:gdLst>
                  <a:gd name="T0" fmla="*/ 154 w 230"/>
                  <a:gd name="T1" fmla="*/ 487 h 517"/>
                  <a:gd name="T2" fmla="*/ 139 w 230"/>
                  <a:gd name="T3" fmla="*/ 419 h 517"/>
                  <a:gd name="T4" fmla="*/ 132 w 230"/>
                  <a:gd name="T5" fmla="*/ 348 h 517"/>
                  <a:gd name="T6" fmla="*/ 125 w 230"/>
                  <a:gd name="T7" fmla="*/ 276 h 517"/>
                  <a:gd name="T8" fmla="*/ 128 w 230"/>
                  <a:gd name="T9" fmla="*/ 231 h 517"/>
                  <a:gd name="T10" fmla="*/ 139 w 230"/>
                  <a:gd name="T11" fmla="*/ 205 h 517"/>
                  <a:gd name="T12" fmla="*/ 128 w 230"/>
                  <a:gd name="T13" fmla="*/ 178 h 517"/>
                  <a:gd name="T14" fmla="*/ 114 w 230"/>
                  <a:gd name="T15" fmla="*/ 154 h 517"/>
                  <a:gd name="T16" fmla="*/ 101 w 230"/>
                  <a:gd name="T17" fmla="*/ 130 h 517"/>
                  <a:gd name="T18" fmla="*/ 86 w 230"/>
                  <a:gd name="T19" fmla="*/ 107 h 517"/>
                  <a:gd name="T20" fmla="*/ 67 w 230"/>
                  <a:gd name="T21" fmla="*/ 107 h 517"/>
                  <a:gd name="T22" fmla="*/ 54 w 230"/>
                  <a:gd name="T23" fmla="*/ 129 h 517"/>
                  <a:gd name="T24" fmla="*/ 45 w 230"/>
                  <a:gd name="T25" fmla="*/ 152 h 517"/>
                  <a:gd name="T26" fmla="*/ 36 w 230"/>
                  <a:gd name="T27" fmla="*/ 176 h 517"/>
                  <a:gd name="T28" fmla="*/ 30 w 230"/>
                  <a:gd name="T29" fmla="*/ 198 h 517"/>
                  <a:gd name="T30" fmla="*/ 36 w 230"/>
                  <a:gd name="T31" fmla="*/ 214 h 517"/>
                  <a:gd name="T32" fmla="*/ 46 w 230"/>
                  <a:gd name="T33" fmla="*/ 227 h 517"/>
                  <a:gd name="T34" fmla="*/ 53 w 230"/>
                  <a:gd name="T35" fmla="*/ 242 h 517"/>
                  <a:gd name="T36" fmla="*/ 45 w 230"/>
                  <a:gd name="T37" fmla="*/ 272 h 517"/>
                  <a:gd name="T38" fmla="*/ 34 w 230"/>
                  <a:gd name="T39" fmla="*/ 314 h 517"/>
                  <a:gd name="T40" fmla="*/ 26 w 230"/>
                  <a:gd name="T41" fmla="*/ 359 h 517"/>
                  <a:gd name="T42" fmla="*/ 16 w 230"/>
                  <a:gd name="T43" fmla="*/ 404 h 517"/>
                  <a:gd name="T44" fmla="*/ 0 w 230"/>
                  <a:gd name="T45" fmla="*/ 210 h 517"/>
                  <a:gd name="T46" fmla="*/ 4 w 230"/>
                  <a:gd name="T47" fmla="*/ 136 h 517"/>
                  <a:gd name="T48" fmla="*/ 16 w 230"/>
                  <a:gd name="T49" fmla="*/ 65 h 517"/>
                  <a:gd name="T50" fmla="*/ 41 w 230"/>
                  <a:gd name="T51" fmla="*/ 77 h 517"/>
                  <a:gd name="T52" fmla="*/ 67 w 230"/>
                  <a:gd name="T53" fmla="*/ 84 h 517"/>
                  <a:gd name="T54" fmla="*/ 95 w 230"/>
                  <a:gd name="T55" fmla="*/ 84 h 517"/>
                  <a:gd name="T56" fmla="*/ 120 w 230"/>
                  <a:gd name="T57" fmla="*/ 72 h 517"/>
                  <a:gd name="T58" fmla="*/ 144 w 230"/>
                  <a:gd name="T59" fmla="*/ 53 h 517"/>
                  <a:gd name="T60" fmla="*/ 168 w 230"/>
                  <a:gd name="T61" fmla="*/ 35 h 517"/>
                  <a:gd name="T62" fmla="*/ 193 w 230"/>
                  <a:gd name="T63" fmla="*/ 17 h 517"/>
                  <a:gd name="T64" fmla="*/ 218 w 230"/>
                  <a:gd name="T65" fmla="*/ 0 h 517"/>
                  <a:gd name="T66" fmla="*/ 165 w 230"/>
                  <a:gd name="T67" fmla="*/ 51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0" h="517">
                    <a:moveTo>
                      <a:pt x="165" y="517"/>
                    </a:moveTo>
                    <a:lnTo>
                      <a:pt x="154" y="487"/>
                    </a:lnTo>
                    <a:lnTo>
                      <a:pt x="144" y="453"/>
                    </a:lnTo>
                    <a:lnTo>
                      <a:pt x="139" y="419"/>
                    </a:lnTo>
                    <a:lnTo>
                      <a:pt x="135" y="383"/>
                    </a:lnTo>
                    <a:lnTo>
                      <a:pt x="132" y="348"/>
                    </a:lnTo>
                    <a:lnTo>
                      <a:pt x="129" y="312"/>
                    </a:lnTo>
                    <a:lnTo>
                      <a:pt x="125" y="276"/>
                    </a:lnTo>
                    <a:lnTo>
                      <a:pt x="119" y="244"/>
                    </a:lnTo>
                    <a:lnTo>
                      <a:pt x="128" y="231"/>
                    </a:lnTo>
                    <a:lnTo>
                      <a:pt x="135" y="219"/>
                    </a:lnTo>
                    <a:lnTo>
                      <a:pt x="139" y="205"/>
                    </a:lnTo>
                    <a:lnTo>
                      <a:pt x="136" y="190"/>
                    </a:lnTo>
                    <a:lnTo>
                      <a:pt x="128" y="178"/>
                    </a:lnTo>
                    <a:lnTo>
                      <a:pt x="120" y="167"/>
                    </a:lnTo>
                    <a:lnTo>
                      <a:pt x="114" y="154"/>
                    </a:lnTo>
                    <a:lnTo>
                      <a:pt x="107" y="141"/>
                    </a:lnTo>
                    <a:lnTo>
                      <a:pt x="101" y="130"/>
                    </a:lnTo>
                    <a:lnTo>
                      <a:pt x="94" y="117"/>
                    </a:lnTo>
                    <a:lnTo>
                      <a:pt x="86" y="107"/>
                    </a:lnTo>
                    <a:lnTo>
                      <a:pt x="75" y="98"/>
                    </a:lnTo>
                    <a:lnTo>
                      <a:pt x="67" y="107"/>
                    </a:lnTo>
                    <a:lnTo>
                      <a:pt x="60" y="117"/>
                    </a:lnTo>
                    <a:lnTo>
                      <a:pt x="54" y="129"/>
                    </a:lnTo>
                    <a:lnTo>
                      <a:pt x="50" y="140"/>
                    </a:lnTo>
                    <a:lnTo>
                      <a:pt x="45" y="152"/>
                    </a:lnTo>
                    <a:lnTo>
                      <a:pt x="41" y="163"/>
                    </a:lnTo>
                    <a:lnTo>
                      <a:pt x="36" y="176"/>
                    </a:lnTo>
                    <a:lnTo>
                      <a:pt x="33" y="187"/>
                    </a:lnTo>
                    <a:lnTo>
                      <a:pt x="30" y="198"/>
                    </a:lnTo>
                    <a:lnTo>
                      <a:pt x="31" y="206"/>
                    </a:lnTo>
                    <a:lnTo>
                      <a:pt x="36" y="214"/>
                    </a:lnTo>
                    <a:lnTo>
                      <a:pt x="41" y="221"/>
                    </a:lnTo>
                    <a:lnTo>
                      <a:pt x="46" y="227"/>
                    </a:lnTo>
                    <a:lnTo>
                      <a:pt x="51" y="234"/>
                    </a:lnTo>
                    <a:lnTo>
                      <a:pt x="53" y="242"/>
                    </a:lnTo>
                    <a:lnTo>
                      <a:pt x="52" y="251"/>
                    </a:lnTo>
                    <a:lnTo>
                      <a:pt x="45" y="272"/>
                    </a:lnTo>
                    <a:lnTo>
                      <a:pt x="40" y="292"/>
                    </a:lnTo>
                    <a:lnTo>
                      <a:pt x="34" y="314"/>
                    </a:lnTo>
                    <a:lnTo>
                      <a:pt x="29" y="336"/>
                    </a:lnTo>
                    <a:lnTo>
                      <a:pt x="26" y="359"/>
                    </a:lnTo>
                    <a:lnTo>
                      <a:pt x="21" y="381"/>
                    </a:lnTo>
                    <a:lnTo>
                      <a:pt x="16" y="404"/>
                    </a:lnTo>
                    <a:lnTo>
                      <a:pt x="12" y="426"/>
                    </a:lnTo>
                    <a:lnTo>
                      <a:pt x="0" y="210"/>
                    </a:lnTo>
                    <a:lnTo>
                      <a:pt x="0" y="172"/>
                    </a:lnTo>
                    <a:lnTo>
                      <a:pt x="4" y="136"/>
                    </a:lnTo>
                    <a:lnTo>
                      <a:pt x="10" y="101"/>
                    </a:lnTo>
                    <a:lnTo>
                      <a:pt x="16" y="65"/>
                    </a:lnTo>
                    <a:lnTo>
                      <a:pt x="28" y="71"/>
                    </a:lnTo>
                    <a:lnTo>
                      <a:pt x="41" y="77"/>
                    </a:lnTo>
                    <a:lnTo>
                      <a:pt x="53" y="80"/>
                    </a:lnTo>
                    <a:lnTo>
                      <a:pt x="67" y="84"/>
                    </a:lnTo>
                    <a:lnTo>
                      <a:pt x="81" y="85"/>
                    </a:lnTo>
                    <a:lnTo>
                      <a:pt x="95" y="84"/>
                    </a:lnTo>
                    <a:lnTo>
                      <a:pt x="107" y="80"/>
                    </a:lnTo>
                    <a:lnTo>
                      <a:pt x="120" y="72"/>
                    </a:lnTo>
                    <a:lnTo>
                      <a:pt x="133" y="63"/>
                    </a:lnTo>
                    <a:lnTo>
                      <a:pt x="144" y="53"/>
                    </a:lnTo>
                    <a:lnTo>
                      <a:pt x="157" y="43"/>
                    </a:lnTo>
                    <a:lnTo>
                      <a:pt x="168" y="35"/>
                    </a:lnTo>
                    <a:lnTo>
                      <a:pt x="181" y="26"/>
                    </a:lnTo>
                    <a:lnTo>
                      <a:pt x="193" y="17"/>
                    </a:lnTo>
                    <a:lnTo>
                      <a:pt x="205" y="9"/>
                    </a:lnTo>
                    <a:lnTo>
                      <a:pt x="218" y="0"/>
                    </a:lnTo>
                    <a:lnTo>
                      <a:pt x="230" y="73"/>
                    </a:lnTo>
                    <a:lnTo>
                      <a:pt x="165" y="517"/>
                    </a:lnTo>
                    <a:close/>
                  </a:path>
                </a:pathLst>
              </a:custGeom>
              <a:solidFill>
                <a:srgbClr val="FFFF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8" name="Freeform 28">
                <a:extLst>
                  <a:ext uri="{FF2B5EF4-FFF2-40B4-BE49-F238E27FC236}">
                    <a16:creationId xmlns:a16="http://schemas.microsoft.com/office/drawing/2014/main" id="{E910AD97-B12B-4403-ABC7-F32BBFB43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3" y="2712"/>
                <a:ext cx="197" cy="238"/>
              </a:xfrm>
              <a:custGeom>
                <a:avLst/>
                <a:gdLst>
                  <a:gd name="T0" fmla="*/ 208 w 395"/>
                  <a:gd name="T1" fmla="*/ 78 h 477"/>
                  <a:gd name="T2" fmla="*/ 240 w 395"/>
                  <a:gd name="T3" fmla="*/ 121 h 477"/>
                  <a:gd name="T4" fmla="*/ 288 w 395"/>
                  <a:gd name="T5" fmla="*/ 144 h 477"/>
                  <a:gd name="T6" fmla="*/ 306 w 395"/>
                  <a:gd name="T7" fmla="*/ 133 h 477"/>
                  <a:gd name="T8" fmla="*/ 319 w 395"/>
                  <a:gd name="T9" fmla="*/ 113 h 477"/>
                  <a:gd name="T10" fmla="*/ 345 w 395"/>
                  <a:gd name="T11" fmla="*/ 123 h 477"/>
                  <a:gd name="T12" fmla="*/ 350 w 395"/>
                  <a:gd name="T13" fmla="*/ 173 h 477"/>
                  <a:gd name="T14" fmla="*/ 336 w 395"/>
                  <a:gd name="T15" fmla="*/ 206 h 477"/>
                  <a:gd name="T16" fmla="*/ 307 w 395"/>
                  <a:gd name="T17" fmla="*/ 225 h 477"/>
                  <a:gd name="T18" fmla="*/ 300 w 395"/>
                  <a:gd name="T19" fmla="*/ 259 h 477"/>
                  <a:gd name="T20" fmla="*/ 323 w 395"/>
                  <a:gd name="T21" fmla="*/ 293 h 477"/>
                  <a:gd name="T22" fmla="*/ 337 w 395"/>
                  <a:gd name="T23" fmla="*/ 296 h 477"/>
                  <a:gd name="T24" fmla="*/ 351 w 395"/>
                  <a:gd name="T25" fmla="*/ 294 h 477"/>
                  <a:gd name="T26" fmla="*/ 365 w 395"/>
                  <a:gd name="T27" fmla="*/ 295 h 477"/>
                  <a:gd name="T28" fmla="*/ 377 w 395"/>
                  <a:gd name="T29" fmla="*/ 312 h 477"/>
                  <a:gd name="T30" fmla="*/ 390 w 395"/>
                  <a:gd name="T31" fmla="*/ 328 h 477"/>
                  <a:gd name="T32" fmla="*/ 387 w 395"/>
                  <a:gd name="T33" fmla="*/ 369 h 477"/>
                  <a:gd name="T34" fmla="*/ 364 w 395"/>
                  <a:gd name="T35" fmla="*/ 414 h 477"/>
                  <a:gd name="T36" fmla="*/ 311 w 395"/>
                  <a:gd name="T37" fmla="*/ 438 h 477"/>
                  <a:gd name="T38" fmla="*/ 260 w 395"/>
                  <a:gd name="T39" fmla="*/ 465 h 477"/>
                  <a:gd name="T40" fmla="*/ 238 w 395"/>
                  <a:gd name="T41" fmla="*/ 456 h 477"/>
                  <a:gd name="T42" fmla="*/ 250 w 395"/>
                  <a:gd name="T43" fmla="*/ 427 h 477"/>
                  <a:gd name="T44" fmla="*/ 300 w 395"/>
                  <a:gd name="T45" fmla="*/ 397 h 477"/>
                  <a:gd name="T46" fmla="*/ 336 w 395"/>
                  <a:gd name="T47" fmla="*/ 350 h 477"/>
                  <a:gd name="T48" fmla="*/ 341 w 395"/>
                  <a:gd name="T49" fmla="*/ 319 h 477"/>
                  <a:gd name="T50" fmla="*/ 321 w 395"/>
                  <a:gd name="T51" fmla="*/ 316 h 477"/>
                  <a:gd name="T52" fmla="*/ 301 w 395"/>
                  <a:gd name="T53" fmla="*/ 356 h 477"/>
                  <a:gd name="T54" fmla="*/ 246 w 395"/>
                  <a:gd name="T55" fmla="*/ 393 h 477"/>
                  <a:gd name="T56" fmla="*/ 189 w 395"/>
                  <a:gd name="T57" fmla="*/ 423 h 477"/>
                  <a:gd name="T58" fmla="*/ 145 w 395"/>
                  <a:gd name="T59" fmla="*/ 448 h 477"/>
                  <a:gd name="T60" fmla="*/ 124 w 395"/>
                  <a:gd name="T61" fmla="*/ 449 h 477"/>
                  <a:gd name="T62" fmla="*/ 115 w 395"/>
                  <a:gd name="T63" fmla="*/ 388 h 477"/>
                  <a:gd name="T64" fmla="*/ 114 w 395"/>
                  <a:gd name="T65" fmla="*/ 368 h 477"/>
                  <a:gd name="T66" fmla="*/ 119 w 395"/>
                  <a:gd name="T67" fmla="*/ 355 h 477"/>
                  <a:gd name="T68" fmla="*/ 110 w 395"/>
                  <a:gd name="T69" fmla="*/ 342 h 477"/>
                  <a:gd name="T70" fmla="*/ 93 w 395"/>
                  <a:gd name="T71" fmla="*/ 347 h 477"/>
                  <a:gd name="T72" fmla="*/ 75 w 395"/>
                  <a:gd name="T73" fmla="*/ 349 h 477"/>
                  <a:gd name="T74" fmla="*/ 60 w 395"/>
                  <a:gd name="T75" fmla="*/ 334 h 477"/>
                  <a:gd name="T76" fmla="*/ 35 w 395"/>
                  <a:gd name="T77" fmla="*/ 308 h 477"/>
                  <a:gd name="T78" fmla="*/ 7 w 395"/>
                  <a:gd name="T79" fmla="*/ 287 h 477"/>
                  <a:gd name="T80" fmla="*/ 14 w 395"/>
                  <a:gd name="T81" fmla="*/ 254 h 477"/>
                  <a:gd name="T82" fmla="*/ 29 w 395"/>
                  <a:gd name="T83" fmla="*/ 217 h 477"/>
                  <a:gd name="T84" fmla="*/ 30 w 395"/>
                  <a:gd name="T85" fmla="*/ 175 h 477"/>
                  <a:gd name="T86" fmla="*/ 10 w 395"/>
                  <a:gd name="T87" fmla="*/ 127 h 477"/>
                  <a:gd name="T88" fmla="*/ 0 w 395"/>
                  <a:gd name="T89" fmla="*/ 76 h 477"/>
                  <a:gd name="T90" fmla="*/ 15 w 395"/>
                  <a:gd name="T91" fmla="*/ 31 h 477"/>
                  <a:gd name="T92" fmla="*/ 53 w 395"/>
                  <a:gd name="T93" fmla="*/ 14 h 477"/>
                  <a:gd name="T94" fmla="*/ 95 w 395"/>
                  <a:gd name="T95" fmla="*/ 5 h 477"/>
                  <a:gd name="T96" fmla="*/ 136 w 395"/>
                  <a:gd name="T97" fmla="*/ 2 h 477"/>
                  <a:gd name="T98" fmla="*/ 170 w 395"/>
                  <a:gd name="T99" fmla="*/ 16 h 477"/>
                  <a:gd name="T100" fmla="*/ 197 w 395"/>
                  <a:gd name="T101" fmla="*/ 46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95" h="477">
                    <a:moveTo>
                      <a:pt x="197" y="46"/>
                    </a:moveTo>
                    <a:lnTo>
                      <a:pt x="201" y="62"/>
                    </a:lnTo>
                    <a:lnTo>
                      <a:pt x="208" y="78"/>
                    </a:lnTo>
                    <a:lnTo>
                      <a:pt x="217" y="95"/>
                    </a:lnTo>
                    <a:lnTo>
                      <a:pt x="228" y="108"/>
                    </a:lnTo>
                    <a:lnTo>
                      <a:pt x="240" y="121"/>
                    </a:lnTo>
                    <a:lnTo>
                      <a:pt x="254" y="131"/>
                    </a:lnTo>
                    <a:lnTo>
                      <a:pt x="270" y="139"/>
                    </a:lnTo>
                    <a:lnTo>
                      <a:pt x="288" y="144"/>
                    </a:lnTo>
                    <a:lnTo>
                      <a:pt x="296" y="143"/>
                    </a:lnTo>
                    <a:lnTo>
                      <a:pt x="301" y="138"/>
                    </a:lnTo>
                    <a:lnTo>
                      <a:pt x="306" y="133"/>
                    </a:lnTo>
                    <a:lnTo>
                      <a:pt x="309" y="126"/>
                    </a:lnTo>
                    <a:lnTo>
                      <a:pt x="314" y="119"/>
                    </a:lnTo>
                    <a:lnTo>
                      <a:pt x="319" y="113"/>
                    </a:lnTo>
                    <a:lnTo>
                      <a:pt x="326" y="111"/>
                    </a:lnTo>
                    <a:lnTo>
                      <a:pt x="335" y="111"/>
                    </a:lnTo>
                    <a:lnTo>
                      <a:pt x="345" y="123"/>
                    </a:lnTo>
                    <a:lnTo>
                      <a:pt x="351" y="138"/>
                    </a:lnTo>
                    <a:lnTo>
                      <a:pt x="352" y="156"/>
                    </a:lnTo>
                    <a:lnTo>
                      <a:pt x="350" y="173"/>
                    </a:lnTo>
                    <a:lnTo>
                      <a:pt x="345" y="184"/>
                    </a:lnTo>
                    <a:lnTo>
                      <a:pt x="342" y="197"/>
                    </a:lnTo>
                    <a:lnTo>
                      <a:pt x="336" y="206"/>
                    </a:lnTo>
                    <a:lnTo>
                      <a:pt x="323" y="207"/>
                    </a:lnTo>
                    <a:lnTo>
                      <a:pt x="313" y="216"/>
                    </a:lnTo>
                    <a:lnTo>
                      <a:pt x="307" y="225"/>
                    </a:lnTo>
                    <a:lnTo>
                      <a:pt x="303" y="235"/>
                    </a:lnTo>
                    <a:lnTo>
                      <a:pt x="298" y="245"/>
                    </a:lnTo>
                    <a:lnTo>
                      <a:pt x="300" y="259"/>
                    </a:lnTo>
                    <a:lnTo>
                      <a:pt x="304" y="273"/>
                    </a:lnTo>
                    <a:lnTo>
                      <a:pt x="311" y="285"/>
                    </a:lnTo>
                    <a:lnTo>
                      <a:pt x="323" y="293"/>
                    </a:lnTo>
                    <a:lnTo>
                      <a:pt x="328" y="295"/>
                    </a:lnTo>
                    <a:lnTo>
                      <a:pt x="333" y="296"/>
                    </a:lnTo>
                    <a:lnTo>
                      <a:pt x="337" y="296"/>
                    </a:lnTo>
                    <a:lnTo>
                      <a:pt x="342" y="296"/>
                    </a:lnTo>
                    <a:lnTo>
                      <a:pt x="346" y="295"/>
                    </a:lnTo>
                    <a:lnTo>
                      <a:pt x="351" y="294"/>
                    </a:lnTo>
                    <a:lnTo>
                      <a:pt x="356" y="292"/>
                    </a:lnTo>
                    <a:lnTo>
                      <a:pt x="360" y="289"/>
                    </a:lnTo>
                    <a:lnTo>
                      <a:pt x="365" y="295"/>
                    </a:lnTo>
                    <a:lnTo>
                      <a:pt x="369" y="301"/>
                    </a:lnTo>
                    <a:lnTo>
                      <a:pt x="373" y="306"/>
                    </a:lnTo>
                    <a:lnTo>
                      <a:pt x="377" y="312"/>
                    </a:lnTo>
                    <a:lnTo>
                      <a:pt x="382" y="318"/>
                    </a:lnTo>
                    <a:lnTo>
                      <a:pt x="387" y="324"/>
                    </a:lnTo>
                    <a:lnTo>
                      <a:pt x="390" y="328"/>
                    </a:lnTo>
                    <a:lnTo>
                      <a:pt x="395" y="334"/>
                    </a:lnTo>
                    <a:lnTo>
                      <a:pt x="391" y="351"/>
                    </a:lnTo>
                    <a:lnTo>
                      <a:pt x="387" y="369"/>
                    </a:lnTo>
                    <a:lnTo>
                      <a:pt x="383" y="387"/>
                    </a:lnTo>
                    <a:lnTo>
                      <a:pt x="381" y="404"/>
                    </a:lnTo>
                    <a:lnTo>
                      <a:pt x="364" y="414"/>
                    </a:lnTo>
                    <a:lnTo>
                      <a:pt x="346" y="422"/>
                    </a:lnTo>
                    <a:lnTo>
                      <a:pt x="329" y="430"/>
                    </a:lnTo>
                    <a:lnTo>
                      <a:pt x="311" y="438"/>
                    </a:lnTo>
                    <a:lnTo>
                      <a:pt x="293" y="447"/>
                    </a:lnTo>
                    <a:lnTo>
                      <a:pt x="277" y="456"/>
                    </a:lnTo>
                    <a:lnTo>
                      <a:pt x="260" y="465"/>
                    </a:lnTo>
                    <a:lnTo>
                      <a:pt x="244" y="477"/>
                    </a:lnTo>
                    <a:lnTo>
                      <a:pt x="240" y="468"/>
                    </a:lnTo>
                    <a:lnTo>
                      <a:pt x="238" y="456"/>
                    </a:lnTo>
                    <a:lnTo>
                      <a:pt x="237" y="444"/>
                    </a:lnTo>
                    <a:lnTo>
                      <a:pt x="232" y="433"/>
                    </a:lnTo>
                    <a:lnTo>
                      <a:pt x="250" y="427"/>
                    </a:lnTo>
                    <a:lnTo>
                      <a:pt x="268" y="421"/>
                    </a:lnTo>
                    <a:lnTo>
                      <a:pt x="284" y="410"/>
                    </a:lnTo>
                    <a:lnTo>
                      <a:pt x="300" y="397"/>
                    </a:lnTo>
                    <a:lnTo>
                      <a:pt x="315" y="384"/>
                    </a:lnTo>
                    <a:lnTo>
                      <a:pt x="327" y="368"/>
                    </a:lnTo>
                    <a:lnTo>
                      <a:pt x="336" y="350"/>
                    </a:lnTo>
                    <a:lnTo>
                      <a:pt x="343" y="333"/>
                    </a:lnTo>
                    <a:lnTo>
                      <a:pt x="341" y="326"/>
                    </a:lnTo>
                    <a:lnTo>
                      <a:pt x="341" y="319"/>
                    </a:lnTo>
                    <a:lnTo>
                      <a:pt x="338" y="312"/>
                    </a:lnTo>
                    <a:lnTo>
                      <a:pt x="334" y="308"/>
                    </a:lnTo>
                    <a:lnTo>
                      <a:pt x="321" y="316"/>
                    </a:lnTo>
                    <a:lnTo>
                      <a:pt x="314" y="328"/>
                    </a:lnTo>
                    <a:lnTo>
                      <a:pt x="309" y="343"/>
                    </a:lnTo>
                    <a:lnTo>
                      <a:pt x="301" y="356"/>
                    </a:lnTo>
                    <a:lnTo>
                      <a:pt x="283" y="370"/>
                    </a:lnTo>
                    <a:lnTo>
                      <a:pt x="265" y="381"/>
                    </a:lnTo>
                    <a:lnTo>
                      <a:pt x="246" y="393"/>
                    </a:lnTo>
                    <a:lnTo>
                      <a:pt x="227" y="402"/>
                    </a:lnTo>
                    <a:lnTo>
                      <a:pt x="208" y="412"/>
                    </a:lnTo>
                    <a:lnTo>
                      <a:pt x="189" y="423"/>
                    </a:lnTo>
                    <a:lnTo>
                      <a:pt x="170" y="434"/>
                    </a:lnTo>
                    <a:lnTo>
                      <a:pt x="152" y="446"/>
                    </a:lnTo>
                    <a:lnTo>
                      <a:pt x="145" y="448"/>
                    </a:lnTo>
                    <a:lnTo>
                      <a:pt x="138" y="450"/>
                    </a:lnTo>
                    <a:lnTo>
                      <a:pt x="131" y="452"/>
                    </a:lnTo>
                    <a:lnTo>
                      <a:pt x="124" y="449"/>
                    </a:lnTo>
                    <a:lnTo>
                      <a:pt x="116" y="431"/>
                    </a:lnTo>
                    <a:lnTo>
                      <a:pt x="116" y="409"/>
                    </a:lnTo>
                    <a:lnTo>
                      <a:pt x="115" y="388"/>
                    </a:lnTo>
                    <a:lnTo>
                      <a:pt x="103" y="371"/>
                    </a:lnTo>
                    <a:lnTo>
                      <a:pt x="108" y="369"/>
                    </a:lnTo>
                    <a:lnTo>
                      <a:pt x="114" y="368"/>
                    </a:lnTo>
                    <a:lnTo>
                      <a:pt x="118" y="365"/>
                    </a:lnTo>
                    <a:lnTo>
                      <a:pt x="121" y="361"/>
                    </a:lnTo>
                    <a:lnTo>
                      <a:pt x="119" y="355"/>
                    </a:lnTo>
                    <a:lnTo>
                      <a:pt x="117" y="350"/>
                    </a:lnTo>
                    <a:lnTo>
                      <a:pt x="114" y="346"/>
                    </a:lnTo>
                    <a:lnTo>
                      <a:pt x="110" y="342"/>
                    </a:lnTo>
                    <a:lnTo>
                      <a:pt x="105" y="345"/>
                    </a:lnTo>
                    <a:lnTo>
                      <a:pt x="99" y="346"/>
                    </a:lnTo>
                    <a:lnTo>
                      <a:pt x="93" y="347"/>
                    </a:lnTo>
                    <a:lnTo>
                      <a:pt x="87" y="348"/>
                    </a:lnTo>
                    <a:lnTo>
                      <a:pt x="80" y="349"/>
                    </a:lnTo>
                    <a:lnTo>
                      <a:pt x="75" y="349"/>
                    </a:lnTo>
                    <a:lnTo>
                      <a:pt x="69" y="348"/>
                    </a:lnTo>
                    <a:lnTo>
                      <a:pt x="63" y="347"/>
                    </a:lnTo>
                    <a:lnTo>
                      <a:pt x="60" y="334"/>
                    </a:lnTo>
                    <a:lnTo>
                      <a:pt x="53" y="324"/>
                    </a:lnTo>
                    <a:lnTo>
                      <a:pt x="45" y="316"/>
                    </a:lnTo>
                    <a:lnTo>
                      <a:pt x="35" y="308"/>
                    </a:lnTo>
                    <a:lnTo>
                      <a:pt x="26" y="301"/>
                    </a:lnTo>
                    <a:lnTo>
                      <a:pt x="16" y="294"/>
                    </a:lnTo>
                    <a:lnTo>
                      <a:pt x="7" y="287"/>
                    </a:lnTo>
                    <a:lnTo>
                      <a:pt x="0" y="278"/>
                    </a:lnTo>
                    <a:lnTo>
                      <a:pt x="7" y="266"/>
                    </a:lnTo>
                    <a:lnTo>
                      <a:pt x="14" y="254"/>
                    </a:lnTo>
                    <a:lnTo>
                      <a:pt x="19" y="242"/>
                    </a:lnTo>
                    <a:lnTo>
                      <a:pt x="25" y="229"/>
                    </a:lnTo>
                    <a:lnTo>
                      <a:pt x="29" y="217"/>
                    </a:lnTo>
                    <a:lnTo>
                      <a:pt x="31" y="203"/>
                    </a:lnTo>
                    <a:lnTo>
                      <a:pt x="32" y="189"/>
                    </a:lnTo>
                    <a:lnTo>
                      <a:pt x="30" y="175"/>
                    </a:lnTo>
                    <a:lnTo>
                      <a:pt x="24" y="159"/>
                    </a:lnTo>
                    <a:lnTo>
                      <a:pt x="17" y="143"/>
                    </a:lnTo>
                    <a:lnTo>
                      <a:pt x="10" y="127"/>
                    </a:lnTo>
                    <a:lnTo>
                      <a:pt x="5" y="111"/>
                    </a:lnTo>
                    <a:lnTo>
                      <a:pt x="2" y="93"/>
                    </a:lnTo>
                    <a:lnTo>
                      <a:pt x="0" y="76"/>
                    </a:lnTo>
                    <a:lnTo>
                      <a:pt x="1" y="59"/>
                    </a:lnTo>
                    <a:lnTo>
                      <a:pt x="4" y="42"/>
                    </a:lnTo>
                    <a:lnTo>
                      <a:pt x="15" y="31"/>
                    </a:lnTo>
                    <a:lnTo>
                      <a:pt x="26" y="23"/>
                    </a:lnTo>
                    <a:lnTo>
                      <a:pt x="39" y="17"/>
                    </a:lnTo>
                    <a:lnTo>
                      <a:pt x="53" y="14"/>
                    </a:lnTo>
                    <a:lnTo>
                      <a:pt x="68" y="10"/>
                    </a:lnTo>
                    <a:lnTo>
                      <a:pt x="81" y="8"/>
                    </a:lnTo>
                    <a:lnTo>
                      <a:pt x="95" y="5"/>
                    </a:lnTo>
                    <a:lnTo>
                      <a:pt x="109" y="0"/>
                    </a:lnTo>
                    <a:lnTo>
                      <a:pt x="122" y="0"/>
                    </a:lnTo>
                    <a:lnTo>
                      <a:pt x="136" y="2"/>
                    </a:lnTo>
                    <a:lnTo>
                      <a:pt x="147" y="6"/>
                    </a:lnTo>
                    <a:lnTo>
                      <a:pt x="159" y="10"/>
                    </a:lnTo>
                    <a:lnTo>
                      <a:pt x="170" y="16"/>
                    </a:lnTo>
                    <a:lnTo>
                      <a:pt x="179" y="24"/>
                    </a:lnTo>
                    <a:lnTo>
                      <a:pt x="189" y="35"/>
                    </a:lnTo>
                    <a:lnTo>
                      <a:pt x="197" y="46"/>
                    </a:ln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9" name="Freeform 29">
                <a:extLst>
                  <a:ext uri="{FF2B5EF4-FFF2-40B4-BE49-F238E27FC236}">
                    <a16:creationId xmlns:a16="http://schemas.microsoft.com/office/drawing/2014/main" id="{39CA3FED-708A-4FFD-B2BF-67B7E62C3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0" y="2719"/>
                <a:ext cx="71" cy="253"/>
              </a:xfrm>
              <a:custGeom>
                <a:avLst/>
                <a:gdLst>
                  <a:gd name="T0" fmla="*/ 81 w 143"/>
                  <a:gd name="T1" fmla="*/ 494 h 506"/>
                  <a:gd name="T2" fmla="*/ 78 w 143"/>
                  <a:gd name="T3" fmla="*/ 462 h 506"/>
                  <a:gd name="T4" fmla="*/ 72 w 143"/>
                  <a:gd name="T5" fmla="*/ 430 h 506"/>
                  <a:gd name="T6" fmla="*/ 65 w 143"/>
                  <a:gd name="T7" fmla="*/ 399 h 506"/>
                  <a:gd name="T8" fmla="*/ 56 w 143"/>
                  <a:gd name="T9" fmla="*/ 368 h 506"/>
                  <a:gd name="T10" fmla="*/ 44 w 143"/>
                  <a:gd name="T11" fmla="*/ 336 h 506"/>
                  <a:gd name="T12" fmla="*/ 32 w 143"/>
                  <a:gd name="T13" fmla="*/ 306 h 506"/>
                  <a:gd name="T14" fmla="*/ 17 w 143"/>
                  <a:gd name="T15" fmla="*/ 278 h 506"/>
                  <a:gd name="T16" fmla="*/ 0 w 143"/>
                  <a:gd name="T17" fmla="*/ 249 h 506"/>
                  <a:gd name="T18" fmla="*/ 11 w 143"/>
                  <a:gd name="T19" fmla="*/ 248 h 506"/>
                  <a:gd name="T20" fmla="*/ 20 w 143"/>
                  <a:gd name="T21" fmla="*/ 244 h 506"/>
                  <a:gd name="T22" fmla="*/ 29 w 143"/>
                  <a:gd name="T23" fmla="*/ 241 h 506"/>
                  <a:gd name="T24" fmla="*/ 38 w 143"/>
                  <a:gd name="T25" fmla="*/ 235 h 506"/>
                  <a:gd name="T26" fmla="*/ 46 w 143"/>
                  <a:gd name="T27" fmla="*/ 229 h 506"/>
                  <a:gd name="T28" fmla="*/ 53 w 143"/>
                  <a:gd name="T29" fmla="*/ 222 h 506"/>
                  <a:gd name="T30" fmla="*/ 59 w 143"/>
                  <a:gd name="T31" fmla="*/ 215 h 506"/>
                  <a:gd name="T32" fmla="*/ 64 w 143"/>
                  <a:gd name="T33" fmla="*/ 207 h 506"/>
                  <a:gd name="T34" fmla="*/ 59 w 143"/>
                  <a:gd name="T35" fmla="*/ 203 h 506"/>
                  <a:gd name="T36" fmla="*/ 55 w 143"/>
                  <a:gd name="T37" fmla="*/ 199 h 506"/>
                  <a:gd name="T38" fmla="*/ 50 w 143"/>
                  <a:gd name="T39" fmla="*/ 196 h 506"/>
                  <a:gd name="T40" fmla="*/ 45 w 143"/>
                  <a:gd name="T41" fmla="*/ 191 h 506"/>
                  <a:gd name="T42" fmla="*/ 41 w 143"/>
                  <a:gd name="T43" fmla="*/ 188 h 506"/>
                  <a:gd name="T44" fmla="*/ 36 w 143"/>
                  <a:gd name="T45" fmla="*/ 184 h 506"/>
                  <a:gd name="T46" fmla="*/ 32 w 143"/>
                  <a:gd name="T47" fmla="*/ 180 h 506"/>
                  <a:gd name="T48" fmla="*/ 28 w 143"/>
                  <a:gd name="T49" fmla="*/ 175 h 506"/>
                  <a:gd name="T50" fmla="*/ 38 w 143"/>
                  <a:gd name="T51" fmla="*/ 154 h 506"/>
                  <a:gd name="T52" fmla="*/ 48 w 143"/>
                  <a:gd name="T53" fmla="*/ 134 h 506"/>
                  <a:gd name="T54" fmla="*/ 56 w 143"/>
                  <a:gd name="T55" fmla="*/ 112 h 506"/>
                  <a:gd name="T56" fmla="*/ 64 w 143"/>
                  <a:gd name="T57" fmla="*/ 90 h 506"/>
                  <a:gd name="T58" fmla="*/ 71 w 143"/>
                  <a:gd name="T59" fmla="*/ 68 h 506"/>
                  <a:gd name="T60" fmla="*/ 76 w 143"/>
                  <a:gd name="T61" fmla="*/ 46 h 506"/>
                  <a:gd name="T62" fmla="*/ 81 w 143"/>
                  <a:gd name="T63" fmla="*/ 23 h 506"/>
                  <a:gd name="T64" fmla="*/ 86 w 143"/>
                  <a:gd name="T65" fmla="*/ 0 h 506"/>
                  <a:gd name="T66" fmla="*/ 105 w 143"/>
                  <a:gd name="T67" fmla="*/ 5 h 506"/>
                  <a:gd name="T68" fmla="*/ 114 w 143"/>
                  <a:gd name="T69" fmla="*/ 15 h 506"/>
                  <a:gd name="T70" fmla="*/ 116 w 143"/>
                  <a:gd name="T71" fmla="*/ 28 h 506"/>
                  <a:gd name="T72" fmla="*/ 112 w 143"/>
                  <a:gd name="T73" fmla="*/ 43 h 506"/>
                  <a:gd name="T74" fmla="*/ 106 w 143"/>
                  <a:gd name="T75" fmla="*/ 59 h 506"/>
                  <a:gd name="T76" fmla="*/ 102 w 143"/>
                  <a:gd name="T77" fmla="*/ 76 h 506"/>
                  <a:gd name="T78" fmla="*/ 103 w 143"/>
                  <a:gd name="T79" fmla="*/ 93 h 506"/>
                  <a:gd name="T80" fmla="*/ 111 w 143"/>
                  <a:gd name="T81" fmla="*/ 108 h 506"/>
                  <a:gd name="T82" fmla="*/ 101 w 143"/>
                  <a:gd name="T83" fmla="*/ 353 h 506"/>
                  <a:gd name="T84" fmla="*/ 105 w 143"/>
                  <a:gd name="T85" fmla="*/ 371 h 506"/>
                  <a:gd name="T86" fmla="*/ 109 w 143"/>
                  <a:gd name="T87" fmla="*/ 391 h 506"/>
                  <a:gd name="T88" fmla="*/ 113 w 143"/>
                  <a:gd name="T89" fmla="*/ 411 h 506"/>
                  <a:gd name="T90" fmla="*/ 117 w 143"/>
                  <a:gd name="T91" fmla="*/ 431 h 506"/>
                  <a:gd name="T92" fmla="*/ 122 w 143"/>
                  <a:gd name="T93" fmla="*/ 450 h 506"/>
                  <a:gd name="T94" fmla="*/ 128 w 143"/>
                  <a:gd name="T95" fmla="*/ 470 h 506"/>
                  <a:gd name="T96" fmla="*/ 135 w 143"/>
                  <a:gd name="T97" fmla="*/ 488 h 506"/>
                  <a:gd name="T98" fmla="*/ 143 w 143"/>
                  <a:gd name="T99" fmla="*/ 506 h 506"/>
                  <a:gd name="T100" fmla="*/ 81 w 143"/>
                  <a:gd name="T101" fmla="*/ 494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3" h="506">
                    <a:moveTo>
                      <a:pt x="81" y="494"/>
                    </a:moveTo>
                    <a:lnTo>
                      <a:pt x="78" y="462"/>
                    </a:lnTo>
                    <a:lnTo>
                      <a:pt x="72" y="430"/>
                    </a:lnTo>
                    <a:lnTo>
                      <a:pt x="65" y="399"/>
                    </a:lnTo>
                    <a:lnTo>
                      <a:pt x="56" y="368"/>
                    </a:lnTo>
                    <a:lnTo>
                      <a:pt x="44" y="336"/>
                    </a:lnTo>
                    <a:lnTo>
                      <a:pt x="32" y="306"/>
                    </a:lnTo>
                    <a:lnTo>
                      <a:pt x="17" y="278"/>
                    </a:lnTo>
                    <a:lnTo>
                      <a:pt x="0" y="249"/>
                    </a:lnTo>
                    <a:lnTo>
                      <a:pt x="11" y="248"/>
                    </a:lnTo>
                    <a:lnTo>
                      <a:pt x="20" y="244"/>
                    </a:lnTo>
                    <a:lnTo>
                      <a:pt x="29" y="241"/>
                    </a:lnTo>
                    <a:lnTo>
                      <a:pt x="38" y="235"/>
                    </a:lnTo>
                    <a:lnTo>
                      <a:pt x="46" y="229"/>
                    </a:lnTo>
                    <a:lnTo>
                      <a:pt x="53" y="222"/>
                    </a:lnTo>
                    <a:lnTo>
                      <a:pt x="59" y="215"/>
                    </a:lnTo>
                    <a:lnTo>
                      <a:pt x="64" y="207"/>
                    </a:lnTo>
                    <a:lnTo>
                      <a:pt x="59" y="203"/>
                    </a:lnTo>
                    <a:lnTo>
                      <a:pt x="55" y="199"/>
                    </a:lnTo>
                    <a:lnTo>
                      <a:pt x="50" y="196"/>
                    </a:lnTo>
                    <a:lnTo>
                      <a:pt x="45" y="191"/>
                    </a:lnTo>
                    <a:lnTo>
                      <a:pt x="41" y="188"/>
                    </a:lnTo>
                    <a:lnTo>
                      <a:pt x="36" y="184"/>
                    </a:lnTo>
                    <a:lnTo>
                      <a:pt x="32" y="180"/>
                    </a:lnTo>
                    <a:lnTo>
                      <a:pt x="28" y="175"/>
                    </a:lnTo>
                    <a:lnTo>
                      <a:pt x="38" y="154"/>
                    </a:lnTo>
                    <a:lnTo>
                      <a:pt x="48" y="134"/>
                    </a:lnTo>
                    <a:lnTo>
                      <a:pt x="56" y="112"/>
                    </a:lnTo>
                    <a:lnTo>
                      <a:pt x="64" y="90"/>
                    </a:lnTo>
                    <a:lnTo>
                      <a:pt x="71" y="68"/>
                    </a:lnTo>
                    <a:lnTo>
                      <a:pt x="76" y="46"/>
                    </a:lnTo>
                    <a:lnTo>
                      <a:pt x="81" y="23"/>
                    </a:lnTo>
                    <a:lnTo>
                      <a:pt x="86" y="0"/>
                    </a:lnTo>
                    <a:lnTo>
                      <a:pt x="105" y="5"/>
                    </a:lnTo>
                    <a:lnTo>
                      <a:pt x="114" y="15"/>
                    </a:lnTo>
                    <a:lnTo>
                      <a:pt x="116" y="28"/>
                    </a:lnTo>
                    <a:lnTo>
                      <a:pt x="112" y="43"/>
                    </a:lnTo>
                    <a:lnTo>
                      <a:pt x="106" y="59"/>
                    </a:lnTo>
                    <a:lnTo>
                      <a:pt x="102" y="76"/>
                    </a:lnTo>
                    <a:lnTo>
                      <a:pt x="103" y="93"/>
                    </a:lnTo>
                    <a:lnTo>
                      <a:pt x="111" y="108"/>
                    </a:lnTo>
                    <a:lnTo>
                      <a:pt x="101" y="353"/>
                    </a:lnTo>
                    <a:lnTo>
                      <a:pt x="105" y="371"/>
                    </a:lnTo>
                    <a:lnTo>
                      <a:pt x="109" y="391"/>
                    </a:lnTo>
                    <a:lnTo>
                      <a:pt x="113" y="411"/>
                    </a:lnTo>
                    <a:lnTo>
                      <a:pt x="117" y="431"/>
                    </a:lnTo>
                    <a:lnTo>
                      <a:pt x="122" y="450"/>
                    </a:lnTo>
                    <a:lnTo>
                      <a:pt x="128" y="470"/>
                    </a:lnTo>
                    <a:lnTo>
                      <a:pt x="135" y="488"/>
                    </a:lnTo>
                    <a:lnTo>
                      <a:pt x="143" y="506"/>
                    </a:lnTo>
                    <a:lnTo>
                      <a:pt x="81" y="494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0" name="Freeform 30">
                <a:extLst>
                  <a:ext uri="{FF2B5EF4-FFF2-40B4-BE49-F238E27FC236}">
                    <a16:creationId xmlns:a16="http://schemas.microsoft.com/office/drawing/2014/main" id="{EE89D36F-CF11-447F-9C8C-011DE91E0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39"/>
                <a:ext cx="158" cy="263"/>
              </a:xfrm>
              <a:custGeom>
                <a:avLst/>
                <a:gdLst>
                  <a:gd name="T0" fmla="*/ 242 w 317"/>
                  <a:gd name="T1" fmla="*/ 150 h 526"/>
                  <a:gd name="T2" fmla="*/ 253 w 317"/>
                  <a:gd name="T3" fmla="*/ 159 h 526"/>
                  <a:gd name="T4" fmla="*/ 264 w 317"/>
                  <a:gd name="T5" fmla="*/ 164 h 526"/>
                  <a:gd name="T6" fmla="*/ 276 w 317"/>
                  <a:gd name="T7" fmla="*/ 169 h 526"/>
                  <a:gd name="T8" fmla="*/ 277 w 317"/>
                  <a:gd name="T9" fmla="*/ 178 h 526"/>
                  <a:gd name="T10" fmla="*/ 263 w 317"/>
                  <a:gd name="T11" fmla="*/ 184 h 526"/>
                  <a:gd name="T12" fmla="*/ 247 w 317"/>
                  <a:gd name="T13" fmla="*/ 188 h 526"/>
                  <a:gd name="T14" fmla="*/ 232 w 317"/>
                  <a:gd name="T15" fmla="*/ 194 h 526"/>
                  <a:gd name="T16" fmla="*/ 236 w 317"/>
                  <a:gd name="T17" fmla="*/ 233 h 526"/>
                  <a:gd name="T18" fmla="*/ 263 w 317"/>
                  <a:gd name="T19" fmla="*/ 294 h 526"/>
                  <a:gd name="T20" fmla="*/ 291 w 317"/>
                  <a:gd name="T21" fmla="*/ 354 h 526"/>
                  <a:gd name="T22" fmla="*/ 311 w 317"/>
                  <a:gd name="T23" fmla="*/ 417 h 526"/>
                  <a:gd name="T24" fmla="*/ 125 w 317"/>
                  <a:gd name="T25" fmla="*/ 414 h 526"/>
                  <a:gd name="T26" fmla="*/ 111 w 317"/>
                  <a:gd name="T27" fmla="*/ 439 h 526"/>
                  <a:gd name="T28" fmla="*/ 106 w 317"/>
                  <a:gd name="T29" fmla="*/ 470 h 526"/>
                  <a:gd name="T30" fmla="*/ 94 w 317"/>
                  <a:gd name="T31" fmla="*/ 471 h 526"/>
                  <a:gd name="T32" fmla="*/ 82 w 317"/>
                  <a:gd name="T33" fmla="*/ 467 h 526"/>
                  <a:gd name="T34" fmla="*/ 71 w 317"/>
                  <a:gd name="T35" fmla="*/ 463 h 526"/>
                  <a:gd name="T36" fmla="*/ 58 w 317"/>
                  <a:gd name="T37" fmla="*/ 469 h 526"/>
                  <a:gd name="T38" fmla="*/ 49 w 317"/>
                  <a:gd name="T39" fmla="*/ 488 h 526"/>
                  <a:gd name="T40" fmla="*/ 43 w 317"/>
                  <a:gd name="T41" fmla="*/ 509 h 526"/>
                  <a:gd name="T42" fmla="*/ 34 w 317"/>
                  <a:gd name="T43" fmla="*/ 524 h 526"/>
                  <a:gd name="T44" fmla="*/ 10 w 317"/>
                  <a:gd name="T45" fmla="*/ 520 h 526"/>
                  <a:gd name="T46" fmla="*/ 10 w 317"/>
                  <a:gd name="T47" fmla="*/ 463 h 526"/>
                  <a:gd name="T48" fmla="*/ 16 w 317"/>
                  <a:gd name="T49" fmla="*/ 405 h 526"/>
                  <a:gd name="T50" fmla="*/ 18 w 317"/>
                  <a:gd name="T51" fmla="*/ 346 h 526"/>
                  <a:gd name="T52" fmla="*/ 1 w 317"/>
                  <a:gd name="T53" fmla="*/ 292 h 526"/>
                  <a:gd name="T54" fmla="*/ 5 w 317"/>
                  <a:gd name="T55" fmla="*/ 246 h 526"/>
                  <a:gd name="T56" fmla="*/ 26 w 317"/>
                  <a:gd name="T57" fmla="*/ 208 h 526"/>
                  <a:gd name="T58" fmla="*/ 57 w 317"/>
                  <a:gd name="T59" fmla="*/ 173 h 526"/>
                  <a:gd name="T60" fmla="*/ 91 w 317"/>
                  <a:gd name="T61" fmla="*/ 141 h 526"/>
                  <a:gd name="T62" fmla="*/ 288 w 317"/>
                  <a:gd name="T63" fmla="*/ 19 h 526"/>
                  <a:gd name="T64" fmla="*/ 281 w 317"/>
                  <a:gd name="T65" fmla="*/ 53 h 526"/>
                  <a:gd name="T66" fmla="*/ 270 w 317"/>
                  <a:gd name="T67" fmla="*/ 89 h 526"/>
                  <a:gd name="T68" fmla="*/ 251 w 317"/>
                  <a:gd name="T69" fmla="*/ 125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7" h="526">
                    <a:moveTo>
                      <a:pt x="238" y="144"/>
                    </a:moveTo>
                    <a:lnTo>
                      <a:pt x="242" y="150"/>
                    </a:lnTo>
                    <a:lnTo>
                      <a:pt x="247" y="155"/>
                    </a:lnTo>
                    <a:lnTo>
                      <a:pt x="253" y="159"/>
                    </a:lnTo>
                    <a:lnTo>
                      <a:pt x="258" y="162"/>
                    </a:lnTo>
                    <a:lnTo>
                      <a:pt x="264" y="164"/>
                    </a:lnTo>
                    <a:lnTo>
                      <a:pt x="270" y="166"/>
                    </a:lnTo>
                    <a:lnTo>
                      <a:pt x="276" y="169"/>
                    </a:lnTo>
                    <a:lnTo>
                      <a:pt x="281" y="171"/>
                    </a:lnTo>
                    <a:lnTo>
                      <a:pt x="277" y="178"/>
                    </a:lnTo>
                    <a:lnTo>
                      <a:pt x="270" y="181"/>
                    </a:lnTo>
                    <a:lnTo>
                      <a:pt x="263" y="184"/>
                    </a:lnTo>
                    <a:lnTo>
                      <a:pt x="255" y="186"/>
                    </a:lnTo>
                    <a:lnTo>
                      <a:pt x="247" y="188"/>
                    </a:lnTo>
                    <a:lnTo>
                      <a:pt x="240" y="190"/>
                    </a:lnTo>
                    <a:lnTo>
                      <a:pt x="232" y="194"/>
                    </a:lnTo>
                    <a:lnTo>
                      <a:pt x="226" y="201"/>
                    </a:lnTo>
                    <a:lnTo>
                      <a:pt x="236" y="233"/>
                    </a:lnTo>
                    <a:lnTo>
                      <a:pt x="249" y="263"/>
                    </a:lnTo>
                    <a:lnTo>
                      <a:pt x="263" y="294"/>
                    </a:lnTo>
                    <a:lnTo>
                      <a:pt x="277" y="324"/>
                    </a:lnTo>
                    <a:lnTo>
                      <a:pt x="291" y="354"/>
                    </a:lnTo>
                    <a:lnTo>
                      <a:pt x="303" y="385"/>
                    </a:lnTo>
                    <a:lnTo>
                      <a:pt x="311" y="417"/>
                    </a:lnTo>
                    <a:lnTo>
                      <a:pt x="317" y="452"/>
                    </a:lnTo>
                    <a:lnTo>
                      <a:pt x="125" y="414"/>
                    </a:lnTo>
                    <a:lnTo>
                      <a:pt x="115" y="424"/>
                    </a:lnTo>
                    <a:lnTo>
                      <a:pt x="111" y="439"/>
                    </a:lnTo>
                    <a:lnTo>
                      <a:pt x="109" y="455"/>
                    </a:lnTo>
                    <a:lnTo>
                      <a:pt x="106" y="470"/>
                    </a:lnTo>
                    <a:lnTo>
                      <a:pt x="99" y="473"/>
                    </a:lnTo>
                    <a:lnTo>
                      <a:pt x="94" y="471"/>
                    </a:lnTo>
                    <a:lnTo>
                      <a:pt x="88" y="469"/>
                    </a:lnTo>
                    <a:lnTo>
                      <a:pt x="82" y="467"/>
                    </a:lnTo>
                    <a:lnTo>
                      <a:pt x="76" y="465"/>
                    </a:lnTo>
                    <a:lnTo>
                      <a:pt x="71" y="463"/>
                    </a:lnTo>
                    <a:lnTo>
                      <a:pt x="65" y="465"/>
                    </a:lnTo>
                    <a:lnTo>
                      <a:pt x="58" y="469"/>
                    </a:lnTo>
                    <a:lnTo>
                      <a:pt x="52" y="477"/>
                    </a:lnTo>
                    <a:lnTo>
                      <a:pt x="49" y="488"/>
                    </a:lnTo>
                    <a:lnTo>
                      <a:pt x="46" y="499"/>
                    </a:lnTo>
                    <a:lnTo>
                      <a:pt x="43" y="509"/>
                    </a:lnTo>
                    <a:lnTo>
                      <a:pt x="39" y="519"/>
                    </a:lnTo>
                    <a:lnTo>
                      <a:pt x="34" y="524"/>
                    </a:lnTo>
                    <a:lnTo>
                      <a:pt x="23" y="526"/>
                    </a:lnTo>
                    <a:lnTo>
                      <a:pt x="10" y="520"/>
                    </a:lnTo>
                    <a:lnTo>
                      <a:pt x="7" y="492"/>
                    </a:lnTo>
                    <a:lnTo>
                      <a:pt x="10" y="463"/>
                    </a:lnTo>
                    <a:lnTo>
                      <a:pt x="13" y="433"/>
                    </a:lnTo>
                    <a:lnTo>
                      <a:pt x="16" y="405"/>
                    </a:lnTo>
                    <a:lnTo>
                      <a:pt x="18" y="375"/>
                    </a:lnTo>
                    <a:lnTo>
                      <a:pt x="18" y="346"/>
                    </a:lnTo>
                    <a:lnTo>
                      <a:pt x="12" y="318"/>
                    </a:lnTo>
                    <a:lnTo>
                      <a:pt x="1" y="292"/>
                    </a:lnTo>
                    <a:lnTo>
                      <a:pt x="0" y="268"/>
                    </a:lnTo>
                    <a:lnTo>
                      <a:pt x="5" y="246"/>
                    </a:lnTo>
                    <a:lnTo>
                      <a:pt x="14" y="226"/>
                    </a:lnTo>
                    <a:lnTo>
                      <a:pt x="26" y="208"/>
                    </a:lnTo>
                    <a:lnTo>
                      <a:pt x="41" y="189"/>
                    </a:lnTo>
                    <a:lnTo>
                      <a:pt x="57" y="173"/>
                    </a:lnTo>
                    <a:lnTo>
                      <a:pt x="74" y="157"/>
                    </a:lnTo>
                    <a:lnTo>
                      <a:pt x="91" y="141"/>
                    </a:lnTo>
                    <a:lnTo>
                      <a:pt x="289" y="0"/>
                    </a:lnTo>
                    <a:lnTo>
                      <a:pt x="288" y="19"/>
                    </a:lnTo>
                    <a:lnTo>
                      <a:pt x="285" y="36"/>
                    </a:lnTo>
                    <a:lnTo>
                      <a:pt x="281" y="53"/>
                    </a:lnTo>
                    <a:lnTo>
                      <a:pt x="277" y="71"/>
                    </a:lnTo>
                    <a:lnTo>
                      <a:pt x="270" y="89"/>
                    </a:lnTo>
                    <a:lnTo>
                      <a:pt x="262" y="106"/>
                    </a:lnTo>
                    <a:lnTo>
                      <a:pt x="251" y="125"/>
                    </a:lnTo>
                    <a:lnTo>
                      <a:pt x="238" y="144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1" name="Freeform 31">
                <a:extLst>
                  <a:ext uri="{FF2B5EF4-FFF2-40B4-BE49-F238E27FC236}">
                    <a16:creationId xmlns:a16="http://schemas.microsoft.com/office/drawing/2014/main" id="{7D135317-50EA-46C2-8833-3CCFD46D4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" y="2755"/>
                <a:ext cx="49" cy="29"/>
              </a:xfrm>
              <a:custGeom>
                <a:avLst/>
                <a:gdLst>
                  <a:gd name="T0" fmla="*/ 96 w 96"/>
                  <a:gd name="T1" fmla="*/ 17 h 57"/>
                  <a:gd name="T2" fmla="*/ 92 w 96"/>
                  <a:gd name="T3" fmla="*/ 20 h 57"/>
                  <a:gd name="T4" fmla="*/ 86 w 96"/>
                  <a:gd name="T5" fmla="*/ 23 h 57"/>
                  <a:gd name="T6" fmla="*/ 81 w 96"/>
                  <a:gd name="T7" fmla="*/ 23 h 57"/>
                  <a:gd name="T8" fmla="*/ 76 w 96"/>
                  <a:gd name="T9" fmla="*/ 21 h 57"/>
                  <a:gd name="T10" fmla="*/ 70 w 96"/>
                  <a:gd name="T11" fmla="*/ 20 h 57"/>
                  <a:gd name="T12" fmla="*/ 65 w 96"/>
                  <a:gd name="T13" fmla="*/ 19 h 57"/>
                  <a:gd name="T14" fmla="*/ 59 w 96"/>
                  <a:gd name="T15" fmla="*/ 19 h 57"/>
                  <a:gd name="T16" fmla="*/ 55 w 96"/>
                  <a:gd name="T17" fmla="*/ 21 h 57"/>
                  <a:gd name="T18" fmla="*/ 46 w 96"/>
                  <a:gd name="T19" fmla="*/ 23 h 57"/>
                  <a:gd name="T20" fmla="*/ 39 w 96"/>
                  <a:gd name="T21" fmla="*/ 27 h 57"/>
                  <a:gd name="T22" fmla="*/ 33 w 96"/>
                  <a:gd name="T23" fmla="*/ 33 h 57"/>
                  <a:gd name="T24" fmla="*/ 28 w 96"/>
                  <a:gd name="T25" fmla="*/ 39 h 57"/>
                  <a:gd name="T26" fmla="*/ 24 w 96"/>
                  <a:gd name="T27" fmla="*/ 46 h 57"/>
                  <a:gd name="T28" fmla="*/ 18 w 96"/>
                  <a:gd name="T29" fmla="*/ 51 h 57"/>
                  <a:gd name="T30" fmla="*/ 11 w 96"/>
                  <a:gd name="T31" fmla="*/ 56 h 57"/>
                  <a:gd name="T32" fmla="*/ 2 w 96"/>
                  <a:gd name="T33" fmla="*/ 57 h 57"/>
                  <a:gd name="T34" fmla="*/ 0 w 96"/>
                  <a:gd name="T35" fmla="*/ 49 h 57"/>
                  <a:gd name="T36" fmla="*/ 1 w 96"/>
                  <a:gd name="T37" fmla="*/ 41 h 57"/>
                  <a:gd name="T38" fmla="*/ 3 w 96"/>
                  <a:gd name="T39" fmla="*/ 34 h 57"/>
                  <a:gd name="T40" fmla="*/ 8 w 96"/>
                  <a:gd name="T41" fmla="*/ 28 h 57"/>
                  <a:gd name="T42" fmla="*/ 13 w 96"/>
                  <a:gd name="T43" fmla="*/ 24 h 57"/>
                  <a:gd name="T44" fmla="*/ 20 w 96"/>
                  <a:gd name="T45" fmla="*/ 19 h 57"/>
                  <a:gd name="T46" fmla="*/ 27 w 96"/>
                  <a:gd name="T47" fmla="*/ 14 h 57"/>
                  <a:gd name="T48" fmla="*/ 33 w 96"/>
                  <a:gd name="T49" fmla="*/ 11 h 57"/>
                  <a:gd name="T50" fmla="*/ 41 w 96"/>
                  <a:gd name="T51" fmla="*/ 6 h 57"/>
                  <a:gd name="T52" fmla="*/ 50 w 96"/>
                  <a:gd name="T53" fmla="*/ 3 h 57"/>
                  <a:gd name="T54" fmla="*/ 59 w 96"/>
                  <a:gd name="T55" fmla="*/ 1 h 57"/>
                  <a:gd name="T56" fmla="*/ 69 w 96"/>
                  <a:gd name="T57" fmla="*/ 0 h 57"/>
                  <a:gd name="T58" fmla="*/ 78 w 96"/>
                  <a:gd name="T59" fmla="*/ 1 h 57"/>
                  <a:gd name="T60" fmla="*/ 86 w 96"/>
                  <a:gd name="T61" fmla="*/ 3 h 57"/>
                  <a:gd name="T62" fmla="*/ 92 w 96"/>
                  <a:gd name="T63" fmla="*/ 9 h 57"/>
                  <a:gd name="T64" fmla="*/ 96 w 96"/>
                  <a:gd name="T65" fmla="*/ 1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6" h="57">
                    <a:moveTo>
                      <a:pt x="96" y="17"/>
                    </a:moveTo>
                    <a:lnTo>
                      <a:pt x="92" y="20"/>
                    </a:lnTo>
                    <a:lnTo>
                      <a:pt x="86" y="23"/>
                    </a:lnTo>
                    <a:lnTo>
                      <a:pt x="81" y="23"/>
                    </a:lnTo>
                    <a:lnTo>
                      <a:pt x="76" y="21"/>
                    </a:lnTo>
                    <a:lnTo>
                      <a:pt x="70" y="20"/>
                    </a:lnTo>
                    <a:lnTo>
                      <a:pt x="65" y="19"/>
                    </a:lnTo>
                    <a:lnTo>
                      <a:pt x="59" y="19"/>
                    </a:lnTo>
                    <a:lnTo>
                      <a:pt x="55" y="21"/>
                    </a:lnTo>
                    <a:lnTo>
                      <a:pt x="46" y="23"/>
                    </a:lnTo>
                    <a:lnTo>
                      <a:pt x="39" y="27"/>
                    </a:lnTo>
                    <a:lnTo>
                      <a:pt x="33" y="33"/>
                    </a:lnTo>
                    <a:lnTo>
                      <a:pt x="28" y="39"/>
                    </a:lnTo>
                    <a:lnTo>
                      <a:pt x="24" y="46"/>
                    </a:lnTo>
                    <a:lnTo>
                      <a:pt x="18" y="51"/>
                    </a:lnTo>
                    <a:lnTo>
                      <a:pt x="11" y="56"/>
                    </a:lnTo>
                    <a:lnTo>
                      <a:pt x="2" y="57"/>
                    </a:lnTo>
                    <a:lnTo>
                      <a:pt x="0" y="49"/>
                    </a:lnTo>
                    <a:lnTo>
                      <a:pt x="1" y="41"/>
                    </a:lnTo>
                    <a:lnTo>
                      <a:pt x="3" y="34"/>
                    </a:lnTo>
                    <a:lnTo>
                      <a:pt x="8" y="28"/>
                    </a:lnTo>
                    <a:lnTo>
                      <a:pt x="13" y="24"/>
                    </a:lnTo>
                    <a:lnTo>
                      <a:pt x="20" y="19"/>
                    </a:lnTo>
                    <a:lnTo>
                      <a:pt x="27" y="14"/>
                    </a:lnTo>
                    <a:lnTo>
                      <a:pt x="33" y="11"/>
                    </a:lnTo>
                    <a:lnTo>
                      <a:pt x="41" y="6"/>
                    </a:lnTo>
                    <a:lnTo>
                      <a:pt x="50" y="3"/>
                    </a:lnTo>
                    <a:lnTo>
                      <a:pt x="59" y="1"/>
                    </a:lnTo>
                    <a:lnTo>
                      <a:pt x="69" y="0"/>
                    </a:lnTo>
                    <a:lnTo>
                      <a:pt x="78" y="1"/>
                    </a:lnTo>
                    <a:lnTo>
                      <a:pt x="86" y="3"/>
                    </a:lnTo>
                    <a:lnTo>
                      <a:pt x="92" y="9"/>
                    </a:lnTo>
                    <a:lnTo>
                      <a:pt x="96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2" name="Freeform 32">
                <a:extLst>
                  <a:ext uri="{FF2B5EF4-FFF2-40B4-BE49-F238E27FC236}">
                    <a16:creationId xmlns:a16="http://schemas.microsoft.com/office/drawing/2014/main" id="{CC9C906C-C4F7-4AB6-8463-F9C831F60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" y="2773"/>
                <a:ext cx="24" cy="42"/>
              </a:xfrm>
              <a:custGeom>
                <a:avLst/>
                <a:gdLst>
                  <a:gd name="T0" fmla="*/ 46 w 49"/>
                  <a:gd name="T1" fmla="*/ 85 h 85"/>
                  <a:gd name="T2" fmla="*/ 41 w 49"/>
                  <a:gd name="T3" fmla="*/ 85 h 85"/>
                  <a:gd name="T4" fmla="*/ 35 w 49"/>
                  <a:gd name="T5" fmla="*/ 83 h 85"/>
                  <a:gd name="T6" fmla="*/ 28 w 49"/>
                  <a:gd name="T7" fmla="*/ 81 h 85"/>
                  <a:gd name="T8" fmla="*/ 15 w 49"/>
                  <a:gd name="T9" fmla="*/ 80 h 85"/>
                  <a:gd name="T10" fmla="*/ 5 w 49"/>
                  <a:gd name="T11" fmla="*/ 72 h 85"/>
                  <a:gd name="T12" fmla="*/ 0 w 49"/>
                  <a:gd name="T13" fmla="*/ 62 h 85"/>
                  <a:gd name="T14" fmla="*/ 0 w 49"/>
                  <a:gd name="T15" fmla="*/ 52 h 85"/>
                  <a:gd name="T16" fmla="*/ 3 w 49"/>
                  <a:gd name="T17" fmla="*/ 42 h 85"/>
                  <a:gd name="T18" fmla="*/ 7 w 49"/>
                  <a:gd name="T19" fmla="*/ 31 h 85"/>
                  <a:gd name="T20" fmla="*/ 11 w 49"/>
                  <a:gd name="T21" fmla="*/ 21 h 85"/>
                  <a:gd name="T22" fmla="*/ 15 w 49"/>
                  <a:gd name="T23" fmla="*/ 11 h 85"/>
                  <a:gd name="T24" fmla="*/ 17 w 49"/>
                  <a:gd name="T25" fmla="*/ 0 h 85"/>
                  <a:gd name="T26" fmla="*/ 22 w 49"/>
                  <a:gd name="T27" fmla="*/ 9 h 85"/>
                  <a:gd name="T28" fmla="*/ 28 w 49"/>
                  <a:gd name="T29" fmla="*/ 20 h 85"/>
                  <a:gd name="T30" fmla="*/ 35 w 49"/>
                  <a:gd name="T31" fmla="*/ 30 h 85"/>
                  <a:gd name="T32" fmla="*/ 41 w 49"/>
                  <a:gd name="T33" fmla="*/ 42 h 85"/>
                  <a:gd name="T34" fmla="*/ 45 w 49"/>
                  <a:gd name="T35" fmla="*/ 53 h 85"/>
                  <a:gd name="T36" fmla="*/ 48 w 49"/>
                  <a:gd name="T37" fmla="*/ 65 h 85"/>
                  <a:gd name="T38" fmla="*/ 49 w 49"/>
                  <a:gd name="T39" fmla="*/ 75 h 85"/>
                  <a:gd name="T40" fmla="*/ 46 w 49"/>
                  <a:gd name="T4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85">
                    <a:moveTo>
                      <a:pt x="46" y="85"/>
                    </a:moveTo>
                    <a:lnTo>
                      <a:pt x="41" y="85"/>
                    </a:lnTo>
                    <a:lnTo>
                      <a:pt x="35" y="83"/>
                    </a:lnTo>
                    <a:lnTo>
                      <a:pt x="28" y="81"/>
                    </a:lnTo>
                    <a:lnTo>
                      <a:pt x="15" y="80"/>
                    </a:lnTo>
                    <a:lnTo>
                      <a:pt x="5" y="72"/>
                    </a:lnTo>
                    <a:lnTo>
                      <a:pt x="0" y="62"/>
                    </a:lnTo>
                    <a:lnTo>
                      <a:pt x="0" y="52"/>
                    </a:lnTo>
                    <a:lnTo>
                      <a:pt x="3" y="42"/>
                    </a:lnTo>
                    <a:lnTo>
                      <a:pt x="7" y="31"/>
                    </a:lnTo>
                    <a:lnTo>
                      <a:pt x="11" y="21"/>
                    </a:lnTo>
                    <a:lnTo>
                      <a:pt x="15" y="11"/>
                    </a:lnTo>
                    <a:lnTo>
                      <a:pt x="17" y="0"/>
                    </a:lnTo>
                    <a:lnTo>
                      <a:pt x="22" y="9"/>
                    </a:lnTo>
                    <a:lnTo>
                      <a:pt x="28" y="20"/>
                    </a:lnTo>
                    <a:lnTo>
                      <a:pt x="35" y="30"/>
                    </a:lnTo>
                    <a:lnTo>
                      <a:pt x="41" y="42"/>
                    </a:lnTo>
                    <a:lnTo>
                      <a:pt x="45" y="53"/>
                    </a:lnTo>
                    <a:lnTo>
                      <a:pt x="48" y="65"/>
                    </a:lnTo>
                    <a:lnTo>
                      <a:pt x="49" y="75"/>
                    </a:lnTo>
                    <a:lnTo>
                      <a:pt x="46" y="85"/>
                    </a:lnTo>
                    <a:close/>
                  </a:path>
                </a:pathLst>
              </a:custGeom>
              <a:solidFill>
                <a:srgbClr val="00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3" name="Freeform 33">
                <a:extLst>
                  <a:ext uri="{FF2B5EF4-FFF2-40B4-BE49-F238E27FC236}">
                    <a16:creationId xmlns:a16="http://schemas.microsoft.com/office/drawing/2014/main" id="{768CEE8D-2A99-4523-9312-33A9215A35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3" y="2789"/>
                <a:ext cx="41" cy="22"/>
              </a:xfrm>
              <a:custGeom>
                <a:avLst/>
                <a:gdLst>
                  <a:gd name="T0" fmla="*/ 83 w 83"/>
                  <a:gd name="T1" fmla="*/ 5 h 43"/>
                  <a:gd name="T2" fmla="*/ 79 w 83"/>
                  <a:gd name="T3" fmla="*/ 15 h 43"/>
                  <a:gd name="T4" fmla="*/ 73 w 83"/>
                  <a:gd name="T5" fmla="*/ 21 h 43"/>
                  <a:gd name="T6" fmla="*/ 65 w 83"/>
                  <a:gd name="T7" fmla="*/ 25 h 43"/>
                  <a:gd name="T8" fmla="*/ 57 w 83"/>
                  <a:gd name="T9" fmla="*/ 27 h 43"/>
                  <a:gd name="T10" fmla="*/ 48 w 83"/>
                  <a:gd name="T11" fmla="*/ 31 h 43"/>
                  <a:gd name="T12" fmla="*/ 40 w 83"/>
                  <a:gd name="T13" fmla="*/ 33 h 43"/>
                  <a:gd name="T14" fmla="*/ 32 w 83"/>
                  <a:gd name="T15" fmla="*/ 36 h 43"/>
                  <a:gd name="T16" fmla="*/ 25 w 83"/>
                  <a:gd name="T17" fmla="*/ 43 h 43"/>
                  <a:gd name="T18" fmla="*/ 16 w 83"/>
                  <a:gd name="T19" fmla="*/ 43 h 43"/>
                  <a:gd name="T20" fmla="*/ 8 w 83"/>
                  <a:gd name="T21" fmla="*/ 38 h 43"/>
                  <a:gd name="T22" fmla="*/ 3 w 83"/>
                  <a:gd name="T23" fmla="*/ 30 h 43"/>
                  <a:gd name="T24" fmla="*/ 0 w 83"/>
                  <a:gd name="T25" fmla="*/ 21 h 43"/>
                  <a:gd name="T26" fmla="*/ 0 w 83"/>
                  <a:gd name="T27" fmla="*/ 18 h 43"/>
                  <a:gd name="T28" fmla="*/ 1 w 83"/>
                  <a:gd name="T29" fmla="*/ 16 h 43"/>
                  <a:gd name="T30" fmla="*/ 2 w 83"/>
                  <a:gd name="T31" fmla="*/ 13 h 43"/>
                  <a:gd name="T32" fmla="*/ 4 w 83"/>
                  <a:gd name="T33" fmla="*/ 11 h 43"/>
                  <a:gd name="T34" fmla="*/ 12 w 83"/>
                  <a:gd name="T35" fmla="*/ 13 h 43"/>
                  <a:gd name="T36" fmla="*/ 21 w 83"/>
                  <a:gd name="T37" fmla="*/ 15 h 43"/>
                  <a:gd name="T38" fmla="*/ 31 w 83"/>
                  <a:gd name="T39" fmla="*/ 15 h 43"/>
                  <a:gd name="T40" fmla="*/ 41 w 83"/>
                  <a:gd name="T41" fmla="*/ 13 h 43"/>
                  <a:gd name="T42" fmla="*/ 50 w 83"/>
                  <a:gd name="T43" fmla="*/ 11 h 43"/>
                  <a:gd name="T44" fmla="*/ 59 w 83"/>
                  <a:gd name="T45" fmla="*/ 8 h 43"/>
                  <a:gd name="T46" fmla="*/ 69 w 83"/>
                  <a:gd name="T47" fmla="*/ 4 h 43"/>
                  <a:gd name="T48" fmla="*/ 77 w 83"/>
                  <a:gd name="T49" fmla="*/ 0 h 43"/>
                  <a:gd name="T50" fmla="*/ 83 w 83"/>
                  <a:gd name="T51" fmla="*/ 5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3" h="43">
                    <a:moveTo>
                      <a:pt x="83" y="5"/>
                    </a:moveTo>
                    <a:lnTo>
                      <a:pt x="79" y="15"/>
                    </a:lnTo>
                    <a:lnTo>
                      <a:pt x="73" y="21"/>
                    </a:lnTo>
                    <a:lnTo>
                      <a:pt x="65" y="25"/>
                    </a:lnTo>
                    <a:lnTo>
                      <a:pt x="57" y="27"/>
                    </a:lnTo>
                    <a:lnTo>
                      <a:pt x="48" y="31"/>
                    </a:lnTo>
                    <a:lnTo>
                      <a:pt x="40" y="33"/>
                    </a:lnTo>
                    <a:lnTo>
                      <a:pt x="32" y="36"/>
                    </a:lnTo>
                    <a:lnTo>
                      <a:pt x="25" y="43"/>
                    </a:lnTo>
                    <a:lnTo>
                      <a:pt x="16" y="43"/>
                    </a:lnTo>
                    <a:lnTo>
                      <a:pt x="8" y="38"/>
                    </a:lnTo>
                    <a:lnTo>
                      <a:pt x="3" y="30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1" y="16"/>
                    </a:lnTo>
                    <a:lnTo>
                      <a:pt x="2" y="13"/>
                    </a:lnTo>
                    <a:lnTo>
                      <a:pt x="4" y="11"/>
                    </a:lnTo>
                    <a:lnTo>
                      <a:pt x="12" y="13"/>
                    </a:lnTo>
                    <a:lnTo>
                      <a:pt x="21" y="15"/>
                    </a:lnTo>
                    <a:lnTo>
                      <a:pt x="31" y="15"/>
                    </a:lnTo>
                    <a:lnTo>
                      <a:pt x="41" y="13"/>
                    </a:lnTo>
                    <a:lnTo>
                      <a:pt x="50" y="11"/>
                    </a:lnTo>
                    <a:lnTo>
                      <a:pt x="59" y="8"/>
                    </a:lnTo>
                    <a:lnTo>
                      <a:pt x="69" y="4"/>
                    </a:lnTo>
                    <a:lnTo>
                      <a:pt x="77" y="0"/>
                    </a:lnTo>
                    <a:lnTo>
                      <a:pt x="83" y="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4" name="Freeform 34">
                <a:extLst>
                  <a:ext uri="{FF2B5EF4-FFF2-40B4-BE49-F238E27FC236}">
                    <a16:creationId xmlns:a16="http://schemas.microsoft.com/office/drawing/2014/main" id="{2D04AC3A-19F4-4AA5-A755-49EBE18F16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9" y="2826"/>
                <a:ext cx="15" cy="19"/>
              </a:xfrm>
              <a:custGeom>
                <a:avLst/>
                <a:gdLst>
                  <a:gd name="T0" fmla="*/ 30 w 30"/>
                  <a:gd name="T1" fmla="*/ 14 h 38"/>
                  <a:gd name="T2" fmla="*/ 30 w 30"/>
                  <a:gd name="T3" fmla="*/ 21 h 38"/>
                  <a:gd name="T4" fmla="*/ 28 w 30"/>
                  <a:gd name="T5" fmla="*/ 27 h 38"/>
                  <a:gd name="T6" fmla="*/ 25 w 30"/>
                  <a:gd name="T7" fmla="*/ 33 h 38"/>
                  <a:gd name="T8" fmla="*/ 21 w 30"/>
                  <a:gd name="T9" fmla="*/ 38 h 38"/>
                  <a:gd name="T10" fmla="*/ 14 w 30"/>
                  <a:gd name="T11" fmla="*/ 35 h 38"/>
                  <a:gd name="T12" fmla="*/ 7 w 30"/>
                  <a:gd name="T13" fmla="*/ 30 h 38"/>
                  <a:gd name="T14" fmla="*/ 3 w 30"/>
                  <a:gd name="T15" fmla="*/ 23 h 38"/>
                  <a:gd name="T16" fmla="*/ 0 w 30"/>
                  <a:gd name="T17" fmla="*/ 16 h 38"/>
                  <a:gd name="T18" fmla="*/ 6 w 30"/>
                  <a:gd name="T19" fmla="*/ 0 h 38"/>
                  <a:gd name="T20" fmla="*/ 13 w 30"/>
                  <a:gd name="T21" fmla="*/ 3 h 38"/>
                  <a:gd name="T22" fmla="*/ 20 w 30"/>
                  <a:gd name="T23" fmla="*/ 5 h 38"/>
                  <a:gd name="T24" fmla="*/ 27 w 30"/>
                  <a:gd name="T25" fmla="*/ 7 h 38"/>
                  <a:gd name="T26" fmla="*/ 30 w 30"/>
                  <a:gd name="T27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38">
                    <a:moveTo>
                      <a:pt x="30" y="14"/>
                    </a:moveTo>
                    <a:lnTo>
                      <a:pt x="30" y="21"/>
                    </a:lnTo>
                    <a:lnTo>
                      <a:pt x="28" y="27"/>
                    </a:lnTo>
                    <a:lnTo>
                      <a:pt x="25" y="33"/>
                    </a:lnTo>
                    <a:lnTo>
                      <a:pt x="21" y="38"/>
                    </a:lnTo>
                    <a:lnTo>
                      <a:pt x="14" y="35"/>
                    </a:lnTo>
                    <a:lnTo>
                      <a:pt x="7" y="30"/>
                    </a:lnTo>
                    <a:lnTo>
                      <a:pt x="3" y="23"/>
                    </a:lnTo>
                    <a:lnTo>
                      <a:pt x="0" y="16"/>
                    </a:lnTo>
                    <a:lnTo>
                      <a:pt x="6" y="0"/>
                    </a:lnTo>
                    <a:lnTo>
                      <a:pt x="13" y="3"/>
                    </a:lnTo>
                    <a:lnTo>
                      <a:pt x="20" y="5"/>
                    </a:lnTo>
                    <a:lnTo>
                      <a:pt x="27" y="7"/>
                    </a:lnTo>
                    <a:lnTo>
                      <a:pt x="3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5" name="Freeform 35">
                <a:extLst>
                  <a:ext uri="{FF2B5EF4-FFF2-40B4-BE49-F238E27FC236}">
                    <a16:creationId xmlns:a16="http://schemas.microsoft.com/office/drawing/2014/main" id="{C7F7F19D-3684-442D-93D0-F274443E87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2" y="2826"/>
                <a:ext cx="50" cy="159"/>
              </a:xfrm>
              <a:custGeom>
                <a:avLst/>
                <a:gdLst>
                  <a:gd name="T0" fmla="*/ 9 w 99"/>
                  <a:gd name="T1" fmla="*/ 304 h 319"/>
                  <a:gd name="T2" fmla="*/ 2 w 99"/>
                  <a:gd name="T3" fmla="*/ 265 h 319"/>
                  <a:gd name="T4" fmla="*/ 0 w 99"/>
                  <a:gd name="T5" fmla="*/ 226 h 319"/>
                  <a:gd name="T6" fmla="*/ 1 w 99"/>
                  <a:gd name="T7" fmla="*/ 187 h 319"/>
                  <a:gd name="T8" fmla="*/ 6 w 99"/>
                  <a:gd name="T9" fmla="*/ 149 h 319"/>
                  <a:gd name="T10" fmla="*/ 12 w 99"/>
                  <a:gd name="T11" fmla="*/ 110 h 319"/>
                  <a:gd name="T12" fmla="*/ 22 w 99"/>
                  <a:gd name="T13" fmla="*/ 73 h 319"/>
                  <a:gd name="T14" fmla="*/ 32 w 99"/>
                  <a:gd name="T15" fmla="*/ 36 h 319"/>
                  <a:gd name="T16" fmla="*/ 44 w 99"/>
                  <a:gd name="T17" fmla="*/ 0 h 319"/>
                  <a:gd name="T18" fmla="*/ 53 w 99"/>
                  <a:gd name="T19" fmla="*/ 38 h 319"/>
                  <a:gd name="T20" fmla="*/ 57 w 99"/>
                  <a:gd name="T21" fmla="*/ 78 h 319"/>
                  <a:gd name="T22" fmla="*/ 61 w 99"/>
                  <a:gd name="T23" fmla="*/ 120 h 319"/>
                  <a:gd name="T24" fmla="*/ 63 w 99"/>
                  <a:gd name="T25" fmla="*/ 161 h 319"/>
                  <a:gd name="T26" fmla="*/ 65 w 99"/>
                  <a:gd name="T27" fmla="*/ 203 h 319"/>
                  <a:gd name="T28" fmla="*/ 71 w 99"/>
                  <a:gd name="T29" fmla="*/ 243 h 319"/>
                  <a:gd name="T30" fmla="*/ 83 w 99"/>
                  <a:gd name="T31" fmla="*/ 282 h 319"/>
                  <a:gd name="T32" fmla="*/ 99 w 99"/>
                  <a:gd name="T33" fmla="*/ 319 h 319"/>
                  <a:gd name="T34" fmla="*/ 9 w 99"/>
                  <a:gd name="T35" fmla="*/ 304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9" h="319">
                    <a:moveTo>
                      <a:pt x="9" y="304"/>
                    </a:moveTo>
                    <a:lnTo>
                      <a:pt x="2" y="265"/>
                    </a:lnTo>
                    <a:lnTo>
                      <a:pt x="0" y="226"/>
                    </a:lnTo>
                    <a:lnTo>
                      <a:pt x="1" y="187"/>
                    </a:lnTo>
                    <a:lnTo>
                      <a:pt x="6" y="149"/>
                    </a:lnTo>
                    <a:lnTo>
                      <a:pt x="12" y="110"/>
                    </a:lnTo>
                    <a:lnTo>
                      <a:pt x="22" y="73"/>
                    </a:lnTo>
                    <a:lnTo>
                      <a:pt x="32" y="36"/>
                    </a:lnTo>
                    <a:lnTo>
                      <a:pt x="44" y="0"/>
                    </a:lnTo>
                    <a:lnTo>
                      <a:pt x="53" y="38"/>
                    </a:lnTo>
                    <a:lnTo>
                      <a:pt x="57" y="78"/>
                    </a:lnTo>
                    <a:lnTo>
                      <a:pt x="61" y="120"/>
                    </a:lnTo>
                    <a:lnTo>
                      <a:pt x="63" y="161"/>
                    </a:lnTo>
                    <a:lnTo>
                      <a:pt x="65" y="203"/>
                    </a:lnTo>
                    <a:lnTo>
                      <a:pt x="71" y="243"/>
                    </a:lnTo>
                    <a:lnTo>
                      <a:pt x="83" y="282"/>
                    </a:lnTo>
                    <a:lnTo>
                      <a:pt x="99" y="319"/>
                    </a:lnTo>
                    <a:lnTo>
                      <a:pt x="9" y="304"/>
                    </a:lnTo>
                    <a:close/>
                  </a:path>
                </a:pathLst>
              </a:custGeom>
              <a:solidFill>
                <a:srgbClr val="00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6" name="Freeform 36">
                <a:extLst>
                  <a:ext uri="{FF2B5EF4-FFF2-40B4-BE49-F238E27FC236}">
                    <a16:creationId xmlns:a16="http://schemas.microsoft.com/office/drawing/2014/main" id="{8D343E1F-84F9-4A1D-A6EB-F7581260C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4" y="2928"/>
                <a:ext cx="335" cy="589"/>
              </a:xfrm>
              <a:custGeom>
                <a:avLst/>
                <a:gdLst>
                  <a:gd name="T0" fmla="*/ 502 w 669"/>
                  <a:gd name="T1" fmla="*/ 91 h 1178"/>
                  <a:gd name="T2" fmla="*/ 560 w 669"/>
                  <a:gd name="T3" fmla="*/ 194 h 1178"/>
                  <a:gd name="T4" fmla="*/ 609 w 669"/>
                  <a:gd name="T5" fmla="*/ 304 h 1178"/>
                  <a:gd name="T6" fmla="*/ 628 w 669"/>
                  <a:gd name="T7" fmla="*/ 427 h 1178"/>
                  <a:gd name="T8" fmla="*/ 592 w 669"/>
                  <a:gd name="T9" fmla="*/ 847 h 1178"/>
                  <a:gd name="T10" fmla="*/ 620 w 669"/>
                  <a:gd name="T11" fmla="*/ 987 h 1178"/>
                  <a:gd name="T12" fmla="*/ 666 w 669"/>
                  <a:gd name="T13" fmla="*/ 1063 h 1178"/>
                  <a:gd name="T14" fmla="*/ 614 w 669"/>
                  <a:gd name="T15" fmla="*/ 1117 h 1178"/>
                  <a:gd name="T16" fmla="*/ 495 w 669"/>
                  <a:gd name="T17" fmla="*/ 1137 h 1178"/>
                  <a:gd name="T18" fmla="*/ 367 w 669"/>
                  <a:gd name="T19" fmla="*/ 1125 h 1178"/>
                  <a:gd name="T20" fmla="*/ 242 w 669"/>
                  <a:gd name="T21" fmla="*/ 1126 h 1178"/>
                  <a:gd name="T22" fmla="*/ 139 w 669"/>
                  <a:gd name="T23" fmla="*/ 1158 h 1178"/>
                  <a:gd name="T24" fmla="*/ 53 w 669"/>
                  <a:gd name="T25" fmla="*/ 1178 h 1178"/>
                  <a:gd name="T26" fmla="*/ 0 w 669"/>
                  <a:gd name="T27" fmla="*/ 1069 h 1178"/>
                  <a:gd name="T28" fmla="*/ 21 w 669"/>
                  <a:gd name="T29" fmla="*/ 854 h 1178"/>
                  <a:gd name="T30" fmla="*/ 72 w 669"/>
                  <a:gd name="T31" fmla="*/ 784 h 1178"/>
                  <a:gd name="T32" fmla="*/ 115 w 669"/>
                  <a:gd name="T33" fmla="*/ 847 h 1178"/>
                  <a:gd name="T34" fmla="*/ 165 w 669"/>
                  <a:gd name="T35" fmla="*/ 905 h 1178"/>
                  <a:gd name="T36" fmla="*/ 222 w 669"/>
                  <a:gd name="T37" fmla="*/ 959 h 1178"/>
                  <a:gd name="T38" fmla="*/ 353 w 669"/>
                  <a:gd name="T39" fmla="*/ 1033 h 1178"/>
                  <a:gd name="T40" fmla="*/ 404 w 669"/>
                  <a:gd name="T41" fmla="*/ 988 h 1178"/>
                  <a:gd name="T42" fmla="*/ 453 w 669"/>
                  <a:gd name="T43" fmla="*/ 995 h 1178"/>
                  <a:gd name="T44" fmla="*/ 477 w 669"/>
                  <a:gd name="T45" fmla="*/ 997 h 1178"/>
                  <a:gd name="T46" fmla="*/ 488 w 669"/>
                  <a:gd name="T47" fmla="*/ 948 h 1178"/>
                  <a:gd name="T48" fmla="*/ 525 w 669"/>
                  <a:gd name="T49" fmla="*/ 798 h 1178"/>
                  <a:gd name="T50" fmla="*/ 567 w 669"/>
                  <a:gd name="T51" fmla="*/ 644 h 1178"/>
                  <a:gd name="T52" fmla="*/ 591 w 669"/>
                  <a:gd name="T53" fmla="*/ 455 h 1178"/>
                  <a:gd name="T54" fmla="*/ 528 w 669"/>
                  <a:gd name="T55" fmla="*/ 336 h 1178"/>
                  <a:gd name="T56" fmla="*/ 543 w 669"/>
                  <a:gd name="T57" fmla="*/ 423 h 1178"/>
                  <a:gd name="T58" fmla="*/ 493 w 669"/>
                  <a:gd name="T59" fmla="*/ 720 h 1178"/>
                  <a:gd name="T60" fmla="*/ 432 w 669"/>
                  <a:gd name="T61" fmla="*/ 935 h 1178"/>
                  <a:gd name="T62" fmla="*/ 380 w 669"/>
                  <a:gd name="T63" fmla="*/ 868 h 1178"/>
                  <a:gd name="T64" fmla="*/ 339 w 669"/>
                  <a:gd name="T65" fmla="*/ 797 h 1178"/>
                  <a:gd name="T66" fmla="*/ 296 w 669"/>
                  <a:gd name="T67" fmla="*/ 727 h 1178"/>
                  <a:gd name="T68" fmla="*/ 270 w 669"/>
                  <a:gd name="T69" fmla="*/ 634 h 1178"/>
                  <a:gd name="T70" fmla="*/ 279 w 669"/>
                  <a:gd name="T71" fmla="*/ 455 h 1178"/>
                  <a:gd name="T72" fmla="*/ 298 w 669"/>
                  <a:gd name="T73" fmla="*/ 332 h 1178"/>
                  <a:gd name="T74" fmla="*/ 343 w 669"/>
                  <a:gd name="T75" fmla="*/ 243 h 1178"/>
                  <a:gd name="T76" fmla="*/ 367 w 669"/>
                  <a:gd name="T77" fmla="*/ 222 h 1178"/>
                  <a:gd name="T78" fmla="*/ 392 w 669"/>
                  <a:gd name="T79" fmla="*/ 196 h 1178"/>
                  <a:gd name="T80" fmla="*/ 362 w 669"/>
                  <a:gd name="T81" fmla="*/ 192 h 1178"/>
                  <a:gd name="T82" fmla="*/ 320 w 669"/>
                  <a:gd name="T83" fmla="*/ 219 h 1178"/>
                  <a:gd name="T84" fmla="*/ 279 w 669"/>
                  <a:gd name="T85" fmla="*/ 287 h 1178"/>
                  <a:gd name="T86" fmla="*/ 233 w 669"/>
                  <a:gd name="T87" fmla="*/ 556 h 1178"/>
                  <a:gd name="T88" fmla="*/ 215 w 669"/>
                  <a:gd name="T89" fmla="*/ 639 h 1178"/>
                  <a:gd name="T90" fmla="*/ 190 w 669"/>
                  <a:gd name="T91" fmla="*/ 247 h 1178"/>
                  <a:gd name="T92" fmla="*/ 239 w 669"/>
                  <a:gd name="T93" fmla="*/ 164 h 1178"/>
                  <a:gd name="T94" fmla="*/ 304 w 669"/>
                  <a:gd name="T95" fmla="*/ 89 h 1178"/>
                  <a:gd name="T96" fmla="*/ 382 w 669"/>
                  <a:gd name="T97" fmla="*/ 31 h 1178"/>
                  <a:gd name="T98" fmla="*/ 457 w 669"/>
                  <a:gd name="T99" fmla="*/ 3 h 1178"/>
                  <a:gd name="T100" fmla="*/ 480 w 669"/>
                  <a:gd name="T101" fmla="*/ 0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69" h="1178">
                    <a:moveTo>
                      <a:pt x="494" y="1"/>
                    </a:moveTo>
                    <a:lnTo>
                      <a:pt x="491" y="33"/>
                    </a:lnTo>
                    <a:lnTo>
                      <a:pt x="494" y="63"/>
                    </a:lnTo>
                    <a:lnTo>
                      <a:pt x="502" y="91"/>
                    </a:lnTo>
                    <a:lnTo>
                      <a:pt x="514" y="118"/>
                    </a:lnTo>
                    <a:lnTo>
                      <a:pt x="529" y="143"/>
                    </a:lnTo>
                    <a:lnTo>
                      <a:pt x="544" y="168"/>
                    </a:lnTo>
                    <a:lnTo>
                      <a:pt x="560" y="194"/>
                    </a:lnTo>
                    <a:lnTo>
                      <a:pt x="574" y="219"/>
                    </a:lnTo>
                    <a:lnTo>
                      <a:pt x="586" y="247"/>
                    </a:lnTo>
                    <a:lnTo>
                      <a:pt x="599" y="275"/>
                    </a:lnTo>
                    <a:lnTo>
                      <a:pt x="609" y="304"/>
                    </a:lnTo>
                    <a:lnTo>
                      <a:pt x="617" y="334"/>
                    </a:lnTo>
                    <a:lnTo>
                      <a:pt x="623" y="365"/>
                    </a:lnTo>
                    <a:lnTo>
                      <a:pt x="627" y="396"/>
                    </a:lnTo>
                    <a:lnTo>
                      <a:pt x="628" y="427"/>
                    </a:lnTo>
                    <a:lnTo>
                      <a:pt x="625" y="461"/>
                    </a:lnTo>
                    <a:lnTo>
                      <a:pt x="585" y="773"/>
                    </a:lnTo>
                    <a:lnTo>
                      <a:pt x="589" y="810"/>
                    </a:lnTo>
                    <a:lnTo>
                      <a:pt x="592" y="847"/>
                    </a:lnTo>
                    <a:lnTo>
                      <a:pt x="596" y="882"/>
                    </a:lnTo>
                    <a:lnTo>
                      <a:pt x="601" y="918"/>
                    </a:lnTo>
                    <a:lnTo>
                      <a:pt x="608" y="954"/>
                    </a:lnTo>
                    <a:lnTo>
                      <a:pt x="620" y="987"/>
                    </a:lnTo>
                    <a:lnTo>
                      <a:pt x="634" y="1019"/>
                    </a:lnTo>
                    <a:lnTo>
                      <a:pt x="653" y="1049"/>
                    </a:lnTo>
                    <a:lnTo>
                      <a:pt x="659" y="1056"/>
                    </a:lnTo>
                    <a:lnTo>
                      <a:pt x="666" y="1063"/>
                    </a:lnTo>
                    <a:lnTo>
                      <a:pt x="669" y="1071"/>
                    </a:lnTo>
                    <a:lnTo>
                      <a:pt x="667" y="1080"/>
                    </a:lnTo>
                    <a:lnTo>
                      <a:pt x="642" y="1101"/>
                    </a:lnTo>
                    <a:lnTo>
                      <a:pt x="614" y="1117"/>
                    </a:lnTo>
                    <a:lnTo>
                      <a:pt x="586" y="1128"/>
                    </a:lnTo>
                    <a:lnTo>
                      <a:pt x="556" y="1133"/>
                    </a:lnTo>
                    <a:lnTo>
                      <a:pt x="526" y="1137"/>
                    </a:lnTo>
                    <a:lnTo>
                      <a:pt x="495" y="1137"/>
                    </a:lnTo>
                    <a:lnTo>
                      <a:pt x="464" y="1136"/>
                    </a:lnTo>
                    <a:lnTo>
                      <a:pt x="432" y="1132"/>
                    </a:lnTo>
                    <a:lnTo>
                      <a:pt x="400" y="1129"/>
                    </a:lnTo>
                    <a:lnTo>
                      <a:pt x="367" y="1125"/>
                    </a:lnTo>
                    <a:lnTo>
                      <a:pt x="335" y="1122"/>
                    </a:lnTo>
                    <a:lnTo>
                      <a:pt x="304" y="1121"/>
                    </a:lnTo>
                    <a:lnTo>
                      <a:pt x="272" y="1122"/>
                    </a:lnTo>
                    <a:lnTo>
                      <a:pt x="242" y="1126"/>
                    </a:lnTo>
                    <a:lnTo>
                      <a:pt x="211" y="1135"/>
                    </a:lnTo>
                    <a:lnTo>
                      <a:pt x="182" y="1146"/>
                    </a:lnTo>
                    <a:lnTo>
                      <a:pt x="161" y="1152"/>
                    </a:lnTo>
                    <a:lnTo>
                      <a:pt x="139" y="1158"/>
                    </a:lnTo>
                    <a:lnTo>
                      <a:pt x="119" y="1164"/>
                    </a:lnTo>
                    <a:lnTo>
                      <a:pt x="97" y="1170"/>
                    </a:lnTo>
                    <a:lnTo>
                      <a:pt x="75" y="1175"/>
                    </a:lnTo>
                    <a:lnTo>
                      <a:pt x="53" y="1178"/>
                    </a:lnTo>
                    <a:lnTo>
                      <a:pt x="30" y="1178"/>
                    </a:lnTo>
                    <a:lnTo>
                      <a:pt x="7" y="1176"/>
                    </a:lnTo>
                    <a:lnTo>
                      <a:pt x="2" y="1123"/>
                    </a:lnTo>
                    <a:lnTo>
                      <a:pt x="0" y="1069"/>
                    </a:lnTo>
                    <a:lnTo>
                      <a:pt x="0" y="1014"/>
                    </a:lnTo>
                    <a:lnTo>
                      <a:pt x="4" y="959"/>
                    </a:lnTo>
                    <a:lnTo>
                      <a:pt x="11" y="905"/>
                    </a:lnTo>
                    <a:lnTo>
                      <a:pt x="21" y="854"/>
                    </a:lnTo>
                    <a:lnTo>
                      <a:pt x="35" y="803"/>
                    </a:lnTo>
                    <a:lnTo>
                      <a:pt x="52" y="754"/>
                    </a:lnTo>
                    <a:lnTo>
                      <a:pt x="61" y="769"/>
                    </a:lnTo>
                    <a:lnTo>
                      <a:pt x="72" y="784"/>
                    </a:lnTo>
                    <a:lnTo>
                      <a:pt x="82" y="801"/>
                    </a:lnTo>
                    <a:lnTo>
                      <a:pt x="92" y="816"/>
                    </a:lnTo>
                    <a:lnTo>
                      <a:pt x="104" y="830"/>
                    </a:lnTo>
                    <a:lnTo>
                      <a:pt x="115" y="847"/>
                    </a:lnTo>
                    <a:lnTo>
                      <a:pt x="127" y="862"/>
                    </a:lnTo>
                    <a:lnTo>
                      <a:pt x="139" y="877"/>
                    </a:lnTo>
                    <a:lnTo>
                      <a:pt x="152" y="892"/>
                    </a:lnTo>
                    <a:lnTo>
                      <a:pt x="165" y="905"/>
                    </a:lnTo>
                    <a:lnTo>
                      <a:pt x="179" y="919"/>
                    </a:lnTo>
                    <a:lnTo>
                      <a:pt x="192" y="933"/>
                    </a:lnTo>
                    <a:lnTo>
                      <a:pt x="207" y="947"/>
                    </a:lnTo>
                    <a:lnTo>
                      <a:pt x="222" y="959"/>
                    </a:lnTo>
                    <a:lnTo>
                      <a:pt x="239" y="972"/>
                    </a:lnTo>
                    <a:lnTo>
                      <a:pt x="255" y="984"/>
                    </a:lnTo>
                    <a:lnTo>
                      <a:pt x="334" y="1032"/>
                    </a:lnTo>
                    <a:lnTo>
                      <a:pt x="353" y="1033"/>
                    </a:lnTo>
                    <a:lnTo>
                      <a:pt x="369" y="1026"/>
                    </a:lnTo>
                    <a:lnTo>
                      <a:pt x="381" y="1015"/>
                    </a:lnTo>
                    <a:lnTo>
                      <a:pt x="393" y="1001"/>
                    </a:lnTo>
                    <a:lnTo>
                      <a:pt x="404" y="988"/>
                    </a:lnTo>
                    <a:lnTo>
                      <a:pt x="416" y="980"/>
                    </a:lnTo>
                    <a:lnTo>
                      <a:pt x="430" y="981"/>
                    </a:lnTo>
                    <a:lnTo>
                      <a:pt x="447" y="994"/>
                    </a:lnTo>
                    <a:lnTo>
                      <a:pt x="453" y="995"/>
                    </a:lnTo>
                    <a:lnTo>
                      <a:pt x="458" y="996"/>
                    </a:lnTo>
                    <a:lnTo>
                      <a:pt x="464" y="997"/>
                    </a:lnTo>
                    <a:lnTo>
                      <a:pt x="471" y="997"/>
                    </a:lnTo>
                    <a:lnTo>
                      <a:pt x="477" y="997"/>
                    </a:lnTo>
                    <a:lnTo>
                      <a:pt x="484" y="996"/>
                    </a:lnTo>
                    <a:lnTo>
                      <a:pt x="488" y="993"/>
                    </a:lnTo>
                    <a:lnTo>
                      <a:pt x="493" y="989"/>
                    </a:lnTo>
                    <a:lnTo>
                      <a:pt x="488" y="948"/>
                    </a:lnTo>
                    <a:lnTo>
                      <a:pt x="491" y="908"/>
                    </a:lnTo>
                    <a:lnTo>
                      <a:pt x="499" y="871"/>
                    </a:lnTo>
                    <a:lnTo>
                      <a:pt x="511" y="834"/>
                    </a:lnTo>
                    <a:lnTo>
                      <a:pt x="525" y="798"/>
                    </a:lnTo>
                    <a:lnTo>
                      <a:pt x="539" y="761"/>
                    </a:lnTo>
                    <a:lnTo>
                      <a:pt x="552" y="726"/>
                    </a:lnTo>
                    <a:lnTo>
                      <a:pt x="561" y="688"/>
                    </a:lnTo>
                    <a:lnTo>
                      <a:pt x="567" y="644"/>
                    </a:lnTo>
                    <a:lnTo>
                      <a:pt x="576" y="598"/>
                    </a:lnTo>
                    <a:lnTo>
                      <a:pt x="584" y="549"/>
                    </a:lnTo>
                    <a:lnTo>
                      <a:pt x="590" y="502"/>
                    </a:lnTo>
                    <a:lnTo>
                      <a:pt x="591" y="455"/>
                    </a:lnTo>
                    <a:lnTo>
                      <a:pt x="583" y="411"/>
                    </a:lnTo>
                    <a:lnTo>
                      <a:pt x="564" y="372"/>
                    </a:lnTo>
                    <a:lnTo>
                      <a:pt x="532" y="338"/>
                    </a:lnTo>
                    <a:lnTo>
                      <a:pt x="528" y="336"/>
                    </a:lnTo>
                    <a:lnTo>
                      <a:pt x="524" y="338"/>
                    </a:lnTo>
                    <a:lnTo>
                      <a:pt x="521" y="341"/>
                    </a:lnTo>
                    <a:lnTo>
                      <a:pt x="520" y="344"/>
                    </a:lnTo>
                    <a:lnTo>
                      <a:pt x="543" y="423"/>
                    </a:lnTo>
                    <a:lnTo>
                      <a:pt x="546" y="498"/>
                    </a:lnTo>
                    <a:lnTo>
                      <a:pt x="536" y="572"/>
                    </a:lnTo>
                    <a:lnTo>
                      <a:pt x="516" y="646"/>
                    </a:lnTo>
                    <a:lnTo>
                      <a:pt x="493" y="720"/>
                    </a:lnTo>
                    <a:lnTo>
                      <a:pt x="470" y="795"/>
                    </a:lnTo>
                    <a:lnTo>
                      <a:pt x="454" y="872"/>
                    </a:lnTo>
                    <a:lnTo>
                      <a:pt x="448" y="951"/>
                    </a:lnTo>
                    <a:lnTo>
                      <a:pt x="432" y="935"/>
                    </a:lnTo>
                    <a:lnTo>
                      <a:pt x="418" y="919"/>
                    </a:lnTo>
                    <a:lnTo>
                      <a:pt x="404" y="903"/>
                    </a:lnTo>
                    <a:lnTo>
                      <a:pt x="393" y="886"/>
                    </a:lnTo>
                    <a:lnTo>
                      <a:pt x="380" y="868"/>
                    </a:lnTo>
                    <a:lnTo>
                      <a:pt x="370" y="850"/>
                    </a:lnTo>
                    <a:lnTo>
                      <a:pt x="359" y="833"/>
                    </a:lnTo>
                    <a:lnTo>
                      <a:pt x="349" y="814"/>
                    </a:lnTo>
                    <a:lnTo>
                      <a:pt x="339" y="797"/>
                    </a:lnTo>
                    <a:lnTo>
                      <a:pt x="328" y="780"/>
                    </a:lnTo>
                    <a:lnTo>
                      <a:pt x="318" y="761"/>
                    </a:lnTo>
                    <a:lnTo>
                      <a:pt x="308" y="744"/>
                    </a:lnTo>
                    <a:lnTo>
                      <a:pt x="296" y="727"/>
                    </a:lnTo>
                    <a:lnTo>
                      <a:pt x="283" y="711"/>
                    </a:lnTo>
                    <a:lnTo>
                      <a:pt x="270" y="695"/>
                    </a:lnTo>
                    <a:lnTo>
                      <a:pt x="256" y="678"/>
                    </a:lnTo>
                    <a:lnTo>
                      <a:pt x="270" y="634"/>
                    </a:lnTo>
                    <a:lnTo>
                      <a:pt x="275" y="585"/>
                    </a:lnTo>
                    <a:lnTo>
                      <a:pt x="277" y="536"/>
                    </a:lnTo>
                    <a:lnTo>
                      <a:pt x="278" y="487"/>
                    </a:lnTo>
                    <a:lnTo>
                      <a:pt x="279" y="455"/>
                    </a:lnTo>
                    <a:lnTo>
                      <a:pt x="282" y="423"/>
                    </a:lnTo>
                    <a:lnTo>
                      <a:pt x="286" y="392"/>
                    </a:lnTo>
                    <a:lnTo>
                      <a:pt x="291" y="362"/>
                    </a:lnTo>
                    <a:lnTo>
                      <a:pt x="298" y="332"/>
                    </a:lnTo>
                    <a:lnTo>
                      <a:pt x="309" y="303"/>
                    </a:lnTo>
                    <a:lnTo>
                      <a:pt x="320" y="275"/>
                    </a:lnTo>
                    <a:lnTo>
                      <a:pt x="336" y="250"/>
                    </a:lnTo>
                    <a:lnTo>
                      <a:pt x="343" y="243"/>
                    </a:lnTo>
                    <a:lnTo>
                      <a:pt x="349" y="237"/>
                    </a:lnTo>
                    <a:lnTo>
                      <a:pt x="355" y="233"/>
                    </a:lnTo>
                    <a:lnTo>
                      <a:pt x="361" y="227"/>
                    </a:lnTo>
                    <a:lnTo>
                      <a:pt x="367" y="222"/>
                    </a:lnTo>
                    <a:lnTo>
                      <a:pt x="376" y="218"/>
                    </a:lnTo>
                    <a:lnTo>
                      <a:pt x="386" y="212"/>
                    </a:lnTo>
                    <a:lnTo>
                      <a:pt x="399" y="205"/>
                    </a:lnTo>
                    <a:lnTo>
                      <a:pt x="392" y="196"/>
                    </a:lnTo>
                    <a:lnTo>
                      <a:pt x="385" y="190"/>
                    </a:lnTo>
                    <a:lnTo>
                      <a:pt x="378" y="189"/>
                    </a:lnTo>
                    <a:lnTo>
                      <a:pt x="370" y="189"/>
                    </a:lnTo>
                    <a:lnTo>
                      <a:pt x="362" y="192"/>
                    </a:lnTo>
                    <a:lnTo>
                      <a:pt x="353" y="196"/>
                    </a:lnTo>
                    <a:lnTo>
                      <a:pt x="344" y="200"/>
                    </a:lnTo>
                    <a:lnTo>
                      <a:pt x="335" y="205"/>
                    </a:lnTo>
                    <a:lnTo>
                      <a:pt x="320" y="219"/>
                    </a:lnTo>
                    <a:lnTo>
                      <a:pt x="308" y="234"/>
                    </a:lnTo>
                    <a:lnTo>
                      <a:pt x="297" y="250"/>
                    </a:lnTo>
                    <a:lnTo>
                      <a:pt x="287" y="267"/>
                    </a:lnTo>
                    <a:lnTo>
                      <a:pt x="279" y="287"/>
                    </a:lnTo>
                    <a:lnTo>
                      <a:pt x="271" y="308"/>
                    </a:lnTo>
                    <a:lnTo>
                      <a:pt x="264" y="331"/>
                    </a:lnTo>
                    <a:lnTo>
                      <a:pt x="257" y="355"/>
                    </a:lnTo>
                    <a:lnTo>
                      <a:pt x="233" y="556"/>
                    </a:lnTo>
                    <a:lnTo>
                      <a:pt x="230" y="578"/>
                    </a:lnTo>
                    <a:lnTo>
                      <a:pt x="227" y="599"/>
                    </a:lnTo>
                    <a:lnTo>
                      <a:pt x="221" y="620"/>
                    </a:lnTo>
                    <a:lnTo>
                      <a:pt x="215" y="639"/>
                    </a:lnTo>
                    <a:lnTo>
                      <a:pt x="115" y="572"/>
                    </a:lnTo>
                    <a:lnTo>
                      <a:pt x="123" y="443"/>
                    </a:lnTo>
                    <a:lnTo>
                      <a:pt x="181" y="267"/>
                    </a:lnTo>
                    <a:lnTo>
                      <a:pt x="190" y="247"/>
                    </a:lnTo>
                    <a:lnTo>
                      <a:pt x="201" y="226"/>
                    </a:lnTo>
                    <a:lnTo>
                      <a:pt x="212" y="205"/>
                    </a:lnTo>
                    <a:lnTo>
                      <a:pt x="225" y="184"/>
                    </a:lnTo>
                    <a:lnTo>
                      <a:pt x="239" y="164"/>
                    </a:lnTo>
                    <a:lnTo>
                      <a:pt x="253" y="144"/>
                    </a:lnTo>
                    <a:lnTo>
                      <a:pt x="270" y="124"/>
                    </a:lnTo>
                    <a:lnTo>
                      <a:pt x="287" y="106"/>
                    </a:lnTo>
                    <a:lnTo>
                      <a:pt x="304" y="89"/>
                    </a:lnTo>
                    <a:lnTo>
                      <a:pt x="323" y="71"/>
                    </a:lnTo>
                    <a:lnTo>
                      <a:pt x="342" y="56"/>
                    </a:lnTo>
                    <a:lnTo>
                      <a:pt x="362" y="44"/>
                    </a:lnTo>
                    <a:lnTo>
                      <a:pt x="382" y="31"/>
                    </a:lnTo>
                    <a:lnTo>
                      <a:pt x="404" y="21"/>
                    </a:lnTo>
                    <a:lnTo>
                      <a:pt x="426" y="13"/>
                    </a:lnTo>
                    <a:lnTo>
                      <a:pt x="448" y="6"/>
                    </a:lnTo>
                    <a:lnTo>
                      <a:pt x="457" y="3"/>
                    </a:lnTo>
                    <a:lnTo>
                      <a:pt x="464" y="2"/>
                    </a:lnTo>
                    <a:lnTo>
                      <a:pt x="470" y="1"/>
                    </a:lnTo>
                    <a:lnTo>
                      <a:pt x="476" y="0"/>
                    </a:lnTo>
                    <a:lnTo>
                      <a:pt x="480" y="0"/>
                    </a:lnTo>
                    <a:lnTo>
                      <a:pt x="485" y="0"/>
                    </a:lnTo>
                    <a:lnTo>
                      <a:pt x="490" y="0"/>
                    </a:lnTo>
                    <a:lnTo>
                      <a:pt x="494" y="1"/>
                    </a:lnTo>
                    <a:close/>
                  </a:path>
                </a:pathLst>
              </a:custGeom>
              <a:solidFill>
                <a:srgbClr val="911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7" name="Freeform 37">
                <a:extLst>
                  <a:ext uri="{FF2B5EF4-FFF2-40B4-BE49-F238E27FC236}">
                    <a16:creationId xmlns:a16="http://schemas.microsoft.com/office/drawing/2014/main" id="{FC075A0A-6C5A-4C08-AE03-B7FEC1E87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3" y="2967"/>
                <a:ext cx="88" cy="82"/>
              </a:xfrm>
              <a:custGeom>
                <a:avLst/>
                <a:gdLst>
                  <a:gd name="T0" fmla="*/ 175 w 175"/>
                  <a:gd name="T1" fmla="*/ 125 h 163"/>
                  <a:gd name="T2" fmla="*/ 173 w 175"/>
                  <a:gd name="T3" fmla="*/ 134 h 163"/>
                  <a:gd name="T4" fmla="*/ 171 w 175"/>
                  <a:gd name="T5" fmla="*/ 143 h 163"/>
                  <a:gd name="T6" fmla="*/ 171 w 175"/>
                  <a:gd name="T7" fmla="*/ 153 h 163"/>
                  <a:gd name="T8" fmla="*/ 175 w 175"/>
                  <a:gd name="T9" fmla="*/ 163 h 163"/>
                  <a:gd name="T10" fmla="*/ 0 w 175"/>
                  <a:gd name="T11" fmla="*/ 27 h 163"/>
                  <a:gd name="T12" fmla="*/ 17 w 175"/>
                  <a:gd name="T13" fmla="*/ 0 h 163"/>
                  <a:gd name="T14" fmla="*/ 175 w 175"/>
                  <a:gd name="T15" fmla="*/ 12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163">
                    <a:moveTo>
                      <a:pt x="175" y="125"/>
                    </a:moveTo>
                    <a:lnTo>
                      <a:pt x="173" y="134"/>
                    </a:lnTo>
                    <a:lnTo>
                      <a:pt x="171" y="143"/>
                    </a:lnTo>
                    <a:lnTo>
                      <a:pt x="171" y="153"/>
                    </a:lnTo>
                    <a:lnTo>
                      <a:pt x="175" y="163"/>
                    </a:lnTo>
                    <a:lnTo>
                      <a:pt x="0" y="27"/>
                    </a:lnTo>
                    <a:lnTo>
                      <a:pt x="17" y="0"/>
                    </a:lnTo>
                    <a:lnTo>
                      <a:pt x="175" y="125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8" name="Freeform 38">
                <a:extLst>
                  <a:ext uri="{FF2B5EF4-FFF2-40B4-BE49-F238E27FC236}">
                    <a16:creationId xmlns:a16="http://schemas.microsoft.com/office/drawing/2014/main" id="{3B7DECA0-D03D-4A42-B17F-B20F208C7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" y="2964"/>
                <a:ext cx="303" cy="72"/>
              </a:xfrm>
              <a:custGeom>
                <a:avLst/>
                <a:gdLst>
                  <a:gd name="T0" fmla="*/ 606 w 606"/>
                  <a:gd name="T1" fmla="*/ 108 h 143"/>
                  <a:gd name="T2" fmla="*/ 582 w 606"/>
                  <a:gd name="T3" fmla="*/ 143 h 143"/>
                  <a:gd name="T4" fmla="*/ 1 w 606"/>
                  <a:gd name="T5" fmla="*/ 27 h 143"/>
                  <a:gd name="T6" fmla="*/ 0 w 606"/>
                  <a:gd name="T7" fmla="*/ 20 h 143"/>
                  <a:gd name="T8" fmla="*/ 3 w 606"/>
                  <a:gd name="T9" fmla="*/ 14 h 143"/>
                  <a:gd name="T10" fmla="*/ 6 w 606"/>
                  <a:gd name="T11" fmla="*/ 7 h 143"/>
                  <a:gd name="T12" fmla="*/ 7 w 606"/>
                  <a:gd name="T13" fmla="*/ 0 h 143"/>
                  <a:gd name="T14" fmla="*/ 29 w 606"/>
                  <a:gd name="T15" fmla="*/ 4 h 143"/>
                  <a:gd name="T16" fmla="*/ 59 w 606"/>
                  <a:gd name="T17" fmla="*/ 9 h 143"/>
                  <a:gd name="T18" fmla="*/ 96 w 606"/>
                  <a:gd name="T19" fmla="*/ 16 h 143"/>
                  <a:gd name="T20" fmla="*/ 140 w 606"/>
                  <a:gd name="T21" fmla="*/ 24 h 143"/>
                  <a:gd name="T22" fmla="*/ 187 w 606"/>
                  <a:gd name="T23" fmla="*/ 32 h 143"/>
                  <a:gd name="T24" fmla="*/ 236 w 606"/>
                  <a:gd name="T25" fmla="*/ 41 h 143"/>
                  <a:gd name="T26" fmla="*/ 288 w 606"/>
                  <a:gd name="T27" fmla="*/ 50 h 143"/>
                  <a:gd name="T28" fmla="*/ 341 w 606"/>
                  <a:gd name="T29" fmla="*/ 61 h 143"/>
                  <a:gd name="T30" fmla="*/ 392 w 606"/>
                  <a:gd name="T31" fmla="*/ 70 h 143"/>
                  <a:gd name="T32" fmla="*/ 440 w 606"/>
                  <a:gd name="T33" fmla="*/ 78 h 143"/>
                  <a:gd name="T34" fmla="*/ 485 w 606"/>
                  <a:gd name="T35" fmla="*/ 86 h 143"/>
                  <a:gd name="T36" fmla="*/ 525 w 606"/>
                  <a:gd name="T37" fmla="*/ 93 h 143"/>
                  <a:gd name="T38" fmla="*/ 559 w 606"/>
                  <a:gd name="T39" fmla="*/ 100 h 143"/>
                  <a:gd name="T40" fmla="*/ 584 w 606"/>
                  <a:gd name="T41" fmla="*/ 105 h 143"/>
                  <a:gd name="T42" fmla="*/ 600 w 606"/>
                  <a:gd name="T43" fmla="*/ 107 h 143"/>
                  <a:gd name="T44" fmla="*/ 606 w 606"/>
                  <a:gd name="T45" fmla="*/ 108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6" h="143">
                    <a:moveTo>
                      <a:pt x="606" y="108"/>
                    </a:moveTo>
                    <a:lnTo>
                      <a:pt x="582" y="143"/>
                    </a:lnTo>
                    <a:lnTo>
                      <a:pt x="1" y="27"/>
                    </a:lnTo>
                    <a:lnTo>
                      <a:pt x="0" y="20"/>
                    </a:lnTo>
                    <a:lnTo>
                      <a:pt x="3" y="14"/>
                    </a:lnTo>
                    <a:lnTo>
                      <a:pt x="6" y="7"/>
                    </a:lnTo>
                    <a:lnTo>
                      <a:pt x="7" y="0"/>
                    </a:lnTo>
                    <a:lnTo>
                      <a:pt x="29" y="4"/>
                    </a:lnTo>
                    <a:lnTo>
                      <a:pt x="59" y="9"/>
                    </a:lnTo>
                    <a:lnTo>
                      <a:pt x="96" y="16"/>
                    </a:lnTo>
                    <a:lnTo>
                      <a:pt x="140" y="24"/>
                    </a:lnTo>
                    <a:lnTo>
                      <a:pt x="187" y="32"/>
                    </a:lnTo>
                    <a:lnTo>
                      <a:pt x="236" y="41"/>
                    </a:lnTo>
                    <a:lnTo>
                      <a:pt x="288" y="50"/>
                    </a:lnTo>
                    <a:lnTo>
                      <a:pt x="341" y="61"/>
                    </a:lnTo>
                    <a:lnTo>
                      <a:pt x="392" y="70"/>
                    </a:lnTo>
                    <a:lnTo>
                      <a:pt x="440" y="78"/>
                    </a:lnTo>
                    <a:lnTo>
                      <a:pt x="485" y="86"/>
                    </a:lnTo>
                    <a:lnTo>
                      <a:pt x="525" y="93"/>
                    </a:lnTo>
                    <a:lnTo>
                      <a:pt x="559" y="100"/>
                    </a:lnTo>
                    <a:lnTo>
                      <a:pt x="584" y="105"/>
                    </a:lnTo>
                    <a:lnTo>
                      <a:pt x="600" y="107"/>
                    </a:lnTo>
                    <a:lnTo>
                      <a:pt x="606" y="108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9" name="Freeform 39">
                <a:extLst>
                  <a:ext uri="{FF2B5EF4-FFF2-40B4-BE49-F238E27FC236}">
                    <a16:creationId xmlns:a16="http://schemas.microsoft.com/office/drawing/2014/main" id="{75A12848-28DD-4BDC-B6CA-2FE94F56E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9" y="2986"/>
                <a:ext cx="309" cy="72"/>
              </a:xfrm>
              <a:custGeom>
                <a:avLst/>
                <a:gdLst>
                  <a:gd name="T0" fmla="*/ 617 w 619"/>
                  <a:gd name="T1" fmla="*/ 117 h 144"/>
                  <a:gd name="T2" fmla="*/ 619 w 619"/>
                  <a:gd name="T3" fmla="*/ 122 h 144"/>
                  <a:gd name="T4" fmla="*/ 617 w 619"/>
                  <a:gd name="T5" fmla="*/ 129 h 144"/>
                  <a:gd name="T6" fmla="*/ 613 w 619"/>
                  <a:gd name="T7" fmla="*/ 136 h 144"/>
                  <a:gd name="T8" fmla="*/ 612 w 619"/>
                  <a:gd name="T9" fmla="*/ 144 h 144"/>
                  <a:gd name="T10" fmla="*/ 0 w 619"/>
                  <a:gd name="T11" fmla="*/ 40 h 144"/>
                  <a:gd name="T12" fmla="*/ 0 w 619"/>
                  <a:gd name="T13" fmla="*/ 30 h 144"/>
                  <a:gd name="T14" fmla="*/ 2 w 619"/>
                  <a:gd name="T15" fmla="*/ 20 h 144"/>
                  <a:gd name="T16" fmla="*/ 5 w 619"/>
                  <a:gd name="T17" fmla="*/ 11 h 144"/>
                  <a:gd name="T18" fmla="*/ 9 w 619"/>
                  <a:gd name="T19" fmla="*/ 0 h 144"/>
                  <a:gd name="T20" fmla="*/ 617 w 619"/>
                  <a:gd name="T21" fmla="*/ 11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19" h="144">
                    <a:moveTo>
                      <a:pt x="617" y="117"/>
                    </a:moveTo>
                    <a:lnTo>
                      <a:pt x="619" y="122"/>
                    </a:lnTo>
                    <a:lnTo>
                      <a:pt x="617" y="129"/>
                    </a:lnTo>
                    <a:lnTo>
                      <a:pt x="613" y="136"/>
                    </a:lnTo>
                    <a:lnTo>
                      <a:pt x="612" y="144"/>
                    </a:lnTo>
                    <a:lnTo>
                      <a:pt x="0" y="40"/>
                    </a:lnTo>
                    <a:lnTo>
                      <a:pt x="0" y="30"/>
                    </a:lnTo>
                    <a:lnTo>
                      <a:pt x="2" y="20"/>
                    </a:lnTo>
                    <a:lnTo>
                      <a:pt x="5" y="11"/>
                    </a:lnTo>
                    <a:lnTo>
                      <a:pt x="9" y="0"/>
                    </a:lnTo>
                    <a:lnTo>
                      <a:pt x="617" y="117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0" name="Freeform 40">
                <a:extLst>
                  <a:ext uri="{FF2B5EF4-FFF2-40B4-BE49-F238E27FC236}">
                    <a16:creationId xmlns:a16="http://schemas.microsoft.com/office/drawing/2014/main" id="{D10F6FEB-08A5-4F64-843F-C56F0548D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2" y="3014"/>
                <a:ext cx="330" cy="66"/>
              </a:xfrm>
              <a:custGeom>
                <a:avLst/>
                <a:gdLst>
                  <a:gd name="T0" fmla="*/ 659 w 659"/>
                  <a:gd name="T1" fmla="*/ 114 h 131"/>
                  <a:gd name="T2" fmla="*/ 656 w 659"/>
                  <a:gd name="T3" fmla="*/ 118 h 131"/>
                  <a:gd name="T4" fmla="*/ 653 w 659"/>
                  <a:gd name="T5" fmla="*/ 123 h 131"/>
                  <a:gd name="T6" fmla="*/ 650 w 659"/>
                  <a:gd name="T7" fmla="*/ 128 h 131"/>
                  <a:gd name="T8" fmla="*/ 647 w 659"/>
                  <a:gd name="T9" fmla="*/ 131 h 131"/>
                  <a:gd name="T10" fmla="*/ 0 w 659"/>
                  <a:gd name="T11" fmla="*/ 30 h 131"/>
                  <a:gd name="T12" fmla="*/ 2 w 659"/>
                  <a:gd name="T13" fmla="*/ 23 h 131"/>
                  <a:gd name="T14" fmla="*/ 6 w 659"/>
                  <a:gd name="T15" fmla="*/ 15 h 131"/>
                  <a:gd name="T16" fmla="*/ 10 w 659"/>
                  <a:gd name="T17" fmla="*/ 8 h 131"/>
                  <a:gd name="T18" fmla="*/ 11 w 659"/>
                  <a:gd name="T19" fmla="*/ 0 h 131"/>
                  <a:gd name="T20" fmla="*/ 659 w 659"/>
                  <a:gd name="T21" fmla="*/ 114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9" h="131">
                    <a:moveTo>
                      <a:pt x="659" y="114"/>
                    </a:moveTo>
                    <a:lnTo>
                      <a:pt x="656" y="118"/>
                    </a:lnTo>
                    <a:lnTo>
                      <a:pt x="653" y="123"/>
                    </a:lnTo>
                    <a:lnTo>
                      <a:pt x="650" y="128"/>
                    </a:lnTo>
                    <a:lnTo>
                      <a:pt x="647" y="131"/>
                    </a:lnTo>
                    <a:lnTo>
                      <a:pt x="0" y="30"/>
                    </a:lnTo>
                    <a:lnTo>
                      <a:pt x="2" y="23"/>
                    </a:lnTo>
                    <a:lnTo>
                      <a:pt x="6" y="15"/>
                    </a:lnTo>
                    <a:lnTo>
                      <a:pt x="10" y="8"/>
                    </a:lnTo>
                    <a:lnTo>
                      <a:pt x="11" y="0"/>
                    </a:lnTo>
                    <a:lnTo>
                      <a:pt x="659" y="114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1" name="Freeform 41">
                <a:extLst>
                  <a:ext uri="{FF2B5EF4-FFF2-40B4-BE49-F238E27FC236}">
                    <a16:creationId xmlns:a16="http://schemas.microsoft.com/office/drawing/2014/main" id="{22D52850-E84C-4F26-AA8F-EED2F3551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1" y="3030"/>
                <a:ext cx="307" cy="388"/>
              </a:xfrm>
              <a:custGeom>
                <a:avLst/>
                <a:gdLst>
                  <a:gd name="T0" fmla="*/ 228 w 614"/>
                  <a:gd name="T1" fmla="*/ 275 h 776"/>
                  <a:gd name="T2" fmla="*/ 252 w 614"/>
                  <a:gd name="T3" fmla="*/ 314 h 776"/>
                  <a:gd name="T4" fmla="*/ 284 w 614"/>
                  <a:gd name="T5" fmla="*/ 348 h 776"/>
                  <a:gd name="T6" fmla="*/ 319 w 614"/>
                  <a:gd name="T7" fmla="*/ 377 h 776"/>
                  <a:gd name="T8" fmla="*/ 356 w 614"/>
                  <a:gd name="T9" fmla="*/ 403 h 776"/>
                  <a:gd name="T10" fmla="*/ 395 w 614"/>
                  <a:gd name="T11" fmla="*/ 430 h 776"/>
                  <a:gd name="T12" fmla="*/ 432 w 614"/>
                  <a:gd name="T13" fmla="*/ 457 h 776"/>
                  <a:gd name="T14" fmla="*/ 467 w 614"/>
                  <a:gd name="T15" fmla="*/ 490 h 776"/>
                  <a:gd name="T16" fmla="*/ 497 w 614"/>
                  <a:gd name="T17" fmla="*/ 538 h 776"/>
                  <a:gd name="T18" fmla="*/ 524 w 614"/>
                  <a:gd name="T19" fmla="*/ 600 h 776"/>
                  <a:gd name="T20" fmla="*/ 554 w 614"/>
                  <a:gd name="T21" fmla="*/ 662 h 776"/>
                  <a:gd name="T22" fmla="*/ 591 w 614"/>
                  <a:gd name="T23" fmla="*/ 721 h 776"/>
                  <a:gd name="T24" fmla="*/ 581 w 614"/>
                  <a:gd name="T25" fmla="*/ 776 h 776"/>
                  <a:gd name="T26" fmla="*/ 553 w 614"/>
                  <a:gd name="T27" fmla="*/ 763 h 776"/>
                  <a:gd name="T28" fmla="*/ 527 w 614"/>
                  <a:gd name="T29" fmla="*/ 744 h 776"/>
                  <a:gd name="T30" fmla="*/ 502 w 614"/>
                  <a:gd name="T31" fmla="*/ 723 h 776"/>
                  <a:gd name="T32" fmla="*/ 478 w 614"/>
                  <a:gd name="T33" fmla="*/ 701 h 776"/>
                  <a:gd name="T34" fmla="*/ 308 w 614"/>
                  <a:gd name="T35" fmla="*/ 515 h 776"/>
                  <a:gd name="T36" fmla="*/ 281 w 614"/>
                  <a:gd name="T37" fmla="*/ 475 h 776"/>
                  <a:gd name="T38" fmla="*/ 254 w 614"/>
                  <a:gd name="T39" fmla="*/ 435 h 776"/>
                  <a:gd name="T40" fmla="*/ 224 w 614"/>
                  <a:gd name="T41" fmla="*/ 396 h 776"/>
                  <a:gd name="T42" fmla="*/ 191 w 614"/>
                  <a:gd name="T43" fmla="*/ 359 h 776"/>
                  <a:gd name="T44" fmla="*/ 157 w 614"/>
                  <a:gd name="T45" fmla="*/ 326 h 776"/>
                  <a:gd name="T46" fmla="*/ 120 w 614"/>
                  <a:gd name="T47" fmla="*/ 294 h 776"/>
                  <a:gd name="T48" fmla="*/ 81 w 614"/>
                  <a:gd name="T49" fmla="*/ 265 h 776"/>
                  <a:gd name="T50" fmla="*/ 56 w 614"/>
                  <a:gd name="T51" fmla="*/ 238 h 776"/>
                  <a:gd name="T52" fmla="*/ 44 w 614"/>
                  <a:gd name="T53" fmla="*/ 213 h 776"/>
                  <a:gd name="T54" fmla="*/ 34 w 614"/>
                  <a:gd name="T55" fmla="*/ 185 h 776"/>
                  <a:gd name="T56" fmla="*/ 33 w 614"/>
                  <a:gd name="T57" fmla="*/ 157 h 776"/>
                  <a:gd name="T58" fmla="*/ 43 w 614"/>
                  <a:gd name="T59" fmla="*/ 149 h 776"/>
                  <a:gd name="T60" fmla="*/ 54 w 614"/>
                  <a:gd name="T61" fmla="*/ 166 h 776"/>
                  <a:gd name="T62" fmla="*/ 72 w 614"/>
                  <a:gd name="T63" fmla="*/ 160 h 776"/>
                  <a:gd name="T64" fmla="*/ 68 w 614"/>
                  <a:gd name="T65" fmla="*/ 141 h 776"/>
                  <a:gd name="T66" fmla="*/ 54 w 614"/>
                  <a:gd name="T67" fmla="*/ 118 h 776"/>
                  <a:gd name="T68" fmla="*/ 34 w 614"/>
                  <a:gd name="T69" fmla="*/ 92 h 776"/>
                  <a:gd name="T70" fmla="*/ 15 w 614"/>
                  <a:gd name="T71" fmla="*/ 67 h 776"/>
                  <a:gd name="T72" fmla="*/ 3 w 614"/>
                  <a:gd name="T73" fmla="*/ 39 h 776"/>
                  <a:gd name="T74" fmla="*/ 15 w 614"/>
                  <a:gd name="T75" fmla="*/ 36 h 776"/>
                  <a:gd name="T76" fmla="*/ 49 w 614"/>
                  <a:gd name="T77" fmla="*/ 60 h 776"/>
                  <a:gd name="T78" fmla="*/ 80 w 614"/>
                  <a:gd name="T79" fmla="*/ 85 h 776"/>
                  <a:gd name="T80" fmla="*/ 99 w 614"/>
                  <a:gd name="T81" fmla="*/ 118 h 776"/>
                  <a:gd name="T82" fmla="*/ 104 w 614"/>
                  <a:gd name="T83" fmla="*/ 139 h 776"/>
                  <a:gd name="T84" fmla="*/ 109 w 614"/>
                  <a:gd name="T85" fmla="*/ 143 h 776"/>
                  <a:gd name="T86" fmla="*/ 120 w 614"/>
                  <a:gd name="T87" fmla="*/ 134 h 776"/>
                  <a:gd name="T88" fmla="*/ 118 w 614"/>
                  <a:gd name="T89" fmla="*/ 108 h 776"/>
                  <a:gd name="T90" fmla="*/ 113 w 614"/>
                  <a:gd name="T91" fmla="*/ 86 h 776"/>
                  <a:gd name="T92" fmla="*/ 105 w 614"/>
                  <a:gd name="T93" fmla="*/ 66 h 776"/>
                  <a:gd name="T94" fmla="*/ 98 w 614"/>
                  <a:gd name="T95" fmla="*/ 40 h 776"/>
                  <a:gd name="T96" fmla="*/ 102 w 614"/>
                  <a:gd name="T97" fmla="*/ 14 h 776"/>
                  <a:gd name="T98" fmla="*/ 119 w 614"/>
                  <a:gd name="T99" fmla="*/ 23 h 776"/>
                  <a:gd name="T100" fmla="*/ 149 w 614"/>
                  <a:gd name="T101" fmla="*/ 78 h 776"/>
                  <a:gd name="T102" fmla="*/ 186 w 614"/>
                  <a:gd name="T103" fmla="*/ 143 h 776"/>
                  <a:gd name="T104" fmla="*/ 212 w 614"/>
                  <a:gd name="T105" fmla="*/ 214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14" h="776">
                    <a:moveTo>
                      <a:pt x="219" y="252"/>
                    </a:moveTo>
                    <a:lnTo>
                      <a:pt x="228" y="275"/>
                    </a:lnTo>
                    <a:lnTo>
                      <a:pt x="240" y="296"/>
                    </a:lnTo>
                    <a:lnTo>
                      <a:pt x="252" y="314"/>
                    </a:lnTo>
                    <a:lnTo>
                      <a:pt x="267" y="332"/>
                    </a:lnTo>
                    <a:lnTo>
                      <a:pt x="284" y="348"/>
                    </a:lnTo>
                    <a:lnTo>
                      <a:pt x="301" y="363"/>
                    </a:lnTo>
                    <a:lnTo>
                      <a:pt x="319" y="377"/>
                    </a:lnTo>
                    <a:lnTo>
                      <a:pt x="338" y="391"/>
                    </a:lnTo>
                    <a:lnTo>
                      <a:pt x="356" y="403"/>
                    </a:lnTo>
                    <a:lnTo>
                      <a:pt x="376" y="417"/>
                    </a:lnTo>
                    <a:lnTo>
                      <a:pt x="395" y="430"/>
                    </a:lnTo>
                    <a:lnTo>
                      <a:pt x="414" y="443"/>
                    </a:lnTo>
                    <a:lnTo>
                      <a:pt x="432" y="457"/>
                    </a:lnTo>
                    <a:lnTo>
                      <a:pt x="449" y="472"/>
                    </a:lnTo>
                    <a:lnTo>
                      <a:pt x="467" y="490"/>
                    </a:lnTo>
                    <a:lnTo>
                      <a:pt x="482" y="507"/>
                    </a:lnTo>
                    <a:lnTo>
                      <a:pt x="497" y="538"/>
                    </a:lnTo>
                    <a:lnTo>
                      <a:pt x="510" y="569"/>
                    </a:lnTo>
                    <a:lnTo>
                      <a:pt x="524" y="600"/>
                    </a:lnTo>
                    <a:lnTo>
                      <a:pt x="538" y="631"/>
                    </a:lnTo>
                    <a:lnTo>
                      <a:pt x="554" y="662"/>
                    </a:lnTo>
                    <a:lnTo>
                      <a:pt x="571" y="692"/>
                    </a:lnTo>
                    <a:lnTo>
                      <a:pt x="591" y="721"/>
                    </a:lnTo>
                    <a:lnTo>
                      <a:pt x="614" y="749"/>
                    </a:lnTo>
                    <a:lnTo>
                      <a:pt x="581" y="776"/>
                    </a:lnTo>
                    <a:lnTo>
                      <a:pt x="567" y="771"/>
                    </a:lnTo>
                    <a:lnTo>
                      <a:pt x="553" y="763"/>
                    </a:lnTo>
                    <a:lnTo>
                      <a:pt x="539" y="754"/>
                    </a:lnTo>
                    <a:lnTo>
                      <a:pt x="527" y="744"/>
                    </a:lnTo>
                    <a:lnTo>
                      <a:pt x="515" y="735"/>
                    </a:lnTo>
                    <a:lnTo>
                      <a:pt x="502" y="723"/>
                    </a:lnTo>
                    <a:lnTo>
                      <a:pt x="490" y="713"/>
                    </a:lnTo>
                    <a:lnTo>
                      <a:pt x="478" y="701"/>
                    </a:lnTo>
                    <a:lnTo>
                      <a:pt x="320" y="536"/>
                    </a:lnTo>
                    <a:lnTo>
                      <a:pt x="308" y="515"/>
                    </a:lnTo>
                    <a:lnTo>
                      <a:pt x="295" y="495"/>
                    </a:lnTo>
                    <a:lnTo>
                      <a:pt x="281" y="475"/>
                    </a:lnTo>
                    <a:lnTo>
                      <a:pt x="267" y="455"/>
                    </a:lnTo>
                    <a:lnTo>
                      <a:pt x="254" y="435"/>
                    </a:lnTo>
                    <a:lnTo>
                      <a:pt x="239" y="416"/>
                    </a:lnTo>
                    <a:lnTo>
                      <a:pt x="224" y="396"/>
                    </a:lnTo>
                    <a:lnTo>
                      <a:pt x="208" y="378"/>
                    </a:lnTo>
                    <a:lnTo>
                      <a:pt x="191" y="359"/>
                    </a:lnTo>
                    <a:lnTo>
                      <a:pt x="174" y="342"/>
                    </a:lnTo>
                    <a:lnTo>
                      <a:pt x="157" y="326"/>
                    </a:lnTo>
                    <a:lnTo>
                      <a:pt x="140" y="310"/>
                    </a:lnTo>
                    <a:lnTo>
                      <a:pt x="120" y="294"/>
                    </a:lnTo>
                    <a:lnTo>
                      <a:pt x="100" y="279"/>
                    </a:lnTo>
                    <a:lnTo>
                      <a:pt x="81" y="265"/>
                    </a:lnTo>
                    <a:lnTo>
                      <a:pt x="60" y="252"/>
                    </a:lnTo>
                    <a:lnTo>
                      <a:pt x="56" y="238"/>
                    </a:lnTo>
                    <a:lnTo>
                      <a:pt x="50" y="226"/>
                    </a:lnTo>
                    <a:lnTo>
                      <a:pt x="44" y="213"/>
                    </a:lnTo>
                    <a:lnTo>
                      <a:pt x="38" y="199"/>
                    </a:lnTo>
                    <a:lnTo>
                      <a:pt x="34" y="185"/>
                    </a:lnTo>
                    <a:lnTo>
                      <a:pt x="31" y="172"/>
                    </a:lnTo>
                    <a:lnTo>
                      <a:pt x="33" y="157"/>
                    </a:lnTo>
                    <a:lnTo>
                      <a:pt x="36" y="141"/>
                    </a:lnTo>
                    <a:lnTo>
                      <a:pt x="43" y="149"/>
                    </a:lnTo>
                    <a:lnTo>
                      <a:pt x="47" y="158"/>
                    </a:lnTo>
                    <a:lnTo>
                      <a:pt x="54" y="166"/>
                    </a:lnTo>
                    <a:lnTo>
                      <a:pt x="65" y="169"/>
                    </a:lnTo>
                    <a:lnTo>
                      <a:pt x="72" y="160"/>
                    </a:lnTo>
                    <a:lnTo>
                      <a:pt x="72" y="150"/>
                    </a:lnTo>
                    <a:lnTo>
                      <a:pt x="68" y="141"/>
                    </a:lnTo>
                    <a:lnTo>
                      <a:pt x="62" y="131"/>
                    </a:lnTo>
                    <a:lnTo>
                      <a:pt x="54" y="118"/>
                    </a:lnTo>
                    <a:lnTo>
                      <a:pt x="44" y="105"/>
                    </a:lnTo>
                    <a:lnTo>
                      <a:pt x="34" y="92"/>
                    </a:lnTo>
                    <a:lnTo>
                      <a:pt x="24" y="80"/>
                    </a:lnTo>
                    <a:lnTo>
                      <a:pt x="15" y="67"/>
                    </a:lnTo>
                    <a:lnTo>
                      <a:pt x="7" y="54"/>
                    </a:lnTo>
                    <a:lnTo>
                      <a:pt x="3" y="39"/>
                    </a:lnTo>
                    <a:lnTo>
                      <a:pt x="0" y="24"/>
                    </a:lnTo>
                    <a:lnTo>
                      <a:pt x="15" y="36"/>
                    </a:lnTo>
                    <a:lnTo>
                      <a:pt x="31" y="48"/>
                    </a:lnTo>
                    <a:lnTo>
                      <a:pt x="49" y="60"/>
                    </a:lnTo>
                    <a:lnTo>
                      <a:pt x="65" y="71"/>
                    </a:lnTo>
                    <a:lnTo>
                      <a:pt x="80" y="85"/>
                    </a:lnTo>
                    <a:lnTo>
                      <a:pt x="91" y="100"/>
                    </a:lnTo>
                    <a:lnTo>
                      <a:pt x="99" y="118"/>
                    </a:lnTo>
                    <a:lnTo>
                      <a:pt x="102" y="137"/>
                    </a:lnTo>
                    <a:lnTo>
                      <a:pt x="104" y="139"/>
                    </a:lnTo>
                    <a:lnTo>
                      <a:pt x="105" y="142"/>
                    </a:lnTo>
                    <a:lnTo>
                      <a:pt x="109" y="143"/>
                    </a:lnTo>
                    <a:lnTo>
                      <a:pt x="112" y="143"/>
                    </a:lnTo>
                    <a:lnTo>
                      <a:pt x="120" y="134"/>
                    </a:lnTo>
                    <a:lnTo>
                      <a:pt x="121" y="122"/>
                    </a:lnTo>
                    <a:lnTo>
                      <a:pt x="118" y="108"/>
                    </a:lnTo>
                    <a:lnTo>
                      <a:pt x="115" y="96"/>
                    </a:lnTo>
                    <a:lnTo>
                      <a:pt x="113" y="86"/>
                    </a:lnTo>
                    <a:lnTo>
                      <a:pt x="109" y="76"/>
                    </a:lnTo>
                    <a:lnTo>
                      <a:pt x="105" y="66"/>
                    </a:lnTo>
                    <a:lnTo>
                      <a:pt x="100" y="53"/>
                    </a:lnTo>
                    <a:lnTo>
                      <a:pt x="98" y="40"/>
                    </a:lnTo>
                    <a:lnTo>
                      <a:pt x="98" y="28"/>
                    </a:lnTo>
                    <a:lnTo>
                      <a:pt x="102" y="14"/>
                    </a:lnTo>
                    <a:lnTo>
                      <a:pt x="110" y="0"/>
                    </a:lnTo>
                    <a:lnTo>
                      <a:pt x="119" y="23"/>
                    </a:lnTo>
                    <a:lnTo>
                      <a:pt x="133" y="50"/>
                    </a:lnTo>
                    <a:lnTo>
                      <a:pt x="149" y="78"/>
                    </a:lnTo>
                    <a:lnTo>
                      <a:pt x="167" y="109"/>
                    </a:lnTo>
                    <a:lnTo>
                      <a:pt x="186" y="143"/>
                    </a:lnTo>
                    <a:lnTo>
                      <a:pt x="201" y="177"/>
                    </a:lnTo>
                    <a:lnTo>
                      <a:pt x="212" y="214"/>
                    </a:lnTo>
                    <a:lnTo>
                      <a:pt x="219" y="252"/>
                    </a:ln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2" name="Freeform 42">
                <a:extLst>
                  <a:ext uri="{FF2B5EF4-FFF2-40B4-BE49-F238E27FC236}">
                    <a16:creationId xmlns:a16="http://schemas.microsoft.com/office/drawing/2014/main" id="{6B7A4E7A-64CC-40F9-9840-C28CE2FF8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3" y="3033"/>
                <a:ext cx="31" cy="48"/>
              </a:xfrm>
              <a:custGeom>
                <a:avLst/>
                <a:gdLst>
                  <a:gd name="T0" fmla="*/ 64 w 64"/>
                  <a:gd name="T1" fmla="*/ 94 h 95"/>
                  <a:gd name="T2" fmla="*/ 26 w 64"/>
                  <a:gd name="T3" fmla="*/ 95 h 95"/>
                  <a:gd name="T4" fmla="*/ 18 w 64"/>
                  <a:gd name="T5" fmla="*/ 82 h 95"/>
                  <a:gd name="T6" fmla="*/ 12 w 64"/>
                  <a:gd name="T7" fmla="*/ 65 h 95"/>
                  <a:gd name="T8" fmla="*/ 6 w 64"/>
                  <a:gd name="T9" fmla="*/ 50 h 95"/>
                  <a:gd name="T10" fmla="*/ 0 w 64"/>
                  <a:gd name="T11" fmla="*/ 36 h 95"/>
                  <a:gd name="T12" fmla="*/ 27 w 64"/>
                  <a:gd name="T13" fmla="*/ 0 h 95"/>
                  <a:gd name="T14" fmla="*/ 33 w 64"/>
                  <a:gd name="T15" fmla="*/ 11 h 95"/>
                  <a:gd name="T16" fmla="*/ 38 w 64"/>
                  <a:gd name="T17" fmla="*/ 23 h 95"/>
                  <a:gd name="T18" fmla="*/ 43 w 64"/>
                  <a:gd name="T19" fmla="*/ 34 h 95"/>
                  <a:gd name="T20" fmla="*/ 48 w 64"/>
                  <a:gd name="T21" fmla="*/ 46 h 95"/>
                  <a:gd name="T22" fmla="*/ 51 w 64"/>
                  <a:gd name="T23" fmla="*/ 59 h 95"/>
                  <a:gd name="T24" fmla="*/ 55 w 64"/>
                  <a:gd name="T25" fmla="*/ 70 h 95"/>
                  <a:gd name="T26" fmla="*/ 59 w 64"/>
                  <a:gd name="T27" fmla="*/ 83 h 95"/>
                  <a:gd name="T28" fmla="*/ 64 w 64"/>
                  <a:gd name="T29" fmla="*/ 94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95">
                    <a:moveTo>
                      <a:pt x="64" y="94"/>
                    </a:moveTo>
                    <a:lnTo>
                      <a:pt x="26" y="95"/>
                    </a:lnTo>
                    <a:lnTo>
                      <a:pt x="18" y="82"/>
                    </a:lnTo>
                    <a:lnTo>
                      <a:pt x="12" y="65"/>
                    </a:lnTo>
                    <a:lnTo>
                      <a:pt x="6" y="50"/>
                    </a:lnTo>
                    <a:lnTo>
                      <a:pt x="0" y="36"/>
                    </a:lnTo>
                    <a:lnTo>
                      <a:pt x="27" y="0"/>
                    </a:lnTo>
                    <a:lnTo>
                      <a:pt x="33" y="11"/>
                    </a:lnTo>
                    <a:lnTo>
                      <a:pt x="38" y="23"/>
                    </a:lnTo>
                    <a:lnTo>
                      <a:pt x="43" y="34"/>
                    </a:lnTo>
                    <a:lnTo>
                      <a:pt x="48" y="46"/>
                    </a:lnTo>
                    <a:lnTo>
                      <a:pt x="51" y="59"/>
                    </a:lnTo>
                    <a:lnTo>
                      <a:pt x="55" y="70"/>
                    </a:lnTo>
                    <a:lnTo>
                      <a:pt x="59" y="83"/>
                    </a:lnTo>
                    <a:lnTo>
                      <a:pt x="64" y="94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3" name="Freeform 43">
                <a:extLst>
                  <a:ext uri="{FF2B5EF4-FFF2-40B4-BE49-F238E27FC236}">
                    <a16:creationId xmlns:a16="http://schemas.microsoft.com/office/drawing/2014/main" id="{996805EB-B8D7-4C13-A3FD-3354EF935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4" y="3042"/>
                <a:ext cx="335" cy="150"/>
              </a:xfrm>
              <a:custGeom>
                <a:avLst/>
                <a:gdLst>
                  <a:gd name="T0" fmla="*/ 654 w 669"/>
                  <a:gd name="T1" fmla="*/ 126 h 302"/>
                  <a:gd name="T2" fmla="*/ 663 w 669"/>
                  <a:gd name="T3" fmla="*/ 173 h 302"/>
                  <a:gd name="T4" fmla="*/ 656 w 669"/>
                  <a:gd name="T5" fmla="*/ 188 h 302"/>
                  <a:gd name="T6" fmla="*/ 630 w 669"/>
                  <a:gd name="T7" fmla="*/ 169 h 302"/>
                  <a:gd name="T8" fmla="*/ 605 w 669"/>
                  <a:gd name="T9" fmla="*/ 151 h 302"/>
                  <a:gd name="T10" fmla="*/ 577 w 669"/>
                  <a:gd name="T11" fmla="*/ 137 h 302"/>
                  <a:gd name="T12" fmla="*/ 552 w 669"/>
                  <a:gd name="T13" fmla="*/ 146 h 302"/>
                  <a:gd name="T14" fmla="*/ 545 w 669"/>
                  <a:gd name="T15" fmla="*/ 175 h 302"/>
                  <a:gd name="T16" fmla="*/ 538 w 669"/>
                  <a:gd name="T17" fmla="*/ 187 h 302"/>
                  <a:gd name="T18" fmla="*/ 524 w 669"/>
                  <a:gd name="T19" fmla="*/ 182 h 302"/>
                  <a:gd name="T20" fmla="*/ 511 w 669"/>
                  <a:gd name="T21" fmla="*/ 180 h 302"/>
                  <a:gd name="T22" fmla="*/ 496 w 669"/>
                  <a:gd name="T23" fmla="*/ 181 h 302"/>
                  <a:gd name="T24" fmla="*/ 479 w 669"/>
                  <a:gd name="T25" fmla="*/ 188 h 302"/>
                  <a:gd name="T26" fmla="*/ 479 w 669"/>
                  <a:gd name="T27" fmla="*/ 206 h 302"/>
                  <a:gd name="T28" fmla="*/ 475 w 669"/>
                  <a:gd name="T29" fmla="*/ 213 h 302"/>
                  <a:gd name="T30" fmla="*/ 459 w 669"/>
                  <a:gd name="T31" fmla="*/ 215 h 302"/>
                  <a:gd name="T32" fmla="*/ 453 w 669"/>
                  <a:gd name="T33" fmla="*/ 230 h 302"/>
                  <a:gd name="T34" fmla="*/ 461 w 669"/>
                  <a:gd name="T35" fmla="*/ 251 h 302"/>
                  <a:gd name="T36" fmla="*/ 473 w 669"/>
                  <a:gd name="T37" fmla="*/ 270 h 302"/>
                  <a:gd name="T38" fmla="*/ 489 w 669"/>
                  <a:gd name="T39" fmla="*/ 287 h 302"/>
                  <a:gd name="T40" fmla="*/ 479 w 669"/>
                  <a:gd name="T41" fmla="*/ 300 h 302"/>
                  <a:gd name="T42" fmla="*/ 444 w 669"/>
                  <a:gd name="T43" fmla="*/ 302 h 302"/>
                  <a:gd name="T44" fmla="*/ 408 w 669"/>
                  <a:gd name="T45" fmla="*/ 296 h 302"/>
                  <a:gd name="T46" fmla="*/ 372 w 669"/>
                  <a:gd name="T47" fmla="*/ 289 h 302"/>
                  <a:gd name="T48" fmla="*/ 272 w 669"/>
                  <a:gd name="T49" fmla="*/ 271 h 302"/>
                  <a:gd name="T50" fmla="*/ 268 w 669"/>
                  <a:gd name="T51" fmla="*/ 240 h 302"/>
                  <a:gd name="T52" fmla="*/ 253 w 669"/>
                  <a:gd name="T53" fmla="*/ 213 h 302"/>
                  <a:gd name="T54" fmla="*/ 243 w 669"/>
                  <a:gd name="T55" fmla="*/ 203 h 302"/>
                  <a:gd name="T56" fmla="*/ 238 w 669"/>
                  <a:gd name="T57" fmla="*/ 187 h 302"/>
                  <a:gd name="T58" fmla="*/ 230 w 669"/>
                  <a:gd name="T59" fmla="*/ 177 h 302"/>
                  <a:gd name="T60" fmla="*/ 219 w 669"/>
                  <a:gd name="T61" fmla="*/ 171 h 302"/>
                  <a:gd name="T62" fmla="*/ 207 w 669"/>
                  <a:gd name="T63" fmla="*/ 168 h 302"/>
                  <a:gd name="T64" fmla="*/ 194 w 669"/>
                  <a:gd name="T65" fmla="*/ 168 h 302"/>
                  <a:gd name="T66" fmla="*/ 182 w 669"/>
                  <a:gd name="T67" fmla="*/ 157 h 302"/>
                  <a:gd name="T68" fmla="*/ 170 w 669"/>
                  <a:gd name="T69" fmla="*/ 150 h 302"/>
                  <a:gd name="T70" fmla="*/ 157 w 669"/>
                  <a:gd name="T71" fmla="*/ 144 h 302"/>
                  <a:gd name="T72" fmla="*/ 150 w 669"/>
                  <a:gd name="T73" fmla="*/ 133 h 302"/>
                  <a:gd name="T74" fmla="*/ 140 w 669"/>
                  <a:gd name="T75" fmla="*/ 120 h 302"/>
                  <a:gd name="T76" fmla="*/ 126 w 669"/>
                  <a:gd name="T77" fmla="*/ 112 h 302"/>
                  <a:gd name="T78" fmla="*/ 111 w 669"/>
                  <a:gd name="T79" fmla="*/ 108 h 302"/>
                  <a:gd name="T80" fmla="*/ 94 w 669"/>
                  <a:gd name="T81" fmla="*/ 112 h 302"/>
                  <a:gd name="T82" fmla="*/ 76 w 669"/>
                  <a:gd name="T83" fmla="*/ 104 h 302"/>
                  <a:gd name="T84" fmla="*/ 57 w 669"/>
                  <a:gd name="T85" fmla="*/ 74 h 302"/>
                  <a:gd name="T86" fmla="*/ 35 w 669"/>
                  <a:gd name="T87" fmla="*/ 45 h 302"/>
                  <a:gd name="T88" fmla="*/ 12 w 669"/>
                  <a:gd name="T89" fmla="*/ 15 h 302"/>
                  <a:gd name="T90" fmla="*/ 651 w 669"/>
                  <a:gd name="T91" fmla="*/ 103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69" h="302">
                    <a:moveTo>
                      <a:pt x="651" y="103"/>
                    </a:moveTo>
                    <a:lnTo>
                      <a:pt x="654" y="126"/>
                    </a:lnTo>
                    <a:lnTo>
                      <a:pt x="658" y="150"/>
                    </a:lnTo>
                    <a:lnTo>
                      <a:pt x="663" y="173"/>
                    </a:lnTo>
                    <a:lnTo>
                      <a:pt x="669" y="195"/>
                    </a:lnTo>
                    <a:lnTo>
                      <a:pt x="656" y="188"/>
                    </a:lnTo>
                    <a:lnTo>
                      <a:pt x="643" y="179"/>
                    </a:lnTo>
                    <a:lnTo>
                      <a:pt x="630" y="169"/>
                    </a:lnTo>
                    <a:lnTo>
                      <a:pt x="618" y="160"/>
                    </a:lnTo>
                    <a:lnTo>
                      <a:pt x="605" y="151"/>
                    </a:lnTo>
                    <a:lnTo>
                      <a:pt x="592" y="143"/>
                    </a:lnTo>
                    <a:lnTo>
                      <a:pt x="577" y="137"/>
                    </a:lnTo>
                    <a:lnTo>
                      <a:pt x="562" y="134"/>
                    </a:lnTo>
                    <a:lnTo>
                      <a:pt x="552" y="146"/>
                    </a:lnTo>
                    <a:lnTo>
                      <a:pt x="547" y="160"/>
                    </a:lnTo>
                    <a:lnTo>
                      <a:pt x="545" y="175"/>
                    </a:lnTo>
                    <a:lnTo>
                      <a:pt x="545" y="189"/>
                    </a:lnTo>
                    <a:lnTo>
                      <a:pt x="538" y="187"/>
                    </a:lnTo>
                    <a:lnTo>
                      <a:pt x="531" y="184"/>
                    </a:lnTo>
                    <a:lnTo>
                      <a:pt x="524" y="182"/>
                    </a:lnTo>
                    <a:lnTo>
                      <a:pt x="517" y="181"/>
                    </a:lnTo>
                    <a:lnTo>
                      <a:pt x="511" y="180"/>
                    </a:lnTo>
                    <a:lnTo>
                      <a:pt x="504" y="180"/>
                    </a:lnTo>
                    <a:lnTo>
                      <a:pt x="496" y="181"/>
                    </a:lnTo>
                    <a:lnTo>
                      <a:pt x="489" y="182"/>
                    </a:lnTo>
                    <a:lnTo>
                      <a:pt x="479" y="188"/>
                    </a:lnTo>
                    <a:lnTo>
                      <a:pt x="477" y="197"/>
                    </a:lnTo>
                    <a:lnTo>
                      <a:pt x="479" y="206"/>
                    </a:lnTo>
                    <a:lnTo>
                      <a:pt x="483" y="213"/>
                    </a:lnTo>
                    <a:lnTo>
                      <a:pt x="475" y="213"/>
                    </a:lnTo>
                    <a:lnTo>
                      <a:pt x="466" y="213"/>
                    </a:lnTo>
                    <a:lnTo>
                      <a:pt x="459" y="215"/>
                    </a:lnTo>
                    <a:lnTo>
                      <a:pt x="452" y="220"/>
                    </a:lnTo>
                    <a:lnTo>
                      <a:pt x="453" y="230"/>
                    </a:lnTo>
                    <a:lnTo>
                      <a:pt x="456" y="241"/>
                    </a:lnTo>
                    <a:lnTo>
                      <a:pt x="461" y="251"/>
                    </a:lnTo>
                    <a:lnTo>
                      <a:pt x="466" y="260"/>
                    </a:lnTo>
                    <a:lnTo>
                      <a:pt x="473" y="270"/>
                    </a:lnTo>
                    <a:lnTo>
                      <a:pt x="481" y="278"/>
                    </a:lnTo>
                    <a:lnTo>
                      <a:pt x="489" y="287"/>
                    </a:lnTo>
                    <a:lnTo>
                      <a:pt x="497" y="295"/>
                    </a:lnTo>
                    <a:lnTo>
                      <a:pt x="479" y="300"/>
                    </a:lnTo>
                    <a:lnTo>
                      <a:pt x="462" y="302"/>
                    </a:lnTo>
                    <a:lnTo>
                      <a:pt x="444" y="302"/>
                    </a:lnTo>
                    <a:lnTo>
                      <a:pt x="426" y="300"/>
                    </a:lnTo>
                    <a:lnTo>
                      <a:pt x="408" y="296"/>
                    </a:lnTo>
                    <a:lnTo>
                      <a:pt x="391" y="293"/>
                    </a:lnTo>
                    <a:lnTo>
                      <a:pt x="372" y="289"/>
                    </a:lnTo>
                    <a:lnTo>
                      <a:pt x="355" y="288"/>
                    </a:lnTo>
                    <a:lnTo>
                      <a:pt x="272" y="271"/>
                    </a:lnTo>
                    <a:lnTo>
                      <a:pt x="270" y="255"/>
                    </a:lnTo>
                    <a:lnTo>
                      <a:pt x="268" y="240"/>
                    </a:lnTo>
                    <a:lnTo>
                      <a:pt x="263" y="226"/>
                    </a:lnTo>
                    <a:lnTo>
                      <a:pt x="253" y="213"/>
                    </a:lnTo>
                    <a:lnTo>
                      <a:pt x="245" y="211"/>
                    </a:lnTo>
                    <a:lnTo>
                      <a:pt x="243" y="203"/>
                    </a:lnTo>
                    <a:lnTo>
                      <a:pt x="242" y="194"/>
                    </a:lnTo>
                    <a:lnTo>
                      <a:pt x="238" y="187"/>
                    </a:lnTo>
                    <a:lnTo>
                      <a:pt x="233" y="181"/>
                    </a:lnTo>
                    <a:lnTo>
                      <a:pt x="230" y="177"/>
                    </a:lnTo>
                    <a:lnTo>
                      <a:pt x="224" y="174"/>
                    </a:lnTo>
                    <a:lnTo>
                      <a:pt x="219" y="171"/>
                    </a:lnTo>
                    <a:lnTo>
                      <a:pt x="213" y="169"/>
                    </a:lnTo>
                    <a:lnTo>
                      <a:pt x="207" y="168"/>
                    </a:lnTo>
                    <a:lnTo>
                      <a:pt x="201" y="168"/>
                    </a:lnTo>
                    <a:lnTo>
                      <a:pt x="194" y="168"/>
                    </a:lnTo>
                    <a:lnTo>
                      <a:pt x="189" y="161"/>
                    </a:lnTo>
                    <a:lnTo>
                      <a:pt x="182" y="157"/>
                    </a:lnTo>
                    <a:lnTo>
                      <a:pt x="177" y="153"/>
                    </a:lnTo>
                    <a:lnTo>
                      <a:pt x="170" y="150"/>
                    </a:lnTo>
                    <a:lnTo>
                      <a:pt x="163" y="148"/>
                    </a:lnTo>
                    <a:lnTo>
                      <a:pt x="157" y="144"/>
                    </a:lnTo>
                    <a:lnTo>
                      <a:pt x="152" y="139"/>
                    </a:lnTo>
                    <a:lnTo>
                      <a:pt x="150" y="133"/>
                    </a:lnTo>
                    <a:lnTo>
                      <a:pt x="145" y="126"/>
                    </a:lnTo>
                    <a:lnTo>
                      <a:pt x="140" y="120"/>
                    </a:lnTo>
                    <a:lnTo>
                      <a:pt x="133" y="115"/>
                    </a:lnTo>
                    <a:lnTo>
                      <a:pt x="126" y="112"/>
                    </a:lnTo>
                    <a:lnTo>
                      <a:pt x="118" y="110"/>
                    </a:lnTo>
                    <a:lnTo>
                      <a:pt x="111" y="108"/>
                    </a:lnTo>
                    <a:lnTo>
                      <a:pt x="102" y="110"/>
                    </a:lnTo>
                    <a:lnTo>
                      <a:pt x="94" y="112"/>
                    </a:lnTo>
                    <a:lnTo>
                      <a:pt x="84" y="119"/>
                    </a:lnTo>
                    <a:lnTo>
                      <a:pt x="76" y="104"/>
                    </a:lnTo>
                    <a:lnTo>
                      <a:pt x="67" y="89"/>
                    </a:lnTo>
                    <a:lnTo>
                      <a:pt x="57" y="74"/>
                    </a:lnTo>
                    <a:lnTo>
                      <a:pt x="46" y="59"/>
                    </a:lnTo>
                    <a:lnTo>
                      <a:pt x="35" y="45"/>
                    </a:lnTo>
                    <a:lnTo>
                      <a:pt x="23" y="30"/>
                    </a:lnTo>
                    <a:lnTo>
                      <a:pt x="12" y="15"/>
                    </a:lnTo>
                    <a:lnTo>
                      <a:pt x="0" y="0"/>
                    </a:lnTo>
                    <a:lnTo>
                      <a:pt x="651" y="103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4" name="Freeform 44">
                <a:extLst>
                  <a:ext uri="{FF2B5EF4-FFF2-40B4-BE49-F238E27FC236}">
                    <a16:creationId xmlns:a16="http://schemas.microsoft.com/office/drawing/2014/main" id="{901A89A7-02D6-4537-BA34-1014500EE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1" y="3053"/>
                <a:ext cx="13" cy="52"/>
              </a:xfrm>
              <a:custGeom>
                <a:avLst/>
                <a:gdLst>
                  <a:gd name="T0" fmla="*/ 26 w 26"/>
                  <a:gd name="T1" fmla="*/ 81 h 105"/>
                  <a:gd name="T2" fmla="*/ 18 w 26"/>
                  <a:gd name="T3" fmla="*/ 105 h 105"/>
                  <a:gd name="T4" fmla="*/ 7 w 26"/>
                  <a:gd name="T5" fmla="*/ 80 h 105"/>
                  <a:gd name="T6" fmla="*/ 2 w 26"/>
                  <a:gd name="T7" fmla="*/ 54 h 105"/>
                  <a:gd name="T8" fmla="*/ 0 w 26"/>
                  <a:gd name="T9" fmla="*/ 28 h 105"/>
                  <a:gd name="T10" fmla="*/ 6 w 26"/>
                  <a:gd name="T11" fmla="*/ 0 h 105"/>
                  <a:gd name="T12" fmla="*/ 8 w 26"/>
                  <a:gd name="T13" fmla="*/ 22 h 105"/>
                  <a:gd name="T14" fmla="*/ 13 w 26"/>
                  <a:gd name="T15" fmla="*/ 42 h 105"/>
                  <a:gd name="T16" fmla="*/ 20 w 26"/>
                  <a:gd name="T17" fmla="*/ 61 h 105"/>
                  <a:gd name="T18" fmla="*/ 26 w 26"/>
                  <a:gd name="T19" fmla="*/ 8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105">
                    <a:moveTo>
                      <a:pt x="26" y="81"/>
                    </a:moveTo>
                    <a:lnTo>
                      <a:pt x="18" y="105"/>
                    </a:lnTo>
                    <a:lnTo>
                      <a:pt x="7" y="80"/>
                    </a:lnTo>
                    <a:lnTo>
                      <a:pt x="2" y="54"/>
                    </a:lnTo>
                    <a:lnTo>
                      <a:pt x="0" y="28"/>
                    </a:lnTo>
                    <a:lnTo>
                      <a:pt x="6" y="0"/>
                    </a:lnTo>
                    <a:lnTo>
                      <a:pt x="8" y="22"/>
                    </a:lnTo>
                    <a:lnTo>
                      <a:pt x="13" y="42"/>
                    </a:lnTo>
                    <a:lnTo>
                      <a:pt x="20" y="61"/>
                    </a:lnTo>
                    <a:lnTo>
                      <a:pt x="26" y="81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5" name="Freeform 45">
                <a:extLst>
                  <a:ext uri="{FF2B5EF4-FFF2-40B4-BE49-F238E27FC236}">
                    <a16:creationId xmlns:a16="http://schemas.microsoft.com/office/drawing/2014/main" id="{51ACAC74-2EED-44B7-9696-5180DC46EA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" y="3061"/>
                <a:ext cx="73" cy="72"/>
              </a:xfrm>
              <a:custGeom>
                <a:avLst/>
                <a:gdLst>
                  <a:gd name="T0" fmla="*/ 141 w 147"/>
                  <a:gd name="T1" fmla="*/ 145 h 145"/>
                  <a:gd name="T2" fmla="*/ 126 w 147"/>
                  <a:gd name="T3" fmla="*/ 134 h 145"/>
                  <a:gd name="T4" fmla="*/ 111 w 147"/>
                  <a:gd name="T5" fmla="*/ 123 h 145"/>
                  <a:gd name="T6" fmla="*/ 96 w 147"/>
                  <a:gd name="T7" fmla="*/ 114 h 145"/>
                  <a:gd name="T8" fmla="*/ 81 w 147"/>
                  <a:gd name="T9" fmla="*/ 105 h 145"/>
                  <a:gd name="T10" fmla="*/ 67 w 147"/>
                  <a:gd name="T11" fmla="*/ 96 h 145"/>
                  <a:gd name="T12" fmla="*/ 55 w 147"/>
                  <a:gd name="T13" fmla="*/ 84 h 145"/>
                  <a:gd name="T14" fmla="*/ 43 w 147"/>
                  <a:gd name="T15" fmla="*/ 70 h 145"/>
                  <a:gd name="T16" fmla="*/ 34 w 147"/>
                  <a:gd name="T17" fmla="*/ 53 h 145"/>
                  <a:gd name="T18" fmla="*/ 0 w 147"/>
                  <a:gd name="T19" fmla="*/ 0 h 145"/>
                  <a:gd name="T20" fmla="*/ 147 w 147"/>
                  <a:gd name="T21" fmla="*/ 115 h 145"/>
                  <a:gd name="T22" fmla="*/ 141 w 147"/>
                  <a:gd name="T2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7" h="145">
                    <a:moveTo>
                      <a:pt x="141" y="145"/>
                    </a:moveTo>
                    <a:lnTo>
                      <a:pt x="126" y="134"/>
                    </a:lnTo>
                    <a:lnTo>
                      <a:pt x="111" y="123"/>
                    </a:lnTo>
                    <a:lnTo>
                      <a:pt x="96" y="114"/>
                    </a:lnTo>
                    <a:lnTo>
                      <a:pt x="81" y="105"/>
                    </a:lnTo>
                    <a:lnTo>
                      <a:pt x="67" y="96"/>
                    </a:lnTo>
                    <a:lnTo>
                      <a:pt x="55" y="84"/>
                    </a:lnTo>
                    <a:lnTo>
                      <a:pt x="43" y="70"/>
                    </a:lnTo>
                    <a:lnTo>
                      <a:pt x="34" y="53"/>
                    </a:lnTo>
                    <a:lnTo>
                      <a:pt x="0" y="0"/>
                    </a:lnTo>
                    <a:lnTo>
                      <a:pt x="147" y="115"/>
                    </a:lnTo>
                    <a:lnTo>
                      <a:pt x="141" y="145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6" name="Freeform 46">
                <a:extLst>
                  <a:ext uri="{FF2B5EF4-FFF2-40B4-BE49-F238E27FC236}">
                    <a16:creationId xmlns:a16="http://schemas.microsoft.com/office/drawing/2014/main" id="{00DD4345-1949-4C63-9558-E5802E3DF4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7" y="3094"/>
                <a:ext cx="169" cy="146"/>
              </a:xfrm>
              <a:custGeom>
                <a:avLst/>
                <a:gdLst>
                  <a:gd name="T0" fmla="*/ 303 w 340"/>
                  <a:gd name="T1" fmla="*/ 69 h 292"/>
                  <a:gd name="T2" fmla="*/ 307 w 340"/>
                  <a:gd name="T3" fmla="*/ 145 h 292"/>
                  <a:gd name="T4" fmla="*/ 317 w 340"/>
                  <a:gd name="T5" fmla="*/ 184 h 292"/>
                  <a:gd name="T6" fmla="*/ 338 w 340"/>
                  <a:gd name="T7" fmla="*/ 225 h 292"/>
                  <a:gd name="T8" fmla="*/ 303 w 340"/>
                  <a:gd name="T9" fmla="*/ 259 h 292"/>
                  <a:gd name="T10" fmla="*/ 248 w 340"/>
                  <a:gd name="T11" fmla="*/ 289 h 292"/>
                  <a:gd name="T12" fmla="*/ 175 w 340"/>
                  <a:gd name="T13" fmla="*/ 280 h 292"/>
                  <a:gd name="T14" fmla="*/ 129 w 340"/>
                  <a:gd name="T15" fmla="*/ 272 h 292"/>
                  <a:gd name="T16" fmla="*/ 76 w 340"/>
                  <a:gd name="T17" fmla="*/ 266 h 292"/>
                  <a:gd name="T18" fmla="*/ 43 w 340"/>
                  <a:gd name="T19" fmla="*/ 242 h 292"/>
                  <a:gd name="T20" fmla="*/ 27 w 340"/>
                  <a:gd name="T21" fmla="*/ 222 h 292"/>
                  <a:gd name="T22" fmla="*/ 69 w 340"/>
                  <a:gd name="T23" fmla="*/ 238 h 292"/>
                  <a:gd name="T24" fmla="*/ 106 w 340"/>
                  <a:gd name="T25" fmla="*/ 246 h 292"/>
                  <a:gd name="T26" fmla="*/ 143 w 340"/>
                  <a:gd name="T27" fmla="*/ 250 h 292"/>
                  <a:gd name="T28" fmla="*/ 156 w 340"/>
                  <a:gd name="T29" fmla="*/ 237 h 292"/>
                  <a:gd name="T30" fmla="*/ 137 w 340"/>
                  <a:gd name="T31" fmla="*/ 227 h 292"/>
                  <a:gd name="T32" fmla="*/ 88 w 340"/>
                  <a:gd name="T33" fmla="*/ 222 h 292"/>
                  <a:gd name="T34" fmla="*/ 35 w 340"/>
                  <a:gd name="T35" fmla="*/ 191 h 292"/>
                  <a:gd name="T36" fmla="*/ 0 w 340"/>
                  <a:gd name="T37" fmla="*/ 131 h 292"/>
                  <a:gd name="T38" fmla="*/ 20 w 340"/>
                  <a:gd name="T39" fmla="*/ 138 h 292"/>
                  <a:gd name="T40" fmla="*/ 34 w 340"/>
                  <a:gd name="T41" fmla="*/ 158 h 292"/>
                  <a:gd name="T42" fmla="*/ 57 w 340"/>
                  <a:gd name="T43" fmla="*/ 181 h 292"/>
                  <a:gd name="T44" fmla="*/ 103 w 340"/>
                  <a:gd name="T45" fmla="*/ 198 h 292"/>
                  <a:gd name="T46" fmla="*/ 151 w 340"/>
                  <a:gd name="T47" fmla="*/ 211 h 292"/>
                  <a:gd name="T48" fmla="*/ 178 w 340"/>
                  <a:gd name="T49" fmla="*/ 200 h 292"/>
                  <a:gd name="T50" fmla="*/ 155 w 340"/>
                  <a:gd name="T51" fmla="*/ 182 h 292"/>
                  <a:gd name="T52" fmla="*/ 92 w 340"/>
                  <a:gd name="T53" fmla="*/ 168 h 292"/>
                  <a:gd name="T54" fmla="*/ 43 w 340"/>
                  <a:gd name="T55" fmla="*/ 132 h 292"/>
                  <a:gd name="T56" fmla="*/ 46 w 340"/>
                  <a:gd name="T57" fmla="*/ 97 h 292"/>
                  <a:gd name="T58" fmla="*/ 64 w 340"/>
                  <a:gd name="T59" fmla="*/ 114 h 292"/>
                  <a:gd name="T60" fmla="*/ 78 w 340"/>
                  <a:gd name="T61" fmla="*/ 137 h 292"/>
                  <a:gd name="T62" fmla="*/ 111 w 340"/>
                  <a:gd name="T63" fmla="*/ 154 h 292"/>
                  <a:gd name="T64" fmla="*/ 148 w 340"/>
                  <a:gd name="T65" fmla="*/ 165 h 292"/>
                  <a:gd name="T66" fmla="*/ 186 w 340"/>
                  <a:gd name="T67" fmla="*/ 172 h 292"/>
                  <a:gd name="T68" fmla="*/ 163 w 340"/>
                  <a:gd name="T69" fmla="*/ 140 h 292"/>
                  <a:gd name="T70" fmla="*/ 111 w 340"/>
                  <a:gd name="T71" fmla="*/ 109 h 292"/>
                  <a:gd name="T72" fmla="*/ 90 w 340"/>
                  <a:gd name="T73" fmla="*/ 55 h 292"/>
                  <a:gd name="T74" fmla="*/ 130 w 340"/>
                  <a:gd name="T75" fmla="*/ 81 h 292"/>
                  <a:gd name="T76" fmla="*/ 169 w 340"/>
                  <a:gd name="T77" fmla="*/ 109 h 292"/>
                  <a:gd name="T78" fmla="*/ 211 w 340"/>
                  <a:gd name="T79" fmla="*/ 122 h 292"/>
                  <a:gd name="T80" fmla="*/ 244 w 340"/>
                  <a:gd name="T81" fmla="*/ 123 h 292"/>
                  <a:gd name="T82" fmla="*/ 277 w 340"/>
                  <a:gd name="T83" fmla="*/ 121 h 292"/>
                  <a:gd name="T84" fmla="*/ 275 w 340"/>
                  <a:gd name="T85" fmla="*/ 69 h 292"/>
                  <a:gd name="T86" fmla="*/ 298 w 340"/>
                  <a:gd name="T87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0" h="292">
                    <a:moveTo>
                      <a:pt x="303" y="8"/>
                    </a:moveTo>
                    <a:lnTo>
                      <a:pt x="303" y="38"/>
                    </a:lnTo>
                    <a:lnTo>
                      <a:pt x="303" y="69"/>
                    </a:lnTo>
                    <a:lnTo>
                      <a:pt x="305" y="101"/>
                    </a:lnTo>
                    <a:lnTo>
                      <a:pt x="313" y="130"/>
                    </a:lnTo>
                    <a:lnTo>
                      <a:pt x="307" y="145"/>
                    </a:lnTo>
                    <a:lnTo>
                      <a:pt x="307" y="159"/>
                    </a:lnTo>
                    <a:lnTo>
                      <a:pt x="310" y="172"/>
                    </a:lnTo>
                    <a:lnTo>
                      <a:pt x="317" y="184"/>
                    </a:lnTo>
                    <a:lnTo>
                      <a:pt x="325" y="197"/>
                    </a:lnTo>
                    <a:lnTo>
                      <a:pt x="333" y="211"/>
                    </a:lnTo>
                    <a:lnTo>
                      <a:pt x="338" y="225"/>
                    </a:lnTo>
                    <a:lnTo>
                      <a:pt x="340" y="239"/>
                    </a:lnTo>
                    <a:lnTo>
                      <a:pt x="320" y="249"/>
                    </a:lnTo>
                    <a:lnTo>
                      <a:pt x="303" y="259"/>
                    </a:lnTo>
                    <a:lnTo>
                      <a:pt x="285" y="272"/>
                    </a:lnTo>
                    <a:lnTo>
                      <a:pt x="267" y="282"/>
                    </a:lnTo>
                    <a:lnTo>
                      <a:pt x="248" y="289"/>
                    </a:lnTo>
                    <a:lnTo>
                      <a:pt x="227" y="292"/>
                    </a:lnTo>
                    <a:lnTo>
                      <a:pt x="203" y="290"/>
                    </a:lnTo>
                    <a:lnTo>
                      <a:pt x="175" y="280"/>
                    </a:lnTo>
                    <a:lnTo>
                      <a:pt x="163" y="275"/>
                    </a:lnTo>
                    <a:lnTo>
                      <a:pt x="146" y="273"/>
                    </a:lnTo>
                    <a:lnTo>
                      <a:pt x="129" y="272"/>
                    </a:lnTo>
                    <a:lnTo>
                      <a:pt x="111" y="271"/>
                    </a:lnTo>
                    <a:lnTo>
                      <a:pt x="93" y="269"/>
                    </a:lnTo>
                    <a:lnTo>
                      <a:pt x="76" y="266"/>
                    </a:lnTo>
                    <a:lnTo>
                      <a:pt x="61" y="259"/>
                    </a:lnTo>
                    <a:lnTo>
                      <a:pt x="50" y="249"/>
                    </a:lnTo>
                    <a:lnTo>
                      <a:pt x="43" y="242"/>
                    </a:lnTo>
                    <a:lnTo>
                      <a:pt x="38" y="235"/>
                    </a:lnTo>
                    <a:lnTo>
                      <a:pt x="34" y="229"/>
                    </a:lnTo>
                    <a:lnTo>
                      <a:pt x="27" y="222"/>
                    </a:lnTo>
                    <a:lnTo>
                      <a:pt x="42" y="229"/>
                    </a:lnTo>
                    <a:lnTo>
                      <a:pt x="55" y="234"/>
                    </a:lnTo>
                    <a:lnTo>
                      <a:pt x="69" y="238"/>
                    </a:lnTo>
                    <a:lnTo>
                      <a:pt x="81" y="242"/>
                    </a:lnTo>
                    <a:lnTo>
                      <a:pt x="93" y="245"/>
                    </a:lnTo>
                    <a:lnTo>
                      <a:pt x="106" y="246"/>
                    </a:lnTo>
                    <a:lnTo>
                      <a:pt x="120" y="249"/>
                    </a:lnTo>
                    <a:lnTo>
                      <a:pt x="135" y="250"/>
                    </a:lnTo>
                    <a:lnTo>
                      <a:pt x="143" y="250"/>
                    </a:lnTo>
                    <a:lnTo>
                      <a:pt x="149" y="246"/>
                    </a:lnTo>
                    <a:lnTo>
                      <a:pt x="152" y="242"/>
                    </a:lnTo>
                    <a:lnTo>
                      <a:pt x="156" y="237"/>
                    </a:lnTo>
                    <a:lnTo>
                      <a:pt x="152" y="230"/>
                    </a:lnTo>
                    <a:lnTo>
                      <a:pt x="145" y="228"/>
                    </a:lnTo>
                    <a:lnTo>
                      <a:pt x="137" y="227"/>
                    </a:lnTo>
                    <a:lnTo>
                      <a:pt x="129" y="225"/>
                    </a:lnTo>
                    <a:lnTo>
                      <a:pt x="107" y="226"/>
                    </a:lnTo>
                    <a:lnTo>
                      <a:pt x="88" y="222"/>
                    </a:lnTo>
                    <a:lnTo>
                      <a:pt x="68" y="215"/>
                    </a:lnTo>
                    <a:lnTo>
                      <a:pt x="51" y="205"/>
                    </a:lnTo>
                    <a:lnTo>
                      <a:pt x="35" y="191"/>
                    </a:lnTo>
                    <a:lnTo>
                      <a:pt x="21" y="174"/>
                    </a:lnTo>
                    <a:lnTo>
                      <a:pt x="9" y="154"/>
                    </a:lnTo>
                    <a:lnTo>
                      <a:pt x="0" y="131"/>
                    </a:lnTo>
                    <a:lnTo>
                      <a:pt x="8" y="131"/>
                    </a:lnTo>
                    <a:lnTo>
                      <a:pt x="15" y="134"/>
                    </a:lnTo>
                    <a:lnTo>
                      <a:pt x="20" y="138"/>
                    </a:lnTo>
                    <a:lnTo>
                      <a:pt x="26" y="144"/>
                    </a:lnTo>
                    <a:lnTo>
                      <a:pt x="30" y="151"/>
                    </a:lnTo>
                    <a:lnTo>
                      <a:pt x="34" y="158"/>
                    </a:lnTo>
                    <a:lnTo>
                      <a:pt x="38" y="165"/>
                    </a:lnTo>
                    <a:lnTo>
                      <a:pt x="44" y="170"/>
                    </a:lnTo>
                    <a:lnTo>
                      <a:pt x="57" y="181"/>
                    </a:lnTo>
                    <a:lnTo>
                      <a:pt x="72" y="188"/>
                    </a:lnTo>
                    <a:lnTo>
                      <a:pt x="87" y="193"/>
                    </a:lnTo>
                    <a:lnTo>
                      <a:pt x="103" y="198"/>
                    </a:lnTo>
                    <a:lnTo>
                      <a:pt x="119" y="203"/>
                    </a:lnTo>
                    <a:lnTo>
                      <a:pt x="135" y="206"/>
                    </a:lnTo>
                    <a:lnTo>
                      <a:pt x="151" y="211"/>
                    </a:lnTo>
                    <a:lnTo>
                      <a:pt x="167" y="215"/>
                    </a:lnTo>
                    <a:lnTo>
                      <a:pt x="173" y="208"/>
                    </a:lnTo>
                    <a:lnTo>
                      <a:pt x="178" y="200"/>
                    </a:lnTo>
                    <a:lnTo>
                      <a:pt x="179" y="192"/>
                    </a:lnTo>
                    <a:lnTo>
                      <a:pt x="175" y="186"/>
                    </a:lnTo>
                    <a:lnTo>
                      <a:pt x="155" y="182"/>
                    </a:lnTo>
                    <a:lnTo>
                      <a:pt x="134" y="178"/>
                    </a:lnTo>
                    <a:lnTo>
                      <a:pt x="113" y="174"/>
                    </a:lnTo>
                    <a:lnTo>
                      <a:pt x="92" y="168"/>
                    </a:lnTo>
                    <a:lnTo>
                      <a:pt x="73" y="160"/>
                    </a:lnTo>
                    <a:lnTo>
                      <a:pt x="57" y="148"/>
                    </a:lnTo>
                    <a:lnTo>
                      <a:pt x="43" y="132"/>
                    </a:lnTo>
                    <a:lnTo>
                      <a:pt x="34" y="110"/>
                    </a:lnTo>
                    <a:lnTo>
                      <a:pt x="35" y="98"/>
                    </a:lnTo>
                    <a:lnTo>
                      <a:pt x="46" y="97"/>
                    </a:lnTo>
                    <a:lnTo>
                      <a:pt x="54" y="100"/>
                    </a:lnTo>
                    <a:lnTo>
                      <a:pt x="60" y="107"/>
                    </a:lnTo>
                    <a:lnTo>
                      <a:pt x="64" y="114"/>
                    </a:lnTo>
                    <a:lnTo>
                      <a:pt x="68" y="123"/>
                    </a:lnTo>
                    <a:lnTo>
                      <a:pt x="72" y="131"/>
                    </a:lnTo>
                    <a:lnTo>
                      <a:pt x="78" y="137"/>
                    </a:lnTo>
                    <a:lnTo>
                      <a:pt x="89" y="140"/>
                    </a:lnTo>
                    <a:lnTo>
                      <a:pt x="99" y="148"/>
                    </a:lnTo>
                    <a:lnTo>
                      <a:pt x="111" y="154"/>
                    </a:lnTo>
                    <a:lnTo>
                      <a:pt x="122" y="158"/>
                    </a:lnTo>
                    <a:lnTo>
                      <a:pt x="135" y="161"/>
                    </a:lnTo>
                    <a:lnTo>
                      <a:pt x="148" y="165"/>
                    </a:lnTo>
                    <a:lnTo>
                      <a:pt x="160" y="167"/>
                    </a:lnTo>
                    <a:lnTo>
                      <a:pt x="173" y="169"/>
                    </a:lnTo>
                    <a:lnTo>
                      <a:pt x="186" y="172"/>
                    </a:lnTo>
                    <a:lnTo>
                      <a:pt x="194" y="163"/>
                    </a:lnTo>
                    <a:lnTo>
                      <a:pt x="180" y="151"/>
                    </a:lnTo>
                    <a:lnTo>
                      <a:pt x="163" y="140"/>
                    </a:lnTo>
                    <a:lnTo>
                      <a:pt x="145" y="131"/>
                    </a:lnTo>
                    <a:lnTo>
                      <a:pt x="127" y="121"/>
                    </a:lnTo>
                    <a:lnTo>
                      <a:pt x="111" y="109"/>
                    </a:lnTo>
                    <a:lnTo>
                      <a:pt x="99" y="96"/>
                    </a:lnTo>
                    <a:lnTo>
                      <a:pt x="91" y="77"/>
                    </a:lnTo>
                    <a:lnTo>
                      <a:pt x="90" y="55"/>
                    </a:lnTo>
                    <a:lnTo>
                      <a:pt x="104" y="62"/>
                    </a:lnTo>
                    <a:lnTo>
                      <a:pt x="118" y="71"/>
                    </a:lnTo>
                    <a:lnTo>
                      <a:pt x="130" y="81"/>
                    </a:lnTo>
                    <a:lnTo>
                      <a:pt x="143" y="91"/>
                    </a:lnTo>
                    <a:lnTo>
                      <a:pt x="156" y="101"/>
                    </a:lnTo>
                    <a:lnTo>
                      <a:pt x="169" y="109"/>
                    </a:lnTo>
                    <a:lnTo>
                      <a:pt x="184" y="116"/>
                    </a:lnTo>
                    <a:lnTo>
                      <a:pt x="201" y="120"/>
                    </a:lnTo>
                    <a:lnTo>
                      <a:pt x="211" y="122"/>
                    </a:lnTo>
                    <a:lnTo>
                      <a:pt x="222" y="123"/>
                    </a:lnTo>
                    <a:lnTo>
                      <a:pt x="233" y="123"/>
                    </a:lnTo>
                    <a:lnTo>
                      <a:pt x="244" y="123"/>
                    </a:lnTo>
                    <a:lnTo>
                      <a:pt x="255" y="123"/>
                    </a:lnTo>
                    <a:lnTo>
                      <a:pt x="266" y="122"/>
                    </a:lnTo>
                    <a:lnTo>
                      <a:pt x="277" y="121"/>
                    </a:lnTo>
                    <a:lnTo>
                      <a:pt x="287" y="119"/>
                    </a:lnTo>
                    <a:lnTo>
                      <a:pt x="283" y="93"/>
                    </a:lnTo>
                    <a:lnTo>
                      <a:pt x="275" y="69"/>
                    </a:lnTo>
                    <a:lnTo>
                      <a:pt x="272" y="44"/>
                    </a:lnTo>
                    <a:lnTo>
                      <a:pt x="282" y="18"/>
                    </a:lnTo>
                    <a:lnTo>
                      <a:pt x="298" y="0"/>
                    </a:lnTo>
                    <a:lnTo>
                      <a:pt x="303" y="8"/>
                    </a:ln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7" name="Freeform 47">
                <a:extLst>
                  <a:ext uri="{FF2B5EF4-FFF2-40B4-BE49-F238E27FC236}">
                    <a16:creationId xmlns:a16="http://schemas.microsoft.com/office/drawing/2014/main" id="{721BBF36-524A-4E8C-A29A-536EBCD00F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1" y="3095"/>
                <a:ext cx="20" cy="38"/>
              </a:xfrm>
              <a:custGeom>
                <a:avLst/>
                <a:gdLst>
                  <a:gd name="T0" fmla="*/ 41 w 41"/>
                  <a:gd name="T1" fmla="*/ 72 h 76"/>
                  <a:gd name="T2" fmla="*/ 4 w 41"/>
                  <a:gd name="T3" fmla="*/ 76 h 76"/>
                  <a:gd name="T4" fmla="*/ 0 w 41"/>
                  <a:gd name="T5" fmla="*/ 0 h 76"/>
                  <a:gd name="T6" fmla="*/ 4 w 41"/>
                  <a:gd name="T7" fmla="*/ 9 h 76"/>
                  <a:gd name="T8" fmla="*/ 8 w 41"/>
                  <a:gd name="T9" fmla="*/ 20 h 76"/>
                  <a:gd name="T10" fmla="*/ 13 w 41"/>
                  <a:gd name="T11" fmla="*/ 28 h 76"/>
                  <a:gd name="T12" fmla="*/ 19 w 41"/>
                  <a:gd name="T13" fmla="*/ 37 h 76"/>
                  <a:gd name="T14" fmla="*/ 25 w 41"/>
                  <a:gd name="T15" fmla="*/ 46 h 76"/>
                  <a:gd name="T16" fmla="*/ 30 w 41"/>
                  <a:gd name="T17" fmla="*/ 54 h 76"/>
                  <a:gd name="T18" fmla="*/ 35 w 41"/>
                  <a:gd name="T19" fmla="*/ 64 h 76"/>
                  <a:gd name="T20" fmla="*/ 41 w 41"/>
                  <a:gd name="T21" fmla="*/ 7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76">
                    <a:moveTo>
                      <a:pt x="41" y="72"/>
                    </a:moveTo>
                    <a:lnTo>
                      <a:pt x="4" y="76"/>
                    </a:lnTo>
                    <a:lnTo>
                      <a:pt x="0" y="0"/>
                    </a:lnTo>
                    <a:lnTo>
                      <a:pt x="4" y="9"/>
                    </a:lnTo>
                    <a:lnTo>
                      <a:pt x="8" y="20"/>
                    </a:lnTo>
                    <a:lnTo>
                      <a:pt x="13" y="28"/>
                    </a:lnTo>
                    <a:lnTo>
                      <a:pt x="19" y="37"/>
                    </a:lnTo>
                    <a:lnTo>
                      <a:pt x="25" y="46"/>
                    </a:lnTo>
                    <a:lnTo>
                      <a:pt x="30" y="54"/>
                    </a:lnTo>
                    <a:lnTo>
                      <a:pt x="35" y="64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8" name="Freeform 48">
                <a:extLst>
                  <a:ext uri="{FF2B5EF4-FFF2-40B4-BE49-F238E27FC236}">
                    <a16:creationId xmlns:a16="http://schemas.microsoft.com/office/drawing/2014/main" id="{090B6008-0CE9-49BF-AC78-778D5D8B08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6" y="3099"/>
                <a:ext cx="27" cy="43"/>
              </a:xfrm>
              <a:custGeom>
                <a:avLst/>
                <a:gdLst>
                  <a:gd name="T0" fmla="*/ 56 w 56"/>
                  <a:gd name="T1" fmla="*/ 85 h 88"/>
                  <a:gd name="T2" fmla="*/ 52 w 56"/>
                  <a:gd name="T3" fmla="*/ 87 h 88"/>
                  <a:gd name="T4" fmla="*/ 49 w 56"/>
                  <a:gd name="T5" fmla="*/ 88 h 88"/>
                  <a:gd name="T6" fmla="*/ 44 w 56"/>
                  <a:gd name="T7" fmla="*/ 87 h 88"/>
                  <a:gd name="T8" fmla="*/ 38 w 56"/>
                  <a:gd name="T9" fmla="*/ 87 h 88"/>
                  <a:gd name="T10" fmla="*/ 33 w 56"/>
                  <a:gd name="T11" fmla="*/ 87 h 88"/>
                  <a:gd name="T12" fmla="*/ 27 w 56"/>
                  <a:gd name="T13" fmla="*/ 85 h 88"/>
                  <a:gd name="T14" fmla="*/ 22 w 56"/>
                  <a:gd name="T15" fmla="*/ 85 h 88"/>
                  <a:gd name="T16" fmla="*/ 19 w 56"/>
                  <a:gd name="T17" fmla="*/ 85 h 88"/>
                  <a:gd name="T18" fmla="*/ 0 w 56"/>
                  <a:gd name="T19" fmla="*/ 15 h 88"/>
                  <a:gd name="T20" fmla="*/ 12 w 56"/>
                  <a:gd name="T21" fmla="*/ 0 h 88"/>
                  <a:gd name="T22" fmla="*/ 16 w 56"/>
                  <a:gd name="T23" fmla="*/ 10 h 88"/>
                  <a:gd name="T24" fmla="*/ 21 w 56"/>
                  <a:gd name="T25" fmla="*/ 21 h 88"/>
                  <a:gd name="T26" fmla="*/ 26 w 56"/>
                  <a:gd name="T27" fmla="*/ 32 h 88"/>
                  <a:gd name="T28" fmla="*/ 30 w 56"/>
                  <a:gd name="T29" fmla="*/ 43 h 88"/>
                  <a:gd name="T30" fmla="*/ 36 w 56"/>
                  <a:gd name="T31" fmla="*/ 54 h 88"/>
                  <a:gd name="T32" fmla="*/ 42 w 56"/>
                  <a:gd name="T33" fmla="*/ 65 h 88"/>
                  <a:gd name="T34" fmla="*/ 49 w 56"/>
                  <a:gd name="T35" fmla="*/ 75 h 88"/>
                  <a:gd name="T36" fmla="*/ 56 w 56"/>
                  <a:gd name="T37" fmla="*/ 8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6" h="88">
                    <a:moveTo>
                      <a:pt x="56" y="85"/>
                    </a:moveTo>
                    <a:lnTo>
                      <a:pt x="52" y="87"/>
                    </a:lnTo>
                    <a:lnTo>
                      <a:pt x="49" y="88"/>
                    </a:lnTo>
                    <a:lnTo>
                      <a:pt x="44" y="87"/>
                    </a:lnTo>
                    <a:lnTo>
                      <a:pt x="38" y="87"/>
                    </a:lnTo>
                    <a:lnTo>
                      <a:pt x="33" y="87"/>
                    </a:lnTo>
                    <a:lnTo>
                      <a:pt x="27" y="85"/>
                    </a:lnTo>
                    <a:lnTo>
                      <a:pt x="22" y="85"/>
                    </a:lnTo>
                    <a:lnTo>
                      <a:pt x="19" y="85"/>
                    </a:lnTo>
                    <a:lnTo>
                      <a:pt x="0" y="15"/>
                    </a:lnTo>
                    <a:lnTo>
                      <a:pt x="12" y="0"/>
                    </a:lnTo>
                    <a:lnTo>
                      <a:pt x="16" y="10"/>
                    </a:lnTo>
                    <a:lnTo>
                      <a:pt x="21" y="21"/>
                    </a:lnTo>
                    <a:lnTo>
                      <a:pt x="26" y="32"/>
                    </a:lnTo>
                    <a:lnTo>
                      <a:pt x="30" y="43"/>
                    </a:lnTo>
                    <a:lnTo>
                      <a:pt x="36" y="54"/>
                    </a:lnTo>
                    <a:lnTo>
                      <a:pt x="42" y="65"/>
                    </a:lnTo>
                    <a:lnTo>
                      <a:pt x="49" y="75"/>
                    </a:lnTo>
                    <a:lnTo>
                      <a:pt x="56" y="85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9" name="Freeform 49">
                <a:extLst>
                  <a:ext uri="{FF2B5EF4-FFF2-40B4-BE49-F238E27FC236}">
                    <a16:creationId xmlns:a16="http://schemas.microsoft.com/office/drawing/2014/main" id="{0C95FDB6-6652-4701-90D0-476B5FA4A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2" y="3099"/>
                <a:ext cx="13" cy="30"/>
              </a:xfrm>
              <a:custGeom>
                <a:avLst/>
                <a:gdLst>
                  <a:gd name="T0" fmla="*/ 6 w 27"/>
                  <a:gd name="T1" fmla="*/ 60 h 60"/>
                  <a:gd name="T2" fmla="*/ 1 w 27"/>
                  <a:gd name="T3" fmla="*/ 49 h 60"/>
                  <a:gd name="T4" fmla="*/ 0 w 27"/>
                  <a:gd name="T5" fmla="*/ 31 h 60"/>
                  <a:gd name="T6" fmla="*/ 2 w 27"/>
                  <a:gd name="T7" fmla="*/ 15 h 60"/>
                  <a:gd name="T8" fmla="*/ 6 w 27"/>
                  <a:gd name="T9" fmla="*/ 0 h 60"/>
                  <a:gd name="T10" fmla="*/ 6 w 27"/>
                  <a:gd name="T11" fmla="*/ 0 h 60"/>
                  <a:gd name="T12" fmla="*/ 8 w 27"/>
                  <a:gd name="T13" fmla="*/ 6 h 60"/>
                  <a:gd name="T14" fmla="*/ 13 w 27"/>
                  <a:gd name="T15" fmla="*/ 13 h 60"/>
                  <a:gd name="T16" fmla="*/ 18 w 27"/>
                  <a:gd name="T17" fmla="*/ 20 h 60"/>
                  <a:gd name="T18" fmla="*/ 24 w 27"/>
                  <a:gd name="T19" fmla="*/ 27 h 60"/>
                  <a:gd name="T20" fmla="*/ 27 w 27"/>
                  <a:gd name="T21" fmla="*/ 35 h 60"/>
                  <a:gd name="T22" fmla="*/ 25 w 27"/>
                  <a:gd name="T23" fmla="*/ 43 h 60"/>
                  <a:gd name="T24" fmla="*/ 20 w 27"/>
                  <a:gd name="T25" fmla="*/ 51 h 60"/>
                  <a:gd name="T26" fmla="*/ 6 w 27"/>
                  <a:gd name="T27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60">
                    <a:moveTo>
                      <a:pt x="6" y="60"/>
                    </a:moveTo>
                    <a:lnTo>
                      <a:pt x="1" y="49"/>
                    </a:lnTo>
                    <a:lnTo>
                      <a:pt x="0" y="31"/>
                    </a:lnTo>
                    <a:lnTo>
                      <a:pt x="2" y="15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6"/>
                    </a:lnTo>
                    <a:lnTo>
                      <a:pt x="13" y="13"/>
                    </a:lnTo>
                    <a:lnTo>
                      <a:pt x="18" y="20"/>
                    </a:lnTo>
                    <a:lnTo>
                      <a:pt x="24" y="27"/>
                    </a:lnTo>
                    <a:lnTo>
                      <a:pt x="27" y="35"/>
                    </a:lnTo>
                    <a:lnTo>
                      <a:pt x="25" y="43"/>
                    </a:lnTo>
                    <a:lnTo>
                      <a:pt x="20" y="51"/>
                    </a:lnTo>
                    <a:lnTo>
                      <a:pt x="6" y="60"/>
                    </a:lnTo>
                    <a:close/>
                  </a:path>
                </a:pathLst>
              </a:custGeom>
              <a:solidFill>
                <a:srgbClr val="CCA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0" name="Freeform 50">
                <a:extLst>
                  <a:ext uri="{FF2B5EF4-FFF2-40B4-BE49-F238E27FC236}">
                    <a16:creationId xmlns:a16="http://schemas.microsoft.com/office/drawing/2014/main" id="{E9B1D849-B890-486E-96D3-F2379B70C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6" y="3115"/>
                <a:ext cx="113" cy="129"/>
              </a:xfrm>
              <a:custGeom>
                <a:avLst/>
                <a:gdLst>
                  <a:gd name="T0" fmla="*/ 94 w 227"/>
                  <a:gd name="T1" fmla="*/ 29 h 258"/>
                  <a:gd name="T2" fmla="*/ 79 w 227"/>
                  <a:gd name="T3" fmla="*/ 73 h 258"/>
                  <a:gd name="T4" fmla="*/ 66 w 227"/>
                  <a:gd name="T5" fmla="*/ 117 h 258"/>
                  <a:gd name="T6" fmla="*/ 59 w 227"/>
                  <a:gd name="T7" fmla="*/ 163 h 258"/>
                  <a:gd name="T8" fmla="*/ 61 w 227"/>
                  <a:gd name="T9" fmla="*/ 189 h 258"/>
                  <a:gd name="T10" fmla="*/ 71 w 227"/>
                  <a:gd name="T11" fmla="*/ 190 h 258"/>
                  <a:gd name="T12" fmla="*/ 86 w 227"/>
                  <a:gd name="T13" fmla="*/ 169 h 258"/>
                  <a:gd name="T14" fmla="*/ 91 w 227"/>
                  <a:gd name="T15" fmla="*/ 118 h 258"/>
                  <a:gd name="T16" fmla="*/ 101 w 227"/>
                  <a:gd name="T17" fmla="*/ 86 h 258"/>
                  <a:gd name="T18" fmla="*/ 106 w 227"/>
                  <a:gd name="T19" fmla="*/ 68 h 258"/>
                  <a:gd name="T20" fmla="*/ 113 w 227"/>
                  <a:gd name="T21" fmla="*/ 51 h 258"/>
                  <a:gd name="T22" fmla="*/ 124 w 227"/>
                  <a:gd name="T23" fmla="*/ 40 h 258"/>
                  <a:gd name="T24" fmla="*/ 137 w 227"/>
                  <a:gd name="T25" fmla="*/ 42 h 258"/>
                  <a:gd name="T26" fmla="*/ 129 w 227"/>
                  <a:gd name="T27" fmla="*/ 87 h 258"/>
                  <a:gd name="T28" fmla="*/ 120 w 227"/>
                  <a:gd name="T29" fmla="*/ 132 h 258"/>
                  <a:gd name="T30" fmla="*/ 117 w 227"/>
                  <a:gd name="T31" fmla="*/ 177 h 258"/>
                  <a:gd name="T32" fmla="*/ 125 w 227"/>
                  <a:gd name="T33" fmla="*/ 220 h 258"/>
                  <a:gd name="T34" fmla="*/ 135 w 227"/>
                  <a:gd name="T35" fmla="*/ 219 h 258"/>
                  <a:gd name="T36" fmla="*/ 141 w 227"/>
                  <a:gd name="T37" fmla="*/ 212 h 258"/>
                  <a:gd name="T38" fmla="*/ 151 w 227"/>
                  <a:gd name="T39" fmla="*/ 134 h 258"/>
                  <a:gd name="T40" fmla="*/ 171 w 227"/>
                  <a:gd name="T41" fmla="*/ 58 h 258"/>
                  <a:gd name="T42" fmla="*/ 180 w 227"/>
                  <a:gd name="T43" fmla="*/ 93 h 258"/>
                  <a:gd name="T44" fmla="*/ 174 w 227"/>
                  <a:gd name="T45" fmla="*/ 159 h 258"/>
                  <a:gd name="T46" fmla="*/ 174 w 227"/>
                  <a:gd name="T47" fmla="*/ 195 h 258"/>
                  <a:gd name="T48" fmla="*/ 184 w 227"/>
                  <a:gd name="T49" fmla="*/ 198 h 258"/>
                  <a:gd name="T50" fmla="*/ 194 w 227"/>
                  <a:gd name="T51" fmla="*/ 174 h 258"/>
                  <a:gd name="T52" fmla="*/ 204 w 227"/>
                  <a:gd name="T53" fmla="*/ 105 h 258"/>
                  <a:gd name="T54" fmla="*/ 216 w 227"/>
                  <a:gd name="T55" fmla="*/ 98 h 258"/>
                  <a:gd name="T56" fmla="*/ 227 w 227"/>
                  <a:gd name="T57" fmla="*/ 141 h 258"/>
                  <a:gd name="T58" fmla="*/ 224 w 227"/>
                  <a:gd name="T59" fmla="*/ 192 h 258"/>
                  <a:gd name="T60" fmla="*/ 203 w 227"/>
                  <a:gd name="T61" fmla="*/ 230 h 258"/>
                  <a:gd name="T62" fmla="*/ 178 w 227"/>
                  <a:gd name="T63" fmla="*/ 235 h 258"/>
                  <a:gd name="T64" fmla="*/ 162 w 227"/>
                  <a:gd name="T65" fmla="*/ 241 h 258"/>
                  <a:gd name="T66" fmla="*/ 149 w 227"/>
                  <a:gd name="T67" fmla="*/ 253 h 258"/>
                  <a:gd name="T68" fmla="*/ 135 w 227"/>
                  <a:gd name="T69" fmla="*/ 258 h 258"/>
                  <a:gd name="T70" fmla="*/ 112 w 227"/>
                  <a:gd name="T71" fmla="*/ 241 h 258"/>
                  <a:gd name="T72" fmla="*/ 80 w 227"/>
                  <a:gd name="T73" fmla="*/ 226 h 258"/>
                  <a:gd name="T74" fmla="*/ 51 w 227"/>
                  <a:gd name="T75" fmla="*/ 216 h 258"/>
                  <a:gd name="T76" fmla="*/ 34 w 227"/>
                  <a:gd name="T77" fmla="*/ 194 h 258"/>
                  <a:gd name="T78" fmla="*/ 22 w 227"/>
                  <a:gd name="T79" fmla="*/ 164 h 258"/>
                  <a:gd name="T80" fmla="*/ 5 w 227"/>
                  <a:gd name="T81" fmla="*/ 145 h 258"/>
                  <a:gd name="T82" fmla="*/ 4 w 227"/>
                  <a:gd name="T83" fmla="*/ 118 h 258"/>
                  <a:gd name="T84" fmla="*/ 20 w 227"/>
                  <a:gd name="T85" fmla="*/ 87 h 258"/>
                  <a:gd name="T86" fmla="*/ 43 w 227"/>
                  <a:gd name="T87" fmla="*/ 59 h 258"/>
                  <a:gd name="T88" fmla="*/ 65 w 227"/>
                  <a:gd name="T89" fmla="*/ 30 h 258"/>
                  <a:gd name="T90" fmla="*/ 80 w 227"/>
                  <a:gd name="T91" fmla="*/ 8 h 258"/>
                  <a:gd name="T92" fmla="*/ 95 w 227"/>
                  <a:gd name="T93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7" h="258">
                    <a:moveTo>
                      <a:pt x="102" y="8"/>
                    </a:moveTo>
                    <a:lnTo>
                      <a:pt x="94" y="29"/>
                    </a:lnTo>
                    <a:lnTo>
                      <a:pt x="87" y="51"/>
                    </a:lnTo>
                    <a:lnTo>
                      <a:pt x="79" y="73"/>
                    </a:lnTo>
                    <a:lnTo>
                      <a:pt x="72" y="95"/>
                    </a:lnTo>
                    <a:lnTo>
                      <a:pt x="66" y="117"/>
                    </a:lnTo>
                    <a:lnTo>
                      <a:pt x="63" y="140"/>
                    </a:lnTo>
                    <a:lnTo>
                      <a:pt x="59" y="163"/>
                    </a:lnTo>
                    <a:lnTo>
                      <a:pt x="59" y="186"/>
                    </a:lnTo>
                    <a:lnTo>
                      <a:pt x="61" y="189"/>
                    </a:lnTo>
                    <a:lnTo>
                      <a:pt x="66" y="190"/>
                    </a:lnTo>
                    <a:lnTo>
                      <a:pt x="71" y="190"/>
                    </a:lnTo>
                    <a:lnTo>
                      <a:pt x="74" y="189"/>
                    </a:lnTo>
                    <a:lnTo>
                      <a:pt x="86" y="169"/>
                    </a:lnTo>
                    <a:lnTo>
                      <a:pt x="89" y="144"/>
                    </a:lnTo>
                    <a:lnTo>
                      <a:pt x="91" y="118"/>
                    </a:lnTo>
                    <a:lnTo>
                      <a:pt x="97" y="94"/>
                    </a:lnTo>
                    <a:lnTo>
                      <a:pt x="101" y="86"/>
                    </a:lnTo>
                    <a:lnTo>
                      <a:pt x="104" y="78"/>
                    </a:lnTo>
                    <a:lnTo>
                      <a:pt x="106" y="68"/>
                    </a:lnTo>
                    <a:lnTo>
                      <a:pt x="110" y="59"/>
                    </a:lnTo>
                    <a:lnTo>
                      <a:pt x="113" y="51"/>
                    </a:lnTo>
                    <a:lnTo>
                      <a:pt x="118" y="45"/>
                    </a:lnTo>
                    <a:lnTo>
                      <a:pt x="124" y="40"/>
                    </a:lnTo>
                    <a:lnTo>
                      <a:pt x="132" y="37"/>
                    </a:lnTo>
                    <a:lnTo>
                      <a:pt x="137" y="42"/>
                    </a:lnTo>
                    <a:lnTo>
                      <a:pt x="134" y="64"/>
                    </a:lnTo>
                    <a:lnTo>
                      <a:pt x="129" y="87"/>
                    </a:lnTo>
                    <a:lnTo>
                      <a:pt x="124" y="109"/>
                    </a:lnTo>
                    <a:lnTo>
                      <a:pt x="120" y="132"/>
                    </a:lnTo>
                    <a:lnTo>
                      <a:pt x="117" y="154"/>
                    </a:lnTo>
                    <a:lnTo>
                      <a:pt x="117" y="177"/>
                    </a:lnTo>
                    <a:lnTo>
                      <a:pt x="119" y="198"/>
                    </a:lnTo>
                    <a:lnTo>
                      <a:pt x="125" y="220"/>
                    </a:lnTo>
                    <a:lnTo>
                      <a:pt x="131" y="222"/>
                    </a:lnTo>
                    <a:lnTo>
                      <a:pt x="135" y="219"/>
                    </a:lnTo>
                    <a:lnTo>
                      <a:pt x="139" y="216"/>
                    </a:lnTo>
                    <a:lnTo>
                      <a:pt x="141" y="212"/>
                    </a:lnTo>
                    <a:lnTo>
                      <a:pt x="146" y="173"/>
                    </a:lnTo>
                    <a:lnTo>
                      <a:pt x="151" y="134"/>
                    </a:lnTo>
                    <a:lnTo>
                      <a:pt x="159" y="95"/>
                    </a:lnTo>
                    <a:lnTo>
                      <a:pt x="171" y="58"/>
                    </a:lnTo>
                    <a:lnTo>
                      <a:pt x="178" y="58"/>
                    </a:lnTo>
                    <a:lnTo>
                      <a:pt x="180" y="93"/>
                    </a:lnTo>
                    <a:lnTo>
                      <a:pt x="179" y="126"/>
                    </a:lnTo>
                    <a:lnTo>
                      <a:pt x="174" y="159"/>
                    </a:lnTo>
                    <a:lnTo>
                      <a:pt x="170" y="193"/>
                    </a:lnTo>
                    <a:lnTo>
                      <a:pt x="174" y="195"/>
                    </a:lnTo>
                    <a:lnTo>
                      <a:pt x="179" y="197"/>
                    </a:lnTo>
                    <a:lnTo>
                      <a:pt x="184" y="198"/>
                    </a:lnTo>
                    <a:lnTo>
                      <a:pt x="188" y="195"/>
                    </a:lnTo>
                    <a:lnTo>
                      <a:pt x="194" y="174"/>
                    </a:lnTo>
                    <a:lnTo>
                      <a:pt x="201" y="140"/>
                    </a:lnTo>
                    <a:lnTo>
                      <a:pt x="204" y="105"/>
                    </a:lnTo>
                    <a:lnTo>
                      <a:pt x="205" y="86"/>
                    </a:lnTo>
                    <a:lnTo>
                      <a:pt x="216" y="98"/>
                    </a:lnTo>
                    <a:lnTo>
                      <a:pt x="224" y="118"/>
                    </a:lnTo>
                    <a:lnTo>
                      <a:pt x="227" y="141"/>
                    </a:lnTo>
                    <a:lnTo>
                      <a:pt x="227" y="166"/>
                    </a:lnTo>
                    <a:lnTo>
                      <a:pt x="224" y="192"/>
                    </a:lnTo>
                    <a:lnTo>
                      <a:pt x="216" y="212"/>
                    </a:lnTo>
                    <a:lnTo>
                      <a:pt x="203" y="230"/>
                    </a:lnTo>
                    <a:lnTo>
                      <a:pt x="187" y="238"/>
                    </a:lnTo>
                    <a:lnTo>
                      <a:pt x="178" y="235"/>
                    </a:lnTo>
                    <a:lnTo>
                      <a:pt x="170" y="236"/>
                    </a:lnTo>
                    <a:lnTo>
                      <a:pt x="162" y="241"/>
                    </a:lnTo>
                    <a:lnTo>
                      <a:pt x="156" y="247"/>
                    </a:lnTo>
                    <a:lnTo>
                      <a:pt x="149" y="253"/>
                    </a:lnTo>
                    <a:lnTo>
                      <a:pt x="142" y="257"/>
                    </a:lnTo>
                    <a:lnTo>
                      <a:pt x="135" y="258"/>
                    </a:lnTo>
                    <a:lnTo>
                      <a:pt x="127" y="257"/>
                    </a:lnTo>
                    <a:lnTo>
                      <a:pt x="112" y="241"/>
                    </a:lnTo>
                    <a:lnTo>
                      <a:pt x="97" y="232"/>
                    </a:lnTo>
                    <a:lnTo>
                      <a:pt x="80" y="226"/>
                    </a:lnTo>
                    <a:lnTo>
                      <a:pt x="65" y="222"/>
                    </a:lnTo>
                    <a:lnTo>
                      <a:pt x="51" y="216"/>
                    </a:lnTo>
                    <a:lnTo>
                      <a:pt x="41" y="208"/>
                    </a:lnTo>
                    <a:lnTo>
                      <a:pt x="34" y="194"/>
                    </a:lnTo>
                    <a:lnTo>
                      <a:pt x="33" y="172"/>
                    </a:lnTo>
                    <a:lnTo>
                      <a:pt x="22" y="164"/>
                    </a:lnTo>
                    <a:lnTo>
                      <a:pt x="13" y="155"/>
                    </a:lnTo>
                    <a:lnTo>
                      <a:pt x="5" y="145"/>
                    </a:lnTo>
                    <a:lnTo>
                      <a:pt x="0" y="135"/>
                    </a:lnTo>
                    <a:lnTo>
                      <a:pt x="4" y="118"/>
                    </a:lnTo>
                    <a:lnTo>
                      <a:pt x="11" y="102"/>
                    </a:lnTo>
                    <a:lnTo>
                      <a:pt x="20" y="87"/>
                    </a:lnTo>
                    <a:lnTo>
                      <a:pt x="31" y="73"/>
                    </a:lnTo>
                    <a:lnTo>
                      <a:pt x="43" y="59"/>
                    </a:lnTo>
                    <a:lnTo>
                      <a:pt x="55" y="45"/>
                    </a:lnTo>
                    <a:lnTo>
                      <a:pt x="65" y="30"/>
                    </a:lnTo>
                    <a:lnTo>
                      <a:pt x="73" y="15"/>
                    </a:lnTo>
                    <a:lnTo>
                      <a:pt x="80" y="8"/>
                    </a:lnTo>
                    <a:lnTo>
                      <a:pt x="87" y="2"/>
                    </a:lnTo>
                    <a:lnTo>
                      <a:pt x="95" y="0"/>
                    </a:lnTo>
                    <a:lnTo>
                      <a:pt x="102" y="8"/>
                    </a:lnTo>
                    <a:close/>
                  </a:path>
                </a:pathLst>
              </a:custGeom>
              <a:solidFill>
                <a:srgbClr val="FF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1" name="Freeform 51">
                <a:extLst>
                  <a:ext uri="{FF2B5EF4-FFF2-40B4-BE49-F238E27FC236}">
                    <a16:creationId xmlns:a16="http://schemas.microsoft.com/office/drawing/2014/main" id="{1310E301-7E02-4943-B3D5-B2E9ACE4B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3" y="3130"/>
                <a:ext cx="26" cy="57"/>
              </a:xfrm>
              <a:custGeom>
                <a:avLst/>
                <a:gdLst>
                  <a:gd name="T0" fmla="*/ 50 w 50"/>
                  <a:gd name="T1" fmla="*/ 41 h 115"/>
                  <a:gd name="T2" fmla="*/ 46 w 50"/>
                  <a:gd name="T3" fmla="*/ 58 h 115"/>
                  <a:gd name="T4" fmla="*/ 43 w 50"/>
                  <a:gd name="T5" fmla="*/ 77 h 115"/>
                  <a:gd name="T6" fmla="*/ 43 w 50"/>
                  <a:gd name="T7" fmla="*/ 97 h 115"/>
                  <a:gd name="T8" fmla="*/ 40 w 50"/>
                  <a:gd name="T9" fmla="*/ 115 h 115"/>
                  <a:gd name="T10" fmla="*/ 31 w 50"/>
                  <a:gd name="T11" fmla="*/ 103 h 115"/>
                  <a:gd name="T12" fmla="*/ 23 w 50"/>
                  <a:gd name="T13" fmla="*/ 90 h 115"/>
                  <a:gd name="T14" fmla="*/ 16 w 50"/>
                  <a:gd name="T15" fmla="*/ 76 h 115"/>
                  <a:gd name="T16" fmla="*/ 11 w 50"/>
                  <a:gd name="T17" fmla="*/ 61 h 115"/>
                  <a:gd name="T18" fmla="*/ 8 w 50"/>
                  <a:gd name="T19" fmla="*/ 46 h 115"/>
                  <a:gd name="T20" fmla="*/ 4 w 50"/>
                  <a:gd name="T21" fmla="*/ 31 h 115"/>
                  <a:gd name="T22" fmla="*/ 2 w 50"/>
                  <a:gd name="T23" fmla="*/ 16 h 115"/>
                  <a:gd name="T24" fmla="*/ 0 w 50"/>
                  <a:gd name="T25" fmla="*/ 0 h 115"/>
                  <a:gd name="T26" fmla="*/ 6 w 50"/>
                  <a:gd name="T27" fmla="*/ 5 h 115"/>
                  <a:gd name="T28" fmla="*/ 12 w 50"/>
                  <a:gd name="T29" fmla="*/ 10 h 115"/>
                  <a:gd name="T30" fmla="*/ 19 w 50"/>
                  <a:gd name="T31" fmla="*/ 14 h 115"/>
                  <a:gd name="T32" fmla="*/ 26 w 50"/>
                  <a:gd name="T33" fmla="*/ 19 h 115"/>
                  <a:gd name="T34" fmla="*/ 32 w 50"/>
                  <a:gd name="T35" fmla="*/ 23 h 115"/>
                  <a:gd name="T36" fmla="*/ 39 w 50"/>
                  <a:gd name="T37" fmla="*/ 29 h 115"/>
                  <a:gd name="T38" fmla="*/ 44 w 50"/>
                  <a:gd name="T39" fmla="*/ 35 h 115"/>
                  <a:gd name="T40" fmla="*/ 50 w 50"/>
                  <a:gd name="T41" fmla="*/ 4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15">
                    <a:moveTo>
                      <a:pt x="50" y="41"/>
                    </a:moveTo>
                    <a:lnTo>
                      <a:pt x="46" y="58"/>
                    </a:lnTo>
                    <a:lnTo>
                      <a:pt x="43" y="77"/>
                    </a:lnTo>
                    <a:lnTo>
                      <a:pt x="43" y="97"/>
                    </a:lnTo>
                    <a:lnTo>
                      <a:pt x="40" y="115"/>
                    </a:lnTo>
                    <a:lnTo>
                      <a:pt x="31" y="103"/>
                    </a:lnTo>
                    <a:lnTo>
                      <a:pt x="23" y="90"/>
                    </a:lnTo>
                    <a:lnTo>
                      <a:pt x="16" y="76"/>
                    </a:lnTo>
                    <a:lnTo>
                      <a:pt x="11" y="61"/>
                    </a:lnTo>
                    <a:lnTo>
                      <a:pt x="8" y="46"/>
                    </a:lnTo>
                    <a:lnTo>
                      <a:pt x="4" y="31"/>
                    </a:lnTo>
                    <a:lnTo>
                      <a:pt x="2" y="16"/>
                    </a:lnTo>
                    <a:lnTo>
                      <a:pt x="0" y="0"/>
                    </a:lnTo>
                    <a:lnTo>
                      <a:pt x="6" y="5"/>
                    </a:lnTo>
                    <a:lnTo>
                      <a:pt x="12" y="10"/>
                    </a:lnTo>
                    <a:lnTo>
                      <a:pt x="19" y="14"/>
                    </a:lnTo>
                    <a:lnTo>
                      <a:pt x="26" y="19"/>
                    </a:lnTo>
                    <a:lnTo>
                      <a:pt x="32" y="23"/>
                    </a:lnTo>
                    <a:lnTo>
                      <a:pt x="39" y="29"/>
                    </a:lnTo>
                    <a:lnTo>
                      <a:pt x="44" y="35"/>
                    </a:lnTo>
                    <a:lnTo>
                      <a:pt x="50" y="41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2" name="Freeform 52">
                <a:extLst>
                  <a:ext uri="{FF2B5EF4-FFF2-40B4-BE49-F238E27FC236}">
                    <a16:creationId xmlns:a16="http://schemas.microsoft.com/office/drawing/2014/main" id="{70DBA3B6-F4EA-4BF4-A986-1BEDE543C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3146"/>
                <a:ext cx="102" cy="116"/>
              </a:xfrm>
              <a:custGeom>
                <a:avLst/>
                <a:gdLst>
                  <a:gd name="T0" fmla="*/ 64 w 203"/>
                  <a:gd name="T1" fmla="*/ 0 h 232"/>
                  <a:gd name="T2" fmla="*/ 69 w 203"/>
                  <a:gd name="T3" fmla="*/ 27 h 232"/>
                  <a:gd name="T4" fmla="*/ 80 w 203"/>
                  <a:gd name="T5" fmla="*/ 49 h 232"/>
                  <a:gd name="T6" fmla="*/ 97 w 203"/>
                  <a:gd name="T7" fmla="*/ 68 h 232"/>
                  <a:gd name="T8" fmla="*/ 118 w 203"/>
                  <a:gd name="T9" fmla="*/ 82 h 232"/>
                  <a:gd name="T10" fmla="*/ 141 w 203"/>
                  <a:gd name="T11" fmla="*/ 95 h 232"/>
                  <a:gd name="T12" fmla="*/ 164 w 203"/>
                  <a:gd name="T13" fmla="*/ 109 h 232"/>
                  <a:gd name="T14" fmla="*/ 185 w 203"/>
                  <a:gd name="T15" fmla="*/ 124 h 232"/>
                  <a:gd name="T16" fmla="*/ 203 w 203"/>
                  <a:gd name="T17" fmla="*/ 141 h 232"/>
                  <a:gd name="T18" fmla="*/ 184 w 203"/>
                  <a:gd name="T19" fmla="*/ 149 h 232"/>
                  <a:gd name="T20" fmla="*/ 160 w 203"/>
                  <a:gd name="T21" fmla="*/ 160 h 232"/>
                  <a:gd name="T22" fmla="*/ 133 w 203"/>
                  <a:gd name="T23" fmla="*/ 173 h 232"/>
                  <a:gd name="T24" fmla="*/ 107 w 203"/>
                  <a:gd name="T25" fmla="*/ 188 h 232"/>
                  <a:gd name="T26" fmla="*/ 81 w 203"/>
                  <a:gd name="T27" fmla="*/ 203 h 232"/>
                  <a:gd name="T28" fmla="*/ 59 w 203"/>
                  <a:gd name="T29" fmla="*/ 216 h 232"/>
                  <a:gd name="T30" fmla="*/ 43 w 203"/>
                  <a:gd name="T31" fmla="*/ 226 h 232"/>
                  <a:gd name="T32" fmla="*/ 35 w 203"/>
                  <a:gd name="T33" fmla="*/ 232 h 232"/>
                  <a:gd name="T34" fmla="*/ 39 w 203"/>
                  <a:gd name="T35" fmla="*/ 190 h 232"/>
                  <a:gd name="T36" fmla="*/ 40 w 203"/>
                  <a:gd name="T37" fmla="*/ 149 h 232"/>
                  <a:gd name="T38" fmla="*/ 35 w 203"/>
                  <a:gd name="T39" fmla="*/ 110 h 232"/>
                  <a:gd name="T40" fmla="*/ 18 w 203"/>
                  <a:gd name="T41" fmla="*/ 73 h 232"/>
                  <a:gd name="T42" fmla="*/ 16 w 203"/>
                  <a:gd name="T43" fmla="*/ 57 h 232"/>
                  <a:gd name="T44" fmla="*/ 9 w 203"/>
                  <a:gd name="T45" fmla="*/ 42 h 232"/>
                  <a:gd name="T46" fmla="*/ 2 w 203"/>
                  <a:gd name="T47" fmla="*/ 27 h 232"/>
                  <a:gd name="T48" fmla="*/ 0 w 203"/>
                  <a:gd name="T49" fmla="*/ 11 h 232"/>
                  <a:gd name="T50" fmla="*/ 7 w 203"/>
                  <a:gd name="T51" fmla="*/ 8 h 232"/>
                  <a:gd name="T52" fmla="*/ 15 w 203"/>
                  <a:gd name="T53" fmla="*/ 5 h 232"/>
                  <a:gd name="T54" fmla="*/ 23 w 203"/>
                  <a:gd name="T55" fmla="*/ 3 h 232"/>
                  <a:gd name="T56" fmla="*/ 31 w 203"/>
                  <a:gd name="T57" fmla="*/ 2 h 232"/>
                  <a:gd name="T58" fmla="*/ 39 w 203"/>
                  <a:gd name="T59" fmla="*/ 2 h 232"/>
                  <a:gd name="T60" fmla="*/ 47 w 203"/>
                  <a:gd name="T61" fmla="*/ 1 h 232"/>
                  <a:gd name="T62" fmla="*/ 56 w 203"/>
                  <a:gd name="T63" fmla="*/ 1 h 232"/>
                  <a:gd name="T64" fmla="*/ 64 w 203"/>
                  <a:gd name="T65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3" h="232">
                    <a:moveTo>
                      <a:pt x="64" y="0"/>
                    </a:moveTo>
                    <a:lnTo>
                      <a:pt x="69" y="27"/>
                    </a:lnTo>
                    <a:lnTo>
                      <a:pt x="80" y="49"/>
                    </a:lnTo>
                    <a:lnTo>
                      <a:pt x="97" y="68"/>
                    </a:lnTo>
                    <a:lnTo>
                      <a:pt x="118" y="82"/>
                    </a:lnTo>
                    <a:lnTo>
                      <a:pt x="141" y="95"/>
                    </a:lnTo>
                    <a:lnTo>
                      <a:pt x="164" y="109"/>
                    </a:lnTo>
                    <a:lnTo>
                      <a:pt x="185" y="124"/>
                    </a:lnTo>
                    <a:lnTo>
                      <a:pt x="203" y="141"/>
                    </a:lnTo>
                    <a:lnTo>
                      <a:pt x="184" y="149"/>
                    </a:lnTo>
                    <a:lnTo>
                      <a:pt x="160" y="160"/>
                    </a:lnTo>
                    <a:lnTo>
                      <a:pt x="133" y="173"/>
                    </a:lnTo>
                    <a:lnTo>
                      <a:pt x="107" y="188"/>
                    </a:lnTo>
                    <a:lnTo>
                      <a:pt x="81" y="203"/>
                    </a:lnTo>
                    <a:lnTo>
                      <a:pt x="59" y="216"/>
                    </a:lnTo>
                    <a:lnTo>
                      <a:pt x="43" y="226"/>
                    </a:lnTo>
                    <a:lnTo>
                      <a:pt x="35" y="232"/>
                    </a:lnTo>
                    <a:lnTo>
                      <a:pt x="39" y="190"/>
                    </a:lnTo>
                    <a:lnTo>
                      <a:pt x="40" y="149"/>
                    </a:lnTo>
                    <a:lnTo>
                      <a:pt x="35" y="110"/>
                    </a:lnTo>
                    <a:lnTo>
                      <a:pt x="18" y="73"/>
                    </a:lnTo>
                    <a:lnTo>
                      <a:pt x="16" y="57"/>
                    </a:lnTo>
                    <a:lnTo>
                      <a:pt x="9" y="42"/>
                    </a:lnTo>
                    <a:lnTo>
                      <a:pt x="2" y="27"/>
                    </a:lnTo>
                    <a:lnTo>
                      <a:pt x="0" y="11"/>
                    </a:lnTo>
                    <a:lnTo>
                      <a:pt x="7" y="8"/>
                    </a:lnTo>
                    <a:lnTo>
                      <a:pt x="15" y="5"/>
                    </a:lnTo>
                    <a:lnTo>
                      <a:pt x="23" y="3"/>
                    </a:lnTo>
                    <a:lnTo>
                      <a:pt x="31" y="2"/>
                    </a:lnTo>
                    <a:lnTo>
                      <a:pt x="39" y="2"/>
                    </a:lnTo>
                    <a:lnTo>
                      <a:pt x="47" y="1"/>
                    </a:lnTo>
                    <a:lnTo>
                      <a:pt x="56" y="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3" name="Freeform 53">
                <a:extLst>
                  <a:ext uri="{FF2B5EF4-FFF2-40B4-BE49-F238E27FC236}">
                    <a16:creationId xmlns:a16="http://schemas.microsoft.com/office/drawing/2014/main" id="{1D98DCD7-F737-4597-9D7E-A2D329646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2" y="3196"/>
                <a:ext cx="176" cy="248"/>
              </a:xfrm>
              <a:custGeom>
                <a:avLst/>
                <a:gdLst>
                  <a:gd name="T0" fmla="*/ 299 w 351"/>
                  <a:gd name="T1" fmla="*/ 27 h 496"/>
                  <a:gd name="T2" fmla="*/ 297 w 351"/>
                  <a:gd name="T3" fmla="*/ 79 h 496"/>
                  <a:gd name="T4" fmla="*/ 294 w 351"/>
                  <a:gd name="T5" fmla="*/ 132 h 496"/>
                  <a:gd name="T6" fmla="*/ 293 w 351"/>
                  <a:gd name="T7" fmla="*/ 185 h 496"/>
                  <a:gd name="T8" fmla="*/ 296 w 351"/>
                  <a:gd name="T9" fmla="*/ 238 h 496"/>
                  <a:gd name="T10" fmla="*/ 301 w 351"/>
                  <a:gd name="T11" fmla="*/ 290 h 496"/>
                  <a:gd name="T12" fmla="*/ 312 w 351"/>
                  <a:gd name="T13" fmla="*/ 340 h 496"/>
                  <a:gd name="T14" fmla="*/ 328 w 351"/>
                  <a:gd name="T15" fmla="*/ 387 h 496"/>
                  <a:gd name="T16" fmla="*/ 351 w 351"/>
                  <a:gd name="T17" fmla="*/ 432 h 496"/>
                  <a:gd name="T18" fmla="*/ 335 w 351"/>
                  <a:gd name="T19" fmla="*/ 443 h 496"/>
                  <a:gd name="T20" fmla="*/ 318 w 351"/>
                  <a:gd name="T21" fmla="*/ 454 h 496"/>
                  <a:gd name="T22" fmla="*/ 300 w 351"/>
                  <a:gd name="T23" fmla="*/ 462 h 496"/>
                  <a:gd name="T24" fmla="*/ 283 w 351"/>
                  <a:gd name="T25" fmla="*/ 470 h 496"/>
                  <a:gd name="T26" fmla="*/ 266 w 351"/>
                  <a:gd name="T27" fmla="*/ 477 h 496"/>
                  <a:gd name="T28" fmla="*/ 247 w 351"/>
                  <a:gd name="T29" fmla="*/ 482 h 496"/>
                  <a:gd name="T30" fmla="*/ 229 w 351"/>
                  <a:gd name="T31" fmla="*/ 487 h 496"/>
                  <a:gd name="T32" fmla="*/ 210 w 351"/>
                  <a:gd name="T33" fmla="*/ 490 h 496"/>
                  <a:gd name="T34" fmla="*/ 191 w 351"/>
                  <a:gd name="T35" fmla="*/ 494 h 496"/>
                  <a:gd name="T36" fmla="*/ 170 w 351"/>
                  <a:gd name="T37" fmla="*/ 495 h 496"/>
                  <a:gd name="T38" fmla="*/ 149 w 351"/>
                  <a:gd name="T39" fmla="*/ 496 h 496"/>
                  <a:gd name="T40" fmla="*/ 129 w 351"/>
                  <a:gd name="T41" fmla="*/ 496 h 496"/>
                  <a:gd name="T42" fmla="*/ 107 w 351"/>
                  <a:gd name="T43" fmla="*/ 496 h 496"/>
                  <a:gd name="T44" fmla="*/ 84 w 351"/>
                  <a:gd name="T45" fmla="*/ 494 h 496"/>
                  <a:gd name="T46" fmla="*/ 60 w 351"/>
                  <a:gd name="T47" fmla="*/ 492 h 496"/>
                  <a:gd name="T48" fmla="*/ 35 w 351"/>
                  <a:gd name="T49" fmla="*/ 488 h 496"/>
                  <a:gd name="T50" fmla="*/ 18 w 351"/>
                  <a:gd name="T51" fmla="*/ 459 h 496"/>
                  <a:gd name="T52" fmla="*/ 7 w 351"/>
                  <a:gd name="T53" fmla="*/ 412 h 496"/>
                  <a:gd name="T54" fmla="*/ 2 w 351"/>
                  <a:gd name="T55" fmla="*/ 352 h 496"/>
                  <a:gd name="T56" fmla="*/ 0 w 351"/>
                  <a:gd name="T57" fmla="*/ 289 h 496"/>
                  <a:gd name="T58" fmla="*/ 1 w 351"/>
                  <a:gd name="T59" fmla="*/ 227 h 496"/>
                  <a:gd name="T60" fmla="*/ 3 w 351"/>
                  <a:gd name="T61" fmla="*/ 175 h 496"/>
                  <a:gd name="T62" fmla="*/ 5 w 351"/>
                  <a:gd name="T63" fmla="*/ 138 h 496"/>
                  <a:gd name="T64" fmla="*/ 7 w 351"/>
                  <a:gd name="T65" fmla="*/ 124 h 496"/>
                  <a:gd name="T66" fmla="*/ 11 w 351"/>
                  <a:gd name="T67" fmla="*/ 128 h 496"/>
                  <a:gd name="T68" fmla="*/ 16 w 351"/>
                  <a:gd name="T69" fmla="*/ 131 h 496"/>
                  <a:gd name="T70" fmla="*/ 22 w 351"/>
                  <a:gd name="T71" fmla="*/ 133 h 496"/>
                  <a:gd name="T72" fmla="*/ 27 w 351"/>
                  <a:gd name="T73" fmla="*/ 135 h 496"/>
                  <a:gd name="T74" fmla="*/ 34 w 351"/>
                  <a:gd name="T75" fmla="*/ 136 h 496"/>
                  <a:gd name="T76" fmla="*/ 40 w 351"/>
                  <a:gd name="T77" fmla="*/ 137 h 496"/>
                  <a:gd name="T78" fmla="*/ 46 w 351"/>
                  <a:gd name="T79" fmla="*/ 137 h 496"/>
                  <a:gd name="T80" fmla="*/ 52 w 351"/>
                  <a:gd name="T81" fmla="*/ 136 h 496"/>
                  <a:gd name="T82" fmla="*/ 64 w 351"/>
                  <a:gd name="T83" fmla="*/ 124 h 496"/>
                  <a:gd name="T84" fmla="*/ 77 w 351"/>
                  <a:gd name="T85" fmla="*/ 117 h 496"/>
                  <a:gd name="T86" fmla="*/ 90 w 351"/>
                  <a:gd name="T87" fmla="*/ 114 h 496"/>
                  <a:gd name="T88" fmla="*/ 102 w 351"/>
                  <a:gd name="T89" fmla="*/ 111 h 496"/>
                  <a:gd name="T90" fmla="*/ 114 w 351"/>
                  <a:gd name="T91" fmla="*/ 109 h 496"/>
                  <a:gd name="T92" fmla="*/ 124 w 351"/>
                  <a:gd name="T93" fmla="*/ 105 h 496"/>
                  <a:gd name="T94" fmla="*/ 132 w 351"/>
                  <a:gd name="T95" fmla="*/ 97 h 496"/>
                  <a:gd name="T96" fmla="*/ 139 w 351"/>
                  <a:gd name="T97" fmla="*/ 83 h 496"/>
                  <a:gd name="T98" fmla="*/ 146 w 351"/>
                  <a:gd name="T99" fmla="*/ 63 h 496"/>
                  <a:gd name="T100" fmla="*/ 149 w 351"/>
                  <a:gd name="T101" fmla="*/ 42 h 496"/>
                  <a:gd name="T102" fmla="*/ 152 w 351"/>
                  <a:gd name="T103" fmla="*/ 22 h 496"/>
                  <a:gd name="T104" fmla="*/ 154 w 351"/>
                  <a:gd name="T105" fmla="*/ 0 h 496"/>
                  <a:gd name="T106" fmla="*/ 171 w 351"/>
                  <a:gd name="T107" fmla="*/ 3 h 496"/>
                  <a:gd name="T108" fmla="*/ 189 w 351"/>
                  <a:gd name="T109" fmla="*/ 7 h 496"/>
                  <a:gd name="T110" fmla="*/ 207 w 351"/>
                  <a:gd name="T111" fmla="*/ 10 h 496"/>
                  <a:gd name="T112" fmla="*/ 225 w 351"/>
                  <a:gd name="T113" fmla="*/ 14 h 496"/>
                  <a:gd name="T114" fmla="*/ 244 w 351"/>
                  <a:gd name="T115" fmla="*/ 17 h 496"/>
                  <a:gd name="T116" fmla="*/ 262 w 351"/>
                  <a:gd name="T117" fmla="*/ 21 h 496"/>
                  <a:gd name="T118" fmla="*/ 281 w 351"/>
                  <a:gd name="T119" fmla="*/ 24 h 496"/>
                  <a:gd name="T120" fmla="*/ 299 w 351"/>
                  <a:gd name="T121" fmla="*/ 27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51" h="496">
                    <a:moveTo>
                      <a:pt x="299" y="27"/>
                    </a:moveTo>
                    <a:lnTo>
                      <a:pt x="297" y="79"/>
                    </a:lnTo>
                    <a:lnTo>
                      <a:pt x="294" y="132"/>
                    </a:lnTo>
                    <a:lnTo>
                      <a:pt x="293" y="185"/>
                    </a:lnTo>
                    <a:lnTo>
                      <a:pt x="296" y="238"/>
                    </a:lnTo>
                    <a:lnTo>
                      <a:pt x="301" y="290"/>
                    </a:lnTo>
                    <a:lnTo>
                      <a:pt x="312" y="340"/>
                    </a:lnTo>
                    <a:lnTo>
                      <a:pt x="328" y="387"/>
                    </a:lnTo>
                    <a:lnTo>
                      <a:pt x="351" y="432"/>
                    </a:lnTo>
                    <a:lnTo>
                      <a:pt x="335" y="443"/>
                    </a:lnTo>
                    <a:lnTo>
                      <a:pt x="318" y="454"/>
                    </a:lnTo>
                    <a:lnTo>
                      <a:pt x="300" y="462"/>
                    </a:lnTo>
                    <a:lnTo>
                      <a:pt x="283" y="470"/>
                    </a:lnTo>
                    <a:lnTo>
                      <a:pt x="266" y="477"/>
                    </a:lnTo>
                    <a:lnTo>
                      <a:pt x="247" y="482"/>
                    </a:lnTo>
                    <a:lnTo>
                      <a:pt x="229" y="487"/>
                    </a:lnTo>
                    <a:lnTo>
                      <a:pt x="210" y="490"/>
                    </a:lnTo>
                    <a:lnTo>
                      <a:pt x="191" y="494"/>
                    </a:lnTo>
                    <a:lnTo>
                      <a:pt x="170" y="495"/>
                    </a:lnTo>
                    <a:lnTo>
                      <a:pt x="149" y="496"/>
                    </a:lnTo>
                    <a:lnTo>
                      <a:pt x="129" y="496"/>
                    </a:lnTo>
                    <a:lnTo>
                      <a:pt x="107" y="496"/>
                    </a:lnTo>
                    <a:lnTo>
                      <a:pt x="84" y="494"/>
                    </a:lnTo>
                    <a:lnTo>
                      <a:pt x="60" y="492"/>
                    </a:lnTo>
                    <a:lnTo>
                      <a:pt x="35" y="488"/>
                    </a:lnTo>
                    <a:lnTo>
                      <a:pt x="18" y="459"/>
                    </a:lnTo>
                    <a:lnTo>
                      <a:pt x="7" y="412"/>
                    </a:lnTo>
                    <a:lnTo>
                      <a:pt x="2" y="352"/>
                    </a:lnTo>
                    <a:lnTo>
                      <a:pt x="0" y="289"/>
                    </a:lnTo>
                    <a:lnTo>
                      <a:pt x="1" y="227"/>
                    </a:lnTo>
                    <a:lnTo>
                      <a:pt x="3" y="175"/>
                    </a:lnTo>
                    <a:lnTo>
                      <a:pt x="5" y="138"/>
                    </a:lnTo>
                    <a:lnTo>
                      <a:pt x="7" y="124"/>
                    </a:lnTo>
                    <a:lnTo>
                      <a:pt x="11" y="128"/>
                    </a:lnTo>
                    <a:lnTo>
                      <a:pt x="16" y="131"/>
                    </a:lnTo>
                    <a:lnTo>
                      <a:pt x="22" y="133"/>
                    </a:lnTo>
                    <a:lnTo>
                      <a:pt x="27" y="135"/>
                    </a:lnTo>
                    <a:lnTo>
                      <a:pt x="34" y="136"/>
                    </a:lnTo>
                    <a:lnTo>
                      <a:pt x="40" y="137"/>
                    </a:lnTo>
                    <a:lnTo>
                      <a:pt x="46" y="137"/>
                    </a:lnTo>
                    <a:lnTo>
                      <a:pt x="52" y="136"/>
                    </a:lnTo>
                    <a:lnTo>
                      <a:pt x="64" y="124"/>
                    </a:lnTo>
                    <a:lnTo>
                      <a:pt x="77" y="117"/>
                    </a:lnTo>
                    <a:lnTo>
                      <a:pt x="90" y="114"/>
                    </a:lnTo>
                    <a:lnTo>
                      <a:pt x="102" y="111"/>
                    </a:lnTo>
                    <a:lnTo>
                      <a:pt x="114" y="109"/>
                    </a:lnTo>
                    <a:lnTo>
                      <a:pt x="124" y="105"/>
                    </a:lnTo>
                    <a:lnTo>
                      <a:pt x="132" y="97"/>
                    </a:lnTo>
                    <a:lnTo>
                      <a:pt x="139" y="83"/>
                    </a:lnTo>
                    <a:lnTo>
                      <a:pt x="146" y="63"/>
                    </a:lnTo>
                    <a:lnTo>
                      <a:pt x="149" y="42"/>
                    </a:lnTo>
                    <a:lnTo>
                      <a:pt x="152" y="22"/>
                    </a:lnTo>
                    <a:lnTo>
                      <a:pt x="154" y="0"/>
                    </a:lnTo>
                    <a:lnTo>
                      <a:pt x="171" y="3"/>
                    </a:lnTo>
                    <a:lnTo>
                      <a:pt x="189" y="7"/>
                    </a:lnTo>
                    <a:lnTo>
                      <a:pt x="207" y="10"/>
                    </a:lnTo>
                    <a:lnTo>
                      <a:pt x="225" y="14"/>
                    </a:lnTo>
                    <a:lnTo>
                      <a:pt x="244" y="17"/>
                    </a:lnTo>
                    <a:lnTo>
                      <a:pt x="262" y="21"/>
                    </a:lnTo>
                    <a:lnTo>
                      <a:pt x="281" y="24"/>
                    </a:lnTo>
                    <a:lnTo>
                      <a:pt x="299" y="27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4" name="Freeform 54">
                <a:extLst>
                  <a:ext uri="{FF2B5EF4-FFF2-40B4-BE49-F238E27FC236}">
                    <a16:creationId xmlns:a16="http://schemas.microsoft.com/office/drawing/2014/main" id="{9603B64F-E398-4735-8400-0490A6EC40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2" y="3213"/>
                <a:ext cx="294" cy="227"/>
              </a:xfrm>
              <a:custGeom>
                <a:avLst/>
                <a:gdLst>
                  <a:gd name="T0" fmla="*/ 77 w 589"/>
                  <a:gd name="T1" fmla="*/ 45 h 455"/>
                  <a:gd name="T2" fmla="*/ 118 w 589"/>
                  <a:gd name="T3" fmla="*/ 54 h 455"/>
                  <a:gd name="T4" fmla="*/ 158 w 589"/>
                  <a:gd name="T5" fmla="*/ 57 h 455"/>
                  <a:gd name="T6" fmla="*/ 198 w 589"/>
                  <a:gd name="T7" fmla="*/ 66 h 455"/>
                  <a:gd name="T8" fmla="*/ 231 w 589"/>
                  <a:gd name="T9" fmla="*/ 81 h 455"/>
                  <a:gd name="T10" fmla="*/ 261 w 589"/>
                  <a:gd name="T11" fmla="*/ 82 h 455"/>
                  <a:gd name="T12" fmla="*/ 290 w 589"/>
                  <a:gd name="T13" fmla="*/ 76 h 455"/>
                  <a:gd name="T14" fmla="*/ 318 w 589"/>
                  <a:gd name="T15" fmla="*/ 67 h 455"/>
                  <a:gd name="T16" fmla="*/ 335 w 589"/>
                  <a:gd name="T17" fmla="*/ 91 h 455"/>
                  <a:gd name="T18" fmla="*/ 347 w 589"/>
                  <a:gd name="T19" fmla="*/ 148 h 455"/>
                  <a:gd name="T20" fmla="*/ 381 w 589"/>
                  <a:gd name="T21" fmla="*/ 163 h 455"/>
                  <a:gd name="T22" fmla="*/ 422 w 589"/>
                  <a:gd name="T23" fmla="*/ 140 h 455"/>
                  <a:gd name="T24" fmla="*/ 459 w 589"/>
                  <a:gd name="T25" fmla="*/ 111 h 455"/>
                  <a:gd name="T26" fmla="*/ 498 w 589"/>
                  <a:gd name="T27" fmla="*/ 85 h 455"/>
                  <a:gd name="T28" fmla="*/ 515 w 589"/>
                  <a:gd name="T29" fmla="*/ 123 h 455"/>
                  <a:gd name="T30" fmla="*/ 521 w 589"/>
                  <a:gd name="T31" fmla="*/ 213 h 455"/>
                  <a:gd name="T32" fmla="*/ 539 w 589"/>
                  <a:gd name="T33" fmla="*/ 298 h 455"/>
                  <a:gd name="T34" fmla="*/ 570 w 589"/>
                  <a:gd name="T35" fmla="*/ 379 h 455"/>
                  <a:gd name="T36" fmla="*/ 589 w 589"/>
                  <a:gd name="T37" fmla="*/ 426 h 455"/>
                  <a:gd name="T38" fmla="*/ 562 w 589"/>
                  <a:gd name="T39" fmla="*/ 436 h 455"/>
                  <a:gd name="T40" fmla="*/ 535 w 589"/>
                  <a:gd name="T41" fmla="*/ 442 h 455"/>
                  <a:gd name="T42" fmla="*/ 506 w 589"/>
                  <a:gd name="T43" fmla="*/ 447 h 455"/>
                  <a:gd name="T44" fmla="*/ 477 w 589"/>
                  <a:gd name="T45" fmla="*/ 449 h 455"/>
                  <a:gd name="T46" fmla="*/ 447 w 589"/>
                  <a:gd name="T47" fmla="*/ 452 h 455"/>
                  <a:gd name="T48" fmla="*/ 417 w 589"/>
                  <a:gd name="T49" fmla="*/ 453 h 455"/>
                  <a:gd name="T50" fmla="*/ 387 w 589"/>
                  <a:gd name="T51" fmla="*/ 454 h 455"/>
                  <a:gd name="T52" fmla="*/ 357 w 589"/>
                  <a:gd name="T53" fmla="*/ 455 h 455"/>
                  <a:gd name="T54" fmla="*/ 322 w 589"/>
                  <a:gd name="T55" fmla="*/ 452 h 455"/>
                  <a:gd name="T56" fmla="*/ 285 w 589"/>
                  <a:gd name="T57" fmla="*/ 448 h 455"/>
                  <a:gd name="T58" fmla="*/ 249 w 589"/>
                  <a:gd name="T59" fmla="*/ 444 h 455"/>
                  <a:gd name="T60" fmla="*/ 214 w 589"/>
                  <a:gd name="T61" fmla="*/ 439 h 455"/>
                  <a:gd name="T62" fmla="*/ 179 w 589"/>
                  <a:gd name="T63" fmla="*/ 433 h 455"/>
                  <a:gd name="T64" fmla="*/ 144 w 589"/>
                  <a:gd name="T65" fmla="*/ 426 h 455"/>
                  <a:gd name="T66" fmla="*/ 111 w 589"/>
                  <a:gd name="T67" fmla="*/ 417 h 455"/>
                  <a:gd name="T68" fmla="*/ 77 w 589"/>
                  <a:gd name="T69" fmla="*/ 408 h 455"/>
                  <a:gd name="T70" fmla="*/ 36 w 589"/>
                  <a:gd name="T71" fmla="*/ 335 h 455"/>
                  <a:gd name="T72" fmla="*/ 15 w 589"/>
                  <a:gd name="T73" fmla="*/ 254 h 455"/>
                  <a:gd name="T74" fmla="*/ 6 w 589"/>
                  <a:gd name="T75" fmla="*/ 167 h 455"/>
                  <a:gd name="T76" fmla="*/ 0 w 589"/>
                  <a:gd name="T77" fmla="*/ 80 h 455"/>
                  <a:gd name="T78" fmla="*/ 16 w 589"/>
                  <a:gd name="T79" fmla="*/ 0 h 455"/>
                  <a:gd name="T80" fmla="*/ 30 w 589"/>
                  <a:gd name="T81" fmla="*/ 7 h 455"/>
                  <a:gd name="T82" fmla="*/ 42 w 589"/>
                  <a:gd name="T83" fmla="*/ 20 h 455"/>
                  <a:gd name="T84" fmla="*/ 53 w 589"/>
                  <a:gd name="T85" fmla="*/ 31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9" h="455">
                    <a:moveTo>
                      <a:pt x="60" y="35"/>
                    </a:moveTo>
                    <a:lnTo>
                      <a:pt x="77" y="45"/>
                    </a:lnTo>
                    <a:lnTo>
                      <a:pt x="97" y="52"/>
                    </a:lnTo>
                    <a:lnTo>
                      <a:pt x="118" y="54"/>
                    </a:lnTo>
                    <a:lnTo>
                      <a:pt x="138" y="55"/>
                    </a:lnTo>
                    <a:lnTo>
                      <a:pt x="158" y="57"/>
                    </a:lnTo>
                    <a:lnTo>
                      <a:pt x="179" y="59"/>
                    </a:lnTo>
                    <a:lnTo>
                      <a:pt x="198" y="66"/>
                    </a:lnTo>
                    <a:lnTo>
                      <a:pt x="216" y="76"/>
                    </a:lnTo>
                    <a:lnTo>
                      <a:pt x="231" y="81"/>
                    </a:lnTo>
                    <a:lnTo>
                      <a:pt x="246" y="82"/>
                    </a:lnTo>
                    <a:lnTo>
                      <a:pt x="261" y="82"/>
                    </a:lnTo>
                    <a:lnTo>
                      <a:pt x="275" y="80"/>
                    </a:lnTo>
                    <a:lnTo>
                      <a:pt x="290" y="76"/>
                    </a:lnTo>
                    <a:lnTo>
                      <a:pt x="304" y="72"/>
                    </a:lnTo>
                    <a:lnTo>
                      <a:pt x="318" y="67"/>
                    </a:lnTo>
                    <a:lnTo>
                      <a:pt x="332" y="62"/>
                    </a:lnTo>
                    <a:lnTo>
                      <a:pt x="335" y="91"/>
                    </a:lnTo>
                    <a:lnTo>
                      <a:pt x="339" y="120"/>
                    </a:lnTo>
                    <a:lnTo>
                      <a:pt x="347" y="148"/>
                    </a:lnTo>
                    <a:lnTo>
                      <a:pt x="361" y="171"/>
                    </a:lnTo>
                    <a:lnTo>
                      <a:pt x="381" y="163"/>
                    </a:lnTo>
                    <a:lnTo>
                      <a:pt x="402" y="152"/>
                    </a:lnTo>
                    <a:lnTo>
                      <a:pt x="422" y="140"/>
                    </a:lnTo>
                    <a:lnTo>
                      <a:pt x="440" y="125"/>
                    </a:lnTo>
                    <a:lnTo>
                      <a:pt x="459" y="111"/>
                    </a:lnTo>
                    <a:lnTo>
                      <a:pt x="478" y="97"/>
                    </a:lnTo>
                    <a:lnTo>
                      <a:pt x="498" y="85"/>
                    </a:lnTo>
                    <a:lnTo>
                      <a:pt x="518" y="77"/>
                    </a:lnTo>
                    <a:lnTo>
                      <a:pt x="515" y="123"/>
                    </a:lnTo>
                    <a:lnTo>
                      <a:pt x="516" y="169"/>
                    </a:lnTo>
                    <a:lnTo>
                      <a:pt x="521" y="213"/>
                    </a:lnTo>
                    <a:lnTo>
                      <a:pt x="529" y="257"/>
                    </a:lnTo>
                    <a:lnTo>
                      <a:pt x="539" y="298"/>
                    </a:lnTo>
                    <a:lnTo>
                      <a:pt x="554" y="340"/>
                    </a:lnTo>
                    <a:lnTo>
                      <a:pt x="570" y="379"/>
                    </a:lnTo>
                    <a:lnTo>
                      <a:pt x="589" y="417"/>
                    </a:lnTo>
                    <a:lnTo>
                      <a:pt x="589" y="426"/>
                    </a:lnTo>
                    <a:lnTo>
                      <a:pt x="576" y="432"/>
                    </a:lnTo>
                    <a:lnTo>
                      <a:pt x="562" y="436"/>
                    </a:lnTo>
                    <a:lnTo>
                      <a:pt x="548" y="440"/>
                    </a:lnTo>
                    <a:lnTo>
                      <a:pt x="535" y="442"/>
                    </a:lnTo>
                    <a:lnTo>
                      <a:pt x="521" y="445"/>
                    </a:lnTo>
                    <a:lnTo>
                      <a:pt x="506" y="447"/>
                    </a:lnTo>
                    <a:lnTo>
                      <a:pt x="492" y="448"/>
                    </a:lnTo>
                    <a:lnTo>
                      <a:pt x="477" y="449"/>
                    </a:lnTo>
                    <a:lnTo>
                      <a:pt x="462" y="451"/>
                    </a:lnTo>
                    <a:lnTo>
                      <a:pt x="447" y="452"/>
                    </a:lnTo>
                    <a:lnTo>
                      <a:pt x="432" y="452"/>
                    </a:lnTo>
                    <a:lnTo>
                      <a:pt x="417" y="453"/>
                    </a:lnTo>
                    <a:lnTo>
                      <a:pt x="402" y="453"/>
                    </a:lnTo>
                    <a:lnTo>
                      <a:pt x="387" y="454"/>
                    </a:lnTo>
                    <a:lnTo>
                      <a:pt x="372" y="454"/>
                    </a:lnTo>
                    <a:lnTo>
                      <a:pt x="357" y="455"/>
                    </a:lnTo>
                    <a:lnTo>
                      <a:pt x="339" y="454"/>
                    </a:lnTo>
                    <a:lnTo>
                      <a:pt x="322" y="452"/>
                    </a:lnTo>
                    <a:lnTo>
                      <a:pt x="303" y="451"/>
                    </a:lnTo>
                    <a:lnTo>
                      <a:pt x="285" y="448"/>
                    </a:lnTo>
                    <a:lnTo>
                      <a:pt x="267" y="446"/>
                    </a:lnTo>
                    <a:lnTo>
                      <a:pt x="249" y="444"/>
                    </a:lnTo>
                    <a:lnTo>
                      <a:pt x="232" y="441"/>
                    </a:lnTo>
                    <a:lnTo>
                      <a:pt x="214" y="439"/>
                    </a:lnTo>
                    <a:lnTo>
                      <a:pt x="196" y="436"/>
                    </a:lnTo>
                    <a:lnTo>
                      <a:pt x="179" y="433"/>
                    </a:lnTo>
                    <a:lnTo>
                      <a:pt x="161" y="430"/>
                    </a:lnTo>
                    <a:lnTo>
                      <a:pt x="144" y="426"/>
                    </a:lnTo>
                    <a:lnTo>
                      <a:pt x="127" y="422"/>
                    </a:lnTo>
                    <a:lnTo>
                      <a:pt x="111" y="417"/>
                    </a:lnTo>
                    <a:lnTo>
                      <a:pt x="94" y="413"/>
                    </a:lnTo>
                    <a:lnTo>
                      <a:pt x="77" y="408"/>
                    </a:lnTo>
                    <a:lnTo>
                      <a:pt x="53" y="373"/>
                    </a:lnTo>
                    <a:lnTo>
                      <a:pt x="36" y="335"/>
                    </a:lnTo>
                    <a:lnTo>
                      <a:pt x="23" y="296"/>
                    </a:lnTo>
                    <a:lnTo>
                      <a:pt x="15" y="254"/>
                    </a:lnTo>
                    <a:lnTo>
                      <a:pt x="9" y="211"/>
                    </a:lnTo>
                    <a:lnTo>
                      <a:pt x="6" y="167"/>
                    </a:lnTo>
                    <a:lnTo>
                      <a:pt x="4" y="123"/>
                    </a:lnTo>
                    <a:lnTo>
                      <a:pt x="0" y="80"/>
                    </a:lnTo>
                    <a:lnTo>
                      <a:pt x="7" y="0"/>
                    </a:lnTo>
                    <a:lnTo>
                      <a:pt x="16" y="0"/>
                    </a:lnTo>
                    <a:lnTo>
                      <a:pt x="23" y="2"/>
                    </a:lnTo>
                    <a:lnTo>
                      <a:pt x="30" y="7"/>
                    </a:lnTo>
                    <a:lnTo>
                      <a:pt x="36" y="14"/>
                    </a:lnTo>
                    <a:lnTo>
                      <a:pt x="42" y="20"/>
                    </a:lnTo>
                    <a:lnTo>
                      <a:pt x="47" y="27"/>
                    </a:lnTo>
                    <a:lnTo>
                      <a:pt x="53" y="31"/>
                    </a:lnTo>
                    <a:lnTo>
                      <a:pt x="60" y="35"/>
                    </a:lnTo>
                    <a:close/>
                  </a:path>
                </a:pathLst>
              </a:custGeom>
              <a:solidFill>
                <a:srgbClr val="707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5" name="Freeform 55">
                <a:extLst>
                  <a:ext uri="{FF2B5EF4-FFF2-40B4-BE49-F238E27FC236}">
                    <a16:creationId xmlns:a16="http://schemas.microsoft.com/office/drawing/2014/main" id="{0EE75F9B-57F8-4608-A714-4843507A3E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4" y="3229"/>
                <a:ext cx="46" cy="139"/>
              </a:xfrm>
              <a:custGeom>
                <a:avLst/>
                <a:gdLst>
                  <a:gd name="T0" fmla="*/ 92 w 92"/>
                  <a:gd name="T1" fmla="*/ 89 h 278"/>
                  <a:gd name="T2" fmla="*/ 85 w 92"/>
                  <a:gd name="T3" fmla="*/ 113 h 278"/>
                  <a:gd name="T4" fmla="*/ 79 w 92"/>
                  <a:gd name="T5" fmla="*/ 136 h 278"/>
                  <a:gd name="T6" fmla="*/ 72 w 92"/>
                  <a:gd name="T7" fmla="*/ 161 h 278"/>
                  <a:gd name="T8" fmla="*/ 66 w 92"/>
                  <a:gd name="T9" fmla="*/ 185 h 278"/>
                  <a:gd name="T10" fmla="*/ 60 w 92"/>
                  <a:gd name="T11" fmla="*/ 208 h 278"/>
                  <a:gd name="T12" fmla="*/ 54 w 92"/>
                  <a:gd name="T13" fmla="*/ 232 h 278"/>
                  <a:gd name="T14" fmla="*/ 46 w 92"/>
                  <a:gd name="T15" fmla="*/ 255 h 278"/>
                  <a:gd name="T16" fmla="*/ 39 w 92"/>
                  <a:gd name="T17" fmla="*/ 278 h 278"/>
                  <a:gd name="T18" fmla="*/ 30 w 92"/>
                  <a:gd name="T19" fmla="*/ 247 h 278"/>
                  <a:gd name="T20" fmla="*/ 22 w 92"/>
                  <a:gd name="T21" fmla="*/ 216 h 278"/>
                  <a:gd name="T22" fmla="*/ 16 w 92"/>
                  <a:gd name="T23" fmla="*/ 185 h 278"/>
                  <a:gd name="T24" fmla="*/ 11 w 92"/>
                  <a:gd name="T25" fmla="*/ 152 h 278"/>
                  <a:gd name="T26" fmla="*/ 7 w 92"/>
                  <a:gd name="T27" fmla="*/ 119 h 278"/>
                  <a:gd name="T28" fmla="*/ 4 w 92"/>
                  <a:gd name="T29" fmla="*/ 87 h 278"/>
                  <a:gd name="T30" fmla="*/ 2 w 92"/>
                  <a:gd name="T31" fmla="*/ 53 h 278"/>
                  <a:gd name="T32" fmla="*/ 0 w 92"/>
                  <a:gd name="T33" fmla="*/ 20 h 278"/>
                  <a:gd name="T34" fmla="*/ 5 w 92"/>
                  <a:gd name="T35" fmla="*/ 18 h 278"/>
                  <a:gd name="T36" fmla="*/ 10 w 92"/>
                  <a:gd name="T37" fmla="*/ 13 h 278"/>
                  <a:gd name="T38" fmla="*/ 15 w 92"/>
                  <a:gd name="T39" fmla="*/ 8 h 278"/>
                  <a:gd name="T40" fmla="*/ 19 w 92"/>
                  <a:gd name="T41" fmla="*/ 5 h 278"/>
                  <a:gd name="T42" fmla="*/ 24 w 92"/>
                  <a:gd name="T43" fmla="*/ 2 h 278"/>
                  <a:gd name="T44" fmla="*/ 28 w 92"/>
                  <a:gd name="T45" fmla="*/ 0 h 278"/>
                  <a:gd name="T46" fmla="*/ 33 w 92"/>
                  <a:gd name="T47" fmla="*/ 2 h 278"/>
                  <a:gd name="T48" fmla="*/ 39 w 92"/>
                  <a:gd name="T49" fmla="*/ 6 h 278"/>
                  <a:gd name="T50" fmla="*/ 92 w 92"/>
                  <a:gd name="T51" fmla="*/ 89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2" h="278">
                    <a:moveTo>
                      <a:pt x="92" y="89"/>
                    </a:moveTo>
                    <a:lnTo>
                      <a:pt x="85" y="113"/>
                    </a:lnTo>
                    <a:lnTo>
                      <a:pt x="79" y="136"/>
                    </a:lnTo>
                    <a:lnTo>
                      <a:pt x="72" y="161"/>
                    </a:lnTo>
                    <a:lnTo>
                      <a:pt x="66" y="185"/>
                    </a:lnTo>
                    <a:lnTo>
                      <a:pt x="60" y="208"/>
                    </a:lnTo>
                    <a:lnTo>
                      <a:pt x="54" y="232"/>
                    </a:lnTo>
                    <a:lnTo>
                      <a:pt x="46" y="255"/>
                    </a:lnTo>
                    <a:lnTo>
                      <a:pt x="39" y="278"/>
                    </a:lnTo>
                    <a:lnTo>
                      <a:pt x="30" y="247"/>
                    </a:lnTo>
                    <a:lnTo>
                      <a:pt x="22" y="216"/>
                    </a:lnTo>
                    <a:lnTo>
                      <a:pt x="16" y="185"/>
                    </a:lnTo>
                    <a:lnTo>
                      <a:pt x="11" y="152"/>
                    </a:lnTo>
                    <a:lnTo>
                      <a:pt x="7" y="119"/>
                    </a:lnTo>
                    <a:lnTo>
                      <a:pt x="4" y="87"/>
                    </a:lnTo>
                    <a:lnTo>
                      <a:pt x="2" y="53"/>
                    </a:lnTo>
                    <a:lnTo>
                      <a:pt x="0" y="20"/>
                    </a:lnTo>
                    <a:lnTo>
                      <a:pt x="5" y="18"/>
                    </a:lnTo>
                    <a:lnTo>
                      <a:pt x="10" y="13"/>
                    </a:lnTo>
                    <a:lnTo>
                      <a:pt x="15" y="8"/>
                    </a:lnTo>
                    <a:lnTo>
                      <a:pt x="19" y="5"/>
                    </a:lnTo>
                    <a:lnTo>
                      <a:pt x="24" y="2"/>
                    </a:lnTo>
                    <a:lnTo>
                      <a:pt x="28" y="0"/>
                    </a:lnTo>
                    <a:lnTo>
                      <a:pt x="33" y="2"/>
                    </a:lnTo>
                    <a:lnTo>
                      <a:pt x="39" y="6"/>
                    </a:lnTo>
                    <a:lnTo>
                      <a:pt x="92" y="89"/>
                    </a:lnTo>
                    <a:close/>
                  </a:path>
                </a:pathLst>
              </a:custGeom>
              <a:solidFill>
                <a:srgbClr val="9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6" name="Freeform 56">
                <a:extLst>
                  <a:ext uri="{FF2B5EF4-FFF2-40B4-BE49-F238E27FC236}">
                    <a16:creationId xmlns:a16="http://schemas.microsoft.com/office/drawing/2014/main" id="{A336B2CE-8FD3-4396-969E-B5509CEA4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7" y="3249"/>
                <a:ext cx="20" cy="39"/>
              </a:xfrm>
              <a:custGeom>
                <a:avLst/>
                <a:gdLst>
                  <a:gd name="T0" fmla="*/ 39 w 39"/>
                  <a:gd name="T1" fmla="*/ 28 h 77"/>
                  <a:gd name="T2" fmla="*/ 38 w 39"/>
                  <a:gd name="T3" fmla="*/ 43 h 77"/>
                  <a:gd name="T4" fmla="*/ 37 w 39"/>
                  <a:gd name="T5" fmla="*/ 57 h 77"/>
                  <a:gd name="T6" fmla="*/ 33 w 39"/>
                  <a:gd name="T7" fmla="*/ 69 h 77"/>
                  <a:gd name="T8" fmla="*/ 20 w 39"/>
                  <a:gd name="T9" fmla="*/ 77 h 77"/>
                  <a:gd name="T10" fmla="*/ 6 w 39"/>
                  <a:gd name="T11" fmla="*/ 74 h 77"/>
                  <a:gd name="T12" fmla="*/ 1 w 39"/>
                  <a:gd name="T13" fmla="*/ 62 h 77"/>
                  <a:gd name="T14" fmla="*/ 1 w 39"/>
                  <a:gd name="T15" fmla="*/ 48 h 77"/>
                  <a:gd name="T16" fmla="*/ 0 w 39"/>
                  <a:gd name="T17" fmla="*/ 34 h 77"/>
                  <a:gd name="T18" fmla="*/ 1 w 39"/>
                  <a:gd name="T19" fmla="*/ 24 h 77"/>
                  <a:gd name="T20" fmla="*/ 6 w 39"/>
                  <a:gd name="T21" fmla="*/ 14 h 77"/>
                  <a:gd name="T22" fmla="*/ 12 w 39"/>
                  <a:gd name="T23" fmla="*/ 6 h 77"/>
                  <a:gd name="T24" fmla="*/ 21 w 39"/>
                  <a:gd name="T25" fmla="*/ 0 h 77"/>
                  <a:gd name="T26" fmla="*/ 29 w 39"/>
                  <a:gd name="T27" fmla="*/ 3 h 77"/>
                  <a:gd name="T28" fmla="*/ 34 w 39"/>
                  <a:gd name="T29" fmla="*/ 10 h 77"/>
                  <a:gd name="T30" fmla="*/ 36 w 39"/>
                  <a:gd name="T31" fmla="*/ 19 h 77"/>
                  <a:gd name="T32" fmla="*/ 39 w 39"/>
                  <a:gd name="T33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77">
                    <a:moveTo>
                      <a:pt x="39" y="28"/>
                    </a:moveTo>
                    <a:lnTo>
                      <a:pt x="38" y="43"/>
                    </a:lnTo>
                    <a:lnTo>
                      <a:pt x="37" y="57"/>
                    </a:lnTo>
                    <a:lnTo>
                      <a:pt x="33" y="69"/>
                    </a:lnTo>
                    <a:lnTo>
                      <a:pt x="20" y="77"/>
                    </a:lnTo>
                    <a:lnTo>
                      <a:pt x="6" y="74"/>
                    </a:lnTo>
                    <a:lnTo>
                      <a:pt x="1" y="62"/>
                    </a:lnTo>
                    <a:lnTo>
                      <a:pt x="1" y="48"/>
                    </a:lnTo>
                    <a:lnTo>
                      <a:pt x="0" y="34"/>
                    </a:lnTo>
                    <a:lnTo>
                      <a:pt x="1" y="24"/>
                    </a:lnTo>
                    <a:lnTo>
                      <a:pt x="6" y="14"/>
                    </a:lnTo>
                    <a:lnTo>
                      <a:pt x="12" y="6"/>
                    </a:lnTo>
                    <a:lnTo>
                      <a:pt x="21" y="0"/>
                    </a:lnTo>
                    <a:lnTo>
                      <a:pt x="29" y="3"/>
                    </a:lnTo>
                    <a:lnTo>
                      <a:pt x="34" y="10"/>
                    </a:lnTo>
                    <a:lnTo>
                      <a:pt x="36" y="19"/>
                    </a:lnTo>
                    <a:lnTo>
                      <a:pt x="39" y="2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302" name="Rectangle 62">
              <a:extLst>
                <a:ext uri="{FF2B5EF4-FFF2-40B4-BE49-F238E27FC236}">
                  <a16:creationId xmlns:a16="http://schemas.microsoft.com/office/drawing/2014/main" id="{99249C1C-7CDA-48BE-B4EA-4ACA6DBA0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1344"/>
              <a:ext cx="1008" cy="192"/>
            </a:xfrm>
            <a:prstGeom prst="rect">
              <a:avLst/>
            </a:prstGeom>
            <a:gradFill rotWithShape="0"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 autoUpdateAnimBg="0"/>
      <p:bldP spid="10245" grpId="0" animBg="1" autoUpdateAnimBg="0"/>
      <p:bldP spid="10246" grpId="0" animBg="1" autoUpdateAnimBg="0"/>
      <p:bldP spid="10244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AutoShape 4">
            <a:extLst>
              <a:ext uri="{FF2B5EF4-FFF2-40B4-BE49-F238E27FC236}">
                <a16:creationId xmlns:a16="http://schemas.microsoft.com/office/drawing/2014/main" id="{98C0470E-BDFB-4AC5-B79B-940FE39C4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" y="219075"/>
            <a:ext cx="8513763" cy="11842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CCFF"/>
              </a:gs>
              <a:gs pos="50000">
                <a:srgbClr val="66CCFF">
                  <a:gamma/>
                  <a:tint val="0"/>
                  <a:invGamma/>
                </a:srgbClr>
              </a:gs>
              <a:gs pos="100000">
                <a:srgbClr val="66CC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altLang="ru-RU" b="1">
                <a:solidFill>
                  <a:srgbClr val="FF00FF"/>
                </a:solidFill>
                <a:latin typeface="Arial Narrow" panose="020B0606020202030204" pitchFamily="34" charset="0"/>
              </a:rPr>
              <a:t>Формы методической работы</a:t>
            </a:r>
          </a:p>
          <a:p>
            <a:r>
              <a:rPr lang="ru-RU" altLang="ru-RU" sz="2000" b="1" i="1">
                <a:latin typeface="Arial Narrow" panose="020B0606020202030204" pitchFamily="34" charset="0"/>
              </a:rPr>
              <a:t>основываются на идеях андрагогики (образования взрослых) и должны учитывать:</a:t>
            </a:r>
          </a:p>
        </p:txBody>
      </p:sp>
      <p:sp>
        <p:nvSpPr>
          <p:cNvPr id="36869" name="AutoShape 5">
            <a:extLst>
              <a:ext uri="{FF2B5EF4-FFF2-40B4-BE49-F238E27FC236}">
                <a16:creationId xmlns:a16="http://schemas.microsoft.com/office/drawing/2014/main" id="{0B80080C-961E-40B1-93EF-441344EBD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0" y="1557338"/>
            <a:ext cx="4953000" cy="14541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B3"/>
              </a:gs>
              <a:gs pos="50000">
                <a:srgbClr val="FFFF00"/>
              </a:gs>
              <a:gs pos="100000">
                <a:srgbClr val="FFCCB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63500" dir="3187806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§"/>
            </a:pPr>
            <a:r>
              <a:rPr lang="ru-RU" altLang="ru-RU" sz="2000">
                <a:latin typeface="Arial Narrow" panose="020B0606020202030204" pitchFamily="34" charset="0"/>
              </a:rPr>
              <a:t> особенности работы со специалистами, имеющими среднее или высшее профессиональное  педагогическое образование</a:t>
            </a:r>
          </a:p>
        </p:txBody>
      </p:sp>
      <p:sp>
        <p:nvSpPr>
          <p:cNvPr id="36872" name="AutoShape 8">
            <a:extLst>
              <a:ext uri="{FF2B5EF4-FFF2-40B4-BE49-F238E27FC236}">
                <a16:creationId xmlns:a16="http://schemas.microsoft.com/office/drawing/2014/main" id="{AA8E53A6-6C67-4C8E-A890-3920B4B08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0" y="3165475"/>
            <a:ext cx="4953000" cy="7778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9900"/>
              </a:gs>
              <a:gs pos="50000">
                <a:srgbClr val="FF9900">
                  <a:gamma/>
                  <a:tint val="0"/>
                  <a:invGamma/>
                </a:srgbClr>
              </a:gs>
              <a:gs pos="100000">
                <a:srgbClr val="FF99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FF6600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§"/>
            </a:pPr>
            <a:r>
              <a:rPr lang="ru-RU" altLang="ru-RU" sz="2000">
                <a:latin typeface="Arial Narrow" panose="020B0606020202030204" pitchFamily="34" charset="0"/>
              </a:rPr>
              <a:t>  жизненный опыт, свой опыт практической педагогической деятельности</a:t>
            </a:r>
          </a:p>
        </p:txBody>
      </p:sp>
      <p:sp>
        <p:nvSpPr>
          <p:cNvPr id="36874" name="AutoShape 10">
            <a:extLst>
              <a:ext uri="{FF2B5EF4-FFF2-40B4-BE49-F238E27FC236}">
                <a16:creationId xmlns:a16="http://schemas.microsoft.com/office/drawing/2014/main" id="{364FC6EF-E69D-4AB2-9A34-F3B5C57A4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0" y="4097338"/>
            <a:ext cx="4953000" cy="7778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B3"/>
              </a:gs>
              <a:gs pos="50000">
                <a:srgbClr val="FFFF66"/>
              </a:gs>
              <a:gs pos="100000">
                <a:srgbClr val="FFCCB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63500" dir="2212194" algn="ctr" rotWithShape="0">
              <a:srgbClr val="FF6600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§"/>
            </a:pPr>
            <a:r>
              <a:rPr lang="ru-RU" altLang="ru-RU" sz="2000">
                <a:latin typeface="Arial Narrow" panose="020B0606020202030204" pitchFamily="34" charset="0"/>
              </a:rPr>
              <a:t>  концепцию в организации обучения и воспитания учащихся</a:t>
            </a:r>
          </a:p>
        </p:txBody>
      </p:sp>
      <p:sp>
        <p:nvSpPr>
          <p:cNvPr id="36875" name="AutoShape 11">
            <a:extLst>
              <a:ext uri="{FF2B5EF4-FFF2-40B4-BE49-F238E27FC236}">
                <a16:creationId xmlns:a16="http://schemas.microsoft.com/office/drawing/2014/main" id="{533CB9DD-97D9-43AB-98BA-0D3266C3D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5029200"/>
            <a:ext cx="5029200" cy="1117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9933"/>
              </a:gs>
              <a:gs pos="50000">
                <a:schemeClr val="bg1"/>
              </a:gs>
              <a:gs pos="100000">
                <a:srgbClr val="FF993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outerShdw dist="63500" dir="3187806" algn="ctr" rotWithShape="0">
              <a:srgbClr val="FFFF00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§"/>
            </a:pPr>
            <a:r>
              <a:rPr lang="ru-RU" altLang="ru-RU" sz="2000">
                <a:latin typeface="Arial Narrow" panose="020B0606020202030204" pitchFamily="34" charset="0"/>
              </a:rPr>
              <a:t>  сложившийся стиль общения с детьми, родителями, коллегами, руководителями образовательного учреждения</a:t>
            </a:r>
          </a:p>
        </p:txBody>
      </p:sp>
      <p:sp>
        <p:nvSpPr>
          <p:cNvPr id="36877" name="AutoShape 13">
            <a:extLst>
              <a:ext uri="{FF2B5EF4-FFF2-40B4-BE49-F238E27FC236}">
                <a16:creationId xmlns:a16="http://schemas.microsoft.com/office/drawing/2014/main" id="{45660E03-7C3C-48AD-A18C-B22A07267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6240463"/>
            <a:ext cx="1905000" cy="4572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altLang="ru-RU" sz="1800"/>
              <a:t>В их числе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 autoUpdateAnimBg="0"/>
      <p:bldP spid="36872" grpId="0" animBg="1" autoUpdateAnimBg="0"/>
      <p:bldP spid="36874" grpId="0" animBg="1" autoUpdateAnimBg="0"/>
      <p:bldP spid="36875" grpId="0" animBg="1" autoUpdateAnimBg="0"/>
      <p:bldP spid="36877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>
            <a:extLst>
              <a:ext uri="{FF2B5EF4-FFF2-40B4-BE49-F238E27FC236}">
                <a16:creationId xmlns:a16="http://schemas.microsoft.com/office/drawing/2014/main" id="{FD935667-AB52-4CB6-BF03-97471BE269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5539" y="2811359"/>
            <a:ext cx="4419600" cy="457200"/>
          </a:xfrm>
          <a:prstGeom prst="rect">
            <a:avLst/>
          </a:prstGeom>
          <a:noFill/>
          <a:ln>
            <a:noFill/>
          </a:ln>
          <a:effectLst>
            <a:outerShdw dist="28398" dir="200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>
                <a:solidFill>
                  <a:srgbClr val="FF00FF"/>
                </a:solidFill>
                <a:latin typeface="Arial Narrow" panose="020B0606020202030204" pitchFamily="34" charset="0"/>
              </a:rPr>
              <a:t>формы методической работы</a:t>
            </a:r>
          </a:p>
        </p:txBody>
      </p:sp>
      <p:sp>
        <p:nvSpPr>
          <p:cNvPr id="37892" name="WordArt 4">
            <a:extLst>
              <a:ext uri="{FF2B5EF4-FFF2-40B4-BE49-F238E27FC236}">
                <a16:creationId xmlns:a16="http://schemas.microsoft.com/office/drawing/2014/main" id="{F6F2E44A-A38B-40F6-B396-CBF7FCF7AF0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438400" y="76200"/>
            <a:ext cx="4267200" cy="1320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ru-RU" sz="3200" b="1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FF"/>
                    </a:gs>
                    <a:gs pos="50000">
                      <a:srgbClr val="FFFF99"/>
                    </a:gs>
                    <a:gs pos="100000">
                      <a:srgbClr val="FF00FF"/>
                    </a:gs>
                  </a:gsLst>
                  <a:lin ang="5400000" scaled="1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ИНДИВИДУАЛЬНЫЕ</a:t>
            </a:r>
          </a:p>
        </p:txBody>
      </p:sp>
      <p:sp>
        <p:nvSpPr>
          <p:cNvPr id="37893" name="AutoShape 5">
            <a:extLst>
              <a:ext uri="{FF2B5EF4-FFF2-40B4-BE49-F238E27FC236}">
                <a16:creationId xmlns:a16="http://schemas.microsoft.com/office/drawing/2014/main" id="{3F2271FB-BCB5-4079-AF2C-506E552BB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3429000"/>
            <a:ext cx="3035300" cy="509588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3399"/>
              </a:buClr>
              <a:buFont typeface="Wingdings" panose="05000000000000000000" pitchFamily="2" charset="2"/>
              <a:buChar char="v"/>
            </a:pPr>
            <a:r>
              <a:rPr lang="ru-RU" altLang="ru-RU">
                <a:latin typeface="Arial Narrow" panose="020B0606020202030204" pitchFamily="34" charset="0"/>
              </a:rPr>
              <a:t>  самообразование</a:t>
            </a:r>
          </a:p>
        </p:txBody>
      </p:sp>
      <p:sp>
        <p:nvSpPr>
          <p:cNvPr id="37894" name="AutoShape 6">
            <a:extLst>
              <a:ext uri="{FF2B5EF4-FFF2-40B4-BE49-F238E27FC236}">
                <a16:creationId xmlns:a16="http://schemas.microsoft.com/office/drawing/2014/main" id="{5C1C07C0-84F4-4402-BA25-B74A8C54E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" y="4395788"/>
            <a:ext cx="3022600" cy="509587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3399"/>
              </a:buClr>
              <a:buFont typeface="Wingdings" panose="05000000000000000000" pitchFamily="2" charset="2"/>
              <a:buChar char="v"/>
            </a:pPr>
            <a:r>
              <a:rPr lang="ru-RU" altLang="ru-RU">
                <a:latin typeface="Arial Narrow" panose="020B0606020202030204" pitchFamily="34" charset="0"/>
              </a:rPr>
              <a:t> стажировка</a:t>
            </a:r>
          </a:p>
        </p:txBody>
      </p:sp>
      <p:sp>
        <p:nvSpPr>
          <p:cNvPr id="37895" name="AutoShape 7">
            <a:extLst>
              <a:ext uri="{FF2B5EF4-FFF2-40B4-BE49-F238E27FC236}">
                <a16:creationId xmlns:a16="http://schemas.microsoft.com/office/drawing/2014/main" id="{7FC42588-FC33-4AD1-BC26-2591B7B4F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5257800"/>
            <a:ext cx="2968625" cy="1322388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3399"/>
              </a:buClr>
              <a:buFont typeface="Wingdings" panose="05000000000000000000" pitchFamily="2" charset="2"/>
              <a:buChar char="v"/>
            </a:pPr>
            <a:r>
              <a:rPr lang="ru-RU" altLang="ru-RU">
                <a:latin typeface="Arial Narrow" panose="020B0606020202030204" pitchFamily="34" charset="0"/>
              </a:rPr>
              <a:t> разработка учителем конкретной темы</a:t>
            </a:r>
          </a:p>
        </p:txBody>
      </p:sp>
      <p:sp>
        <p:nvSpPr>
          <p:cNvPr id="37896" name="AutoShape 8">
            <a:extLst>
              <a:ext uri="{FF2B5EF4-FFF2-40B4-BE49-F238E27FC236}">
                <a16:creationId xmlns:a16="http://schemas.microsoft.com/office/drawing/2014/main" id="{2A014CC3-EA38-4844-90D4-3388422FD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5300" y="4419600"/>
            <a:ext cx="3022600" cy="509588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3399"/>
              </a:buClr>
              <a:buFont typeface="Wingdings" panose="05000000000000000000" pitchFamily="2" charset="2"/>
              <a:buChar char="v"/>
            </a:pPr>
            <a:r>
              <a:rPr lang="ru-RU" altLang="ru-RU">
                <a:latin typeface="Arial Narrow" panose="020B0606020202030204" pitchFamily="34" charset="0"/>
              </a:rPr>
              <a:t> собеседование</a:t>
            </a:r>
          </a:p>
        </p:txBody>
      </p:sp>
      <p:sp>
        <p:nvSpPr>
          <p:cNvPr id="37897" name="AutoShape 9">
            <a:extLst>
              <a:ext uri="{FF2B5EF4-FFF2-40B4-BE49-F238E27FC236}">
                <a16:creationId xmlns:a16="http://schemas.microsoft.com/office/drawing/2014/main" id="{D36807DB-ACF6-40F6-8E6B-72984C5AF2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5300" y="3429000"/>
            <a:ext cx="3022600" cy="509588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3399"/>
              </a:buClr>
              <a:buFont typeface="Wingdings" panose="05000000000000000000" pitchFamily="2" charset="2"/>
              <a:buChar char="v"/>
            </a:pPr>
            <a:r>
              <a:rPr lang="ru-RU" altLang="ru-RU">
                <a:latin typeface="Arial Narrow" panose="020B0606020202030204" pitchFamily="34" charset="0"/>
              </a:rPr>
              <a:t>  наставничество</a:t>
            </a:r>
          </a:p>
        </p:txBody>
      </p:sp>
      <p:sp>
        <p:nvSpPr>
          <p:cNvPr id="37898" name="AutoShape 10">
            <a:extLst>
              <a:ext uri="{FF2B5EF4-FFF2-40B4-BE49-F238E27FC236}">
                <a16:creationId xmlns:a16="http://schemas.microsoft.com/office/drawing/2014/main" id="{50C5D3AF-E97E-44F0-AC33-514926912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4825" y="5638800"/>
            <a:ext cx="3003550" cy="915988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3399"/>
              </a:buClr>
              <a:buFont typeface="Wingdings" panose="05000000000000000000" pitchFamily="2" charset="2"/>
              <a:buChar char="v"/>
            </a:pPr>
            <a:r>
              <a:rPr lang="ru-RU" altLang="ru-RU">
                <a:latin typeface="Arial Narrow" panose="020B0606020202030204" pitchFamily="34" charset="0"/>
              </a:rPr>
              <a:t>  индивидуальная консультация</a:t>
            </a:r>
          </a:p>
        </p:txBody>
      </p:sp>
      <p:grpSp>
        <p:nvGrpSpPr>
          <p:cNvPr id="37900" name="Group 12">
            <a:extLst>
              <a:ext uri="{FF2B5EF4-FFF2-40B4-BE49-F238E27FC236}">
                <a16:creationId xmlns:a16="http://schemas.microsoft.com/office/drawing/2014/main" id="{5CEC09E5-09E2-4C05-B77E-5D3159F50859}"/>
              </a:ext>
            </a:extLst>
          </p:cNvPr>
          <p:cNvGrpSpPr>
            <a:grpSpLocks/>
          </p:cNvGrpSpPr>
          <p:nvPr/>
        </p:nvGrpSpPr>
        <p:grpSpPr bwMode="auto">
          <a:xfrm>
            <a:off x="3838575" y="1120775"/>
            <a:ext cx="1466850" cy="1622425"/>
            <a:chOff x="464" y="2836"/>
            <a:chExt cx="1164" cy="1214"/>
          </a:xfrm>
        </p:grpSpPr>
        <p:sp>
          <p:nvSpPr>
            <p:cNvPr id="37901" name="Freeform 13">
              <a:extLst>
                <a:ext uri="{FF2B5EF4-FFF2-40B4-BE49-F238E27FC236}">
                  <a16:creationId xmlns:a16="http://schemas.microsoft.com/office/drawing/2014/main" id="{9FC8E040-4899-4200-9873-DD09BFCC96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" y="3744"/>
              <a:ext cx="670" cy="302"/>
            </a:xfrm>
            <a:custGeom>
              <a:avLst/>
              <a:gdLst>
                <a:gd name="T0" fmla="*/ 1160 w 2009"/>
                <a:gd name="T1" fmla="*/ 0 h 907"/>
                <a:gd name="T2" fmla="*/ 0 w 2009"/>
                <a:gd name="T3" fmla="*/ 436 h 907"/>
                <a:gd name="T4" fmla="*/ 827 w 2009"/>
                <a:gd name="T5" fmla="*/ 907 h 907"/>
                <a:gd name="T6" fmla="*/ 2009 w 2009"/>
                <a:gd name="T7" fmla="*/ 326 h 907"/>
                <a:gd name="T8" fmla="*/ 1160 w 2009"/>
                <a:gd name="T9" fmla="*/ 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9" h="907">
                  <a:moveTo>
                    <a:pt x="1160" y="0"/>
                  </a:moveTo>
                  <a:lnTo>
                    <a:pt x="0" y="436"/>
                  </a:lnTo>
                  <a:lnTo>
                    <a:pt x="827" y="907"/>
                  </a:lnTo>
                  <a:lnTo>
                    <a:pt x="2009" y="326"/>
                  </a:lnTo>
                  <a:lnTo>
                    <a:pt x="1160" y="0"/>
                  </a:lnTo>
                  <a:close/>
                </a:path>
              </a:pathLst>
            </a:custGeom>
            <a:solidFill>
              <a:srgbClr val="FFFFFF"/>
            </a:solidFill>
            <a:ln w="4763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7902" name="Group 14">
              <a:extLst>
                <a:ext uri="{FF2B5EF4-FFF2-40B4-BE49-F238E27FC236}">
                  <a16:creationId xmlns:a16="http://schemas.microsoft.com/office/drawing/2014/main" id="{7E7990D2-F1F2-4851-8546-4E032DBDCD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14" y="3672"/>
              <a:ext cx="614" cy="378"/>
              <a:chOff x="1014" y="3672"/>
              <a:chExt cx="614" cy="378"/>
            </a:xfrm>
          </p:grpSpPr>
          <p:grpSp>
            <p:nvGrpSpPr>
              <p:cNvPr id="37903" name="Group 15">
                <a:extLst>
                  <a:ext uri="{FF2B5EF4-FFF2-40B4-BE49-F238E27FC236}">
                    <a16:creationId xmlns:a16="http://schemas.microsoft.com/office/drawing/2014/main" id="{0B90D350-E5D3-40C4-AC65-211F7B213CA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62" y="3746"/>
                <a:ext cx="566" cy="304"/>
                <a:chOff x="1062" y="3746"/>
                <a:chExt cx="566" cy="304"/>
              </a:xfrm>
            </p:grpSpPr>
            <p:sp>
              <p:nvSpPr>
                <p:cNvPr id="37904" name="Freeform 16">
                  <a:extLst>
                    <a:ext uri="{FF2B5EF4-FFF2-40B4-BE49-F238E27FC236}">
                      <a16:creationId xmlns:a16="http://schemas.microsoft.com/office/drawing/2014/main" id="{479C6519-A598-40F0-883C-BF3691BAFB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9" y="3864"/>
                  <a:ext cx="295" cy="177"/>
                </a:xfrm>
                <a:custGeom>
                  <a:avLst/>
                  <a:gdLst>
                    <a:gd name="T0" fmla="*/ 0 w 885"/>
                    <a:gd name="T1" fmla="*/ 28 h 530"/>
                    <a:gd name="T2" fmla="*/ 0 w 885"/>
                    <a:gd name="T3" fmla="*/ 227 h 530"/>
                    <a:gd name="T4" fmla="*/ 803 w 885"/>
                    <a:gd name="T5" fmla="*/ 530 h 530"/>
                    <a:gd name="T6" fmla="*/ 885 w 885"/>
                    <a:gd name="T7" fmla="*/ 250 h 530"/>
                    <a:gd name="T8" fmla="*/ 78 w 885"/>
                    <a:gd name="T9" fmla="*/ 0 h 530"/>
                    <a:gd name="T10" fmla="*/ 0 w 885"/>
                    <a:gd name="T11" fmla="*/ 28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85" h="530">
                      <a:moveTo>
                        <a:pt x="0" y="28"/>
                      </a:moveTo>
                      <a:lnTo>
                        <a:pt x="0" y="227"/>
                      </a:lnTo>
                      <a:lnTo>
                        <a:pt x="803" y="530"/>
                      </a:lnTo>
                      <a:lnTo>
                        <a:pt x="885" y="250"/>
                      </a:lnTo>
                      <a:lnTo>
                        <a:pt x="78" y="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05" name="Freeform 17">
                  <a:extLst>
                    <a:ext uri="{FF2B5EF4-FFF2-40B4-BE49-F238E27FC236}">
                      <a16:creationId xmlns:a16="http://schemas.microsoft.com/office/drawing/2014/main" id="{161FFDB3-8ABD-46E5-B05A-58175269A6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2" y="3746"/>
                  <a:ext cx="566" cy="304"/>
                </a:xfrm>
                <a:custGeom>
                  <a:avLst/>
                  <a:gdLst>
                    <a:gd name="T0" fmla="*/ 8 w 1698"/>
                    <a:gd name="T1" fmla="*/ 384 h 913"/>
                    <a:gd name="T2" fmla="*/ 849 w 1698"/>
                    <a:gd name="T3" fmla="*/ 666 h 913"/>
                    <a:gd name="T4" fmla="*/ 842 w 1698"/>
                    <a:gd name="T5" fmla="*/ 863 h 913"/>
                    <a:gd name="T6" fmla="*/ 51 w 1698"/>
                    <a:gd name="T7" fmla="*/ 572 h 913"/>
                    <a:gd name="T8" fmla="*/ 0 w 1698"/>
                    <a:gd name="T9" fmla="*/ 595 h 913"/>
                    <a:gd name="T10" fmla="*/ 849 w 1698"/>
                    <a:gd name="T11" fmla="*/ 913 h 913"/>
                    <a:gd name="T12" fmla="*/ 1698 w 1698"/>
                    <a:gd name="T13" fmla="*/ 413 h 913"/>
                    <a:gd name="T14" fmla="*/ 1698 w 1698"/>
                    <a:gd name="T15" fmla="*/ 246 h 913"/>
                    <a:gd name="T16" fmla="*/ 849 w 1698"/>
                    <a:gd name="T17" fmla="*/ 0 h 913"/>
                    <a:gd name="T18" fmla="*/ 8 w 1698"/>
                    <a:gd name="T19" fmla="*/ 384 h 9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98" h="913">
                      <a:moveTo>
                        <a:pt x="8" y="384"/>
                      </a:moveTo>
                      <a:lnTo>
                        <a:pt x="849" y="666"/>
                      </a:lnTo>
                      <a:lnTo>
                        <a:pt x="842" y="863"/>
                      </a:lnTo>
                      <a:lnTo>
                        <a:pt x="51" y="572"/>
                      </a:lnTo>
                      <a:lnTo>
                        <a:pt x="0" y="595"/>
                      </a:lnTo>
                      <a:lnTo>
                        <a:pt x="849" y="913"/>
                      </a:lnTo>
                      <a:lnTo>
                        <a:pt x="1698" y="413"/>
                      </a:lnTo>
                      <a:lnTo>
                        <a:pt x="1698" y="246"/>
                      </a:lnTo>
                      <a:lnTo>
                        <a:pt x="849" y="0"/>
                      </a:lnTo>
                      <a:lnTo>
                        <a:pt x="8" y="384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06" name="Freeform 18">
                  <a:extLst>
                    <a:ext uri="{FF2B5EF4-FFF2-40B4-BE49-F238E27FC236}">
                      <a16:creationId xmlns:a16="http://schemas.microsoft.com/office/drawing/2014/main" id="{A709E0FB-EE08-494A-89EC-5DEBE05AF1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9" y="3832"/>
                  <a:ext cx="270" cy="206"/>
                </a:xfrm>
                <a:custGeom>
                  <a:avLst/>
                  <a:gdLst>
                    <a:gd name="T0" fmla="*/ 10 w 808"/>
                    <a:gd name="T1" fmla="*/ 411 h 619"/>
                    <a:gd name="T2" fmla="*/ 0 w 808"/>
                    <a:gd name="T3" fmla="*/ 619 h 619"/>
                    <a:gd name="T4" fmla="*/ 808 w 808"/>
                    <a:gd name="T5" fmla="*/ 151 h 619"/>
                    <a:gd name="T6" fmla="*/ 808 w 808"/>
                    <a:gd name="T7" fmla="*/ 0 h 619"/>
                    <a:gd name="T8" fmla="*/ 10 w 808"/>
                    <a:gd name="T9" fmla="*/ 411 h 6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8" h="619">
                      <a:moveTo>
                        <a:pt x="10" y="411"/>
                      </a:moveTo>
                      <a:lnTo>
                        <a:pt x="0" y="619"/>
                      </a:lnTo>
                      <a:lnTo>
                        <a:pt x="808" y="151"/>
                      </a:lnTo>
                      <a:lnTo>
                        <a:pt x="808" y="0"/>
                      </a:lnTo>
                      <a:lnTo>
                        <a:pt x="10" y="411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7907" name="Group 19">
                <a:extLst>
                  <a:ext uri="{FF2B5EF4-FFF2-40B4-BE49-F238E27FC236}">
                    <a16:creationId xmlns:a16="http://schemas.microsoft.com/office/drawing/2014/main" id="{EE37FA0B-3DD7-47E5-8936-55F00BBDBB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14" y="3672"/>
                <a:ext cx="565" cy="304"/>
                <a:chOff x="1014" y="3672"/>
                <a:chExt cx="565" cy="304"/>
              </a:xfrm>
            </p:grpSpPr>
            <p:sp>
              <p:nvSpPr>
                <p:cNvPr id="37908" name="Freeform 20">
                  <a:extLst>
                    <a:ext uri="{FF2B5EF4-FFF2-40B4-BE49-F238E27FC236}">
                      <a16:creationId xmlns:a16="http://schemas.microsoft.com/office/drawing/2014/main" id="{7D2E0989-6F4A-4980-A7E1-3B374F41EC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30" y="3790"/>
                  <a:ext cx="295" cy="177"/>
                </a:xfrm>
                <a:custGeom>
                  <a:avLst/>
                  <a:gdLst>
                    <a:gd name="T0" fmla="*/ 0 w 885"/>
                    <a:gd name="T1" fmla="*/ 28 h 531"/>
                    <a:gd name="T2" fmla="*/ 0 w 885"/>
                    <a:gd name="T3" fmla="*/ 227 h 531"/>
                    <a:gd name="T4" fmla="*/ 803 w 885"/>
                    <a:gd name="T5" fmla="*/ 531 h 531"/>
                    <a:gd name="T6" fmla="*/ 885 w 885"/>
                    <a:gd name="T7" fmla="*/ 251 h 531"/>
                    <a:gd name="T8" fmla="*/ 77 w 885"/>
                    <a:gd name="T9" fmla="*/ 0 h 531"/>
                    <a:gd name="T10" fmla="*/ 0 w 885"/>
                    <a:gd name="T11" fmla="*/ 28 h 5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85" h="531">
                      <a:moveTo>
                        <a:pt x="0" y="28"/>
                      </a:moveTo>
                      <a:lnTo>
                        <a:pt x="0" y="227"/>
                      </a:lnTo>
                      <a:lnTo>
                        <a:pt x="803" y="531"/>
                      </a:lnTo>
                      <a:lnTo>
                        <a:pt x="885" y="251"/>
                      </a:lnTo>
                      <a:lnTo>
                        <a:pt x="77" y="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09" name="Freeform 21">
                  <a:extLst>
                    <a:ext uri="{FF2B5EF4-FFF2-40B4-BE49-F238E27FC236}">
                      <a16:creationId xmlns:a16="http://schemas.microsoft.com/office/drawing/2014/main" id="{D1D5BBF3-6EDE-428E-93F1-40901B8D1D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14" y="3672"/>
                  <a:ext cx="565" cy="304"/>
                </a:xfrm>
                <a:custGeom>
                  <a:avLst/>
                  <a:gdLst>
                    <a:gd name="T0" fmla="*/ 7 w 1697"/>
                    <a:gd name="T1" fmla="*/ 383 h 913"/>
                    <a:gd name="T2" fmla="*/ 848 w 1697"/>
                    <a:gd name="T3" fmla="*/ 666 h 913"/>
                    <a:gd name="T4" fmla="*/ 840 w 1697"/>
                    <a:gd name="T5" fmla="*/ 862 h 913"/>
                    <a:gd name="T6" fmla="*/ 50 w 1697"/>
                    <a:gd name="T7" fmla="*/ 572 h 913"/>
                    <a:gd name="T8" fmla="*/ 0 w 1697"/>
                    <a:gd name="T9" fmla="*/ 594 h 913"/>
                    <a:gd name="T10" fmla="*/ 848 w 1697"/>
                    <a:gd name="T11" fmla="*/ 913 h 913"/>
                    <a:gd name="T12" fmla="*/ 1697 w 1697"/>
                    <a:gd name="T13" fmla="*/ 413 h 913"/>
                    <a:gd name="T14" fmla="*/ 1697 w 1697"/>
                    <a:gd name="T15" fmla="*/ 246 h 913"/>
                    <a:gd name="T16" fmla="*/ 848 w 1697"/>
                    <a:gd name="T17" fmla="*/ 0 h 913"/>
                    <a:gd name="T18" fmla="*/ 7 w 1697"/>
                    <a:gd name="T19" fmla="*/ 383 h 9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97" h="913">
                      <a:moveTo>
                        <a:pt x="7" y="383"/>
                      </a:moveTo>
                      <a:lnTo>
                        <a:pt x="848" y="666"/>
                      </a:lnTo>
                      <a:lnTo>
                        <a:pt x="840" y="862"/>
                      </a:lnTo>
                      <a:lnTo>
                        <a:pt x="50" y="572"/>
                      </a:lnTo>
                      <a:lnTo>
                        <a:pt x="0" y="594"/>
                      </a:lnTo>
                      <a:lnTo>
                        <a:pt x="848" y="913"/>
                      </a:lnTo>
                      <a:lnTo>
                        <a:pt x="1697" y="413"/>
                      </a:lnTo>
                      <a:lnTo>
                        <a:pt x="1697" y="246"/>
                      </a:lnTo>
                      <a:lnTo>
                        <a:pt x="848" y="0"/>
                      </a:lnTo>
                      <a:lnTo>
                        <a:pt x="7" y="383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10" name="Freeform 22">
                  <a:extLst>
                    <a:ext uri="{FF2B5EF4-FFF2-40B4-BE49-F238E27FC236}">
                      <a16:creationId xmlns:a16="http://schemas.microsoft.com/office/drawing/2014/main" id="{5FD07CCB-80B3-4851-96D0-7CFB3F5043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01" y="3757"/>
                  <a:ext cx="269" cy="207"/>
                </a:xfrm>
                <a:custGeom>
                  <a:avLst/>
                  <a:gdLst>
                    <a:gd name="T0" fmla="*/ 10 w 808"/>
                    <a:gd name="T1" fmla="*/ 412 h 620"/>
                    <a:gd name="T2" fmla="*/ 0 w 808"/>
                    <a:gd name="T3" fmla="*/ 620 h 620"/>
                    <a:gd name="T4" fmla="*/ 808 w 808"/>
                    <a:gd name="T5" fmla="*/ 151 h 620"/>
                    <a:gd name="T6" fmla="*/ 808 w 808"/>
                    <a:gd name="T7" fmla="*/ 0 h 620"/>
                    <a:gd name="T8" fmla="*/ 10 w 808"/>
                    <a:gd name="T9" fmla="*/ 412 h 6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8" h="620">
                      <a:moveTo>
                        <a:pt x="10" y="412"/>
                      </a:moveTo>
                      <a:lnTo>
                        <a:pt x="0" y="620"/>
                      </a:lnTo>
                      <a:lnTo>
                        <a:pt x="808" y="151"/>
                      </a:lnTo>
                      <a:lnTo>
                        <a:pt x="808" y="0"/>
                      </a:lnTo>
                      <a:lnTo>
                        <a:pt x="10" y="412"/>
                      </a:lnTo>
                      <a:close/>
                    </a:path>
                  </a:pathLst>
                </a:custGeom>
                <a:solidFill>
                  <a:srgbClr val="60300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7911" name="Group 23">
              <a:extLst>
                <a:ext uri="{FF2B5EF4-FFF2-40B4-BE49-F238E27FC236}">
                  <a16:creationId xmlns:a16="http://schemas.microsoft.com/office/drawing/2014/main" id="{C5ADE06B-27FD-4A33-AE7E-D0E6A6E2C9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2" y="3199"/>
              <a:ext cx="880" cy="626"/>
              <a:chOff x="682" y="3199"/>
              <a:chExt cx="880" cy="626"/>
            </a:xfrm>
          </p:grpSpPr>
          <p:sp>
            <p:nvSpPr>
              <p:cNvPr id="37912" name="Freeform 24">
                <a:extLst>
                  <a:ext uri="{FF2B5EF4-FFF2-40B4-BE49-F238E27FC236}">
                    <a16:creationId xmlns:a16="http://schemas.microsoft.com/office/drawing/2014/main" id="{979C7244-801D-4E68-A9B2-4E6DA6D611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" y="3199"/>
                <a:ext cx="880" cy="626"/>
              </a:xfrm>
              <a:custGeom>
                <a:avLst/>
                <a:gdLst>
                  <a:gd name="T0" fmla="*/ 1132 w 2640"/>
                  <a:gd name="T1" fmla="*/ 51 h 1877"/>
                  <a:gd name="T2" fmla="*/ 905 w 2640"/>
                  <a:gd name="T3" fmla="*/ 208 h 1877"/>
                  <a:gd name="T4" fmla="*/ 705 w 2640"/>
                  <a:gd name="T5" fmla="*/ 312 h 1877"/>
                  <a:gd name="T6" fmla="*/ 661 w 2640"/>
                  <a:gd name="T7" fmla="*/ 333 h 1877"/>
                  <a:gd name="T8" fmla="*/ 618 w 2640"/>
                  <a:gd name="T9" fmla="*/ 383 h 1877"/>
                  <a:gd name="T10" fmla="*/ 597 w 2640"/>
                  <a:gd name="T11" fmla="*/ 477 h 1877"/>
                  <a:gd name="T12" fmla="*/ 604 w 2640"/>
                  <a:gd name="T13" fmla="*/ 572 h 1877"/>
                  <a:gd name="T14" fmla="*/ 631 w 2640"/>
                  <a:gd name="T15" fmla="*/ 1037 h 1877"/>
                  <a:gd name="T16" fmla="*/ 624 w 2640"/>
                  <a:gd name="T17" fmla="*/ 1124 h 1877"/>
                  <a:gd name="T18" fmla="*/ 617 w 2640"/>
                  <a:gd name="T19" fmla="*/ 1188 h 1877"/>
                  <a:gd name="T20" fmla="*/ 583 w 2640"/>
                  <a:gd name="T21" fmla="*/ 1224 h 1877"/>
                  <a:gd name="T22" fmla="*/ 532 w 2640"/>
                  <a:gd name="T23" fmla="*/ 1245 h 1877"/>
                  <a:gd name="T24" fmla="*/ 347 w 2640"/>
                  <a:gd name="T25" fmla="*/ 1398 h 1877"/>
                  <a:gd name="T26" fmla="*/ 7 w 2640"/>
                  <a:gd name="T27" fmla="*/ 1609 h 1877"/>
                  <a:gd name="T28" fmla="*/ 0 w 2640"/>
                  <a:gd name="T29" fmla="*/ 1739 h 1877"/>
                  <a:gd name="T30" fmla="*/ 66 w 2640"/>
                  <a:gd name="T31" fmla="*/ 1812 h 1877"/>
                  <a:gd name="T32" fmla="*/ 146 w 2640"/>
                  <a:gd name="T33" fmla="*/ 1863 h 1877"/>
                  <a:gd name="T34" fmla="*/ 261 w 2640"/>
                  <a:gd name="T35" fmla="*/ 1877 h 1877"/>
                  <a:gd name="T36" fmla="*/ 965 w 2640"/>
                  <a:gd name="T37" fmla="*/ 1544 h 1877"/>
                  <a:gd name="T38" fmla="*/ 1185 w 2640"/>
                  <a:gd name="T39" fmla="*/ 1572 h 1877"/>
                  <a:gd name="T40" fmla="*/ 1197 w 2640"/>
                  <a:gd name="T41" fmla="*/ 1660 h 1877"/>
                  <a:gd name="T42" fmla="*/ 1241 w 2640"/>
                  <a:gd name="T43" fmla="*/ 1754 h 1877"/>
                  <a:gd name="T44" fmla="*/ 1305 w 2640"/>
                  <a:gd name="T45" fmla="*/ 1820 h 1877"/>
                  <a:gd name="T46" fmla="*/ 1429 w 2640"/>
                  <a:gd name="T47" fmla="*/ 1826 h 1877"/>
                  <a:gd name="T48" fmla="*/ 2016 w 2640"/>
                  <a:gd name="T49" fmla="*/ 1682 h 1877"/>
                  <a:gd name="T50" fmla="*/ 2364 w 2640"/>
                  <a:gd name="T51" fmla="*/ 1609 h 1877"/>
                  <a:gd name="T52" fmla="*/ 2546 w 2640"/>
                  <a:gd name="T53" fmla="*/ 1514 h 1877"/>
                  <a:gd name="T54" fmla="*/ 2619 w 2640"/>
                  <a:gd name="T55" fmla="*/ 1464 h 1877"/>
                  <a:gd name="T56" fmla="*/ 2640 w 2640"/>
                  <a:gd name="T57" fmla="*/ 1298 h 1877"/>
                  <a:gd name="T58" fmla="*/ 2613 w 2640"/>
                  <a:gd name="T59" fmla="*/ 1232 h 1877"/>
                  <a:gd name="T60" fmla="*/ 2576 w 2640"/>
                  <a:gd name="T61" fmla="*/ 1131 h 1877"/>
                  <a:gd name="T62" fmla="*/ 2576 w 2640"/>
                  <a:gd name="T63" fmla="*/ 1029 h 1877"/>
                  <a:gd name="T64" fmla="*/ 2408 w 2640"/>
                  <a:gd name="T65" fmla="*/ 413 h 1877"/>
                  <a:gd name="T66" fmla="*/ 2372 w 2640"/>
                  <a:gd name="T67" fmla="*/ 289 h 1877"/>
                  <a:gd name="T68" fmla="*/ 2277 w 2640"/>
                  <a:gd name="T69" fmla="*/ 159 h 1877"/>
                  <a:gd name="T70" fmla="*/ 2189 w 2640"/>
                  <a:gd name="T71" fmla="*/ 86 h 1877"/>
                  <a:gd name="T72" fmla="*/ 2126 w 2640"/>
                  <a:gd name="T73" fmla="*/ 64 h 1877"/>
                  <a:gd name="T74" fmla="*/ 2029 w 2640"/>
                  <a:gd name="T75" fmla="*/ 74 h 1877"/>
                  <a:gd name="T76" fmla="*/ 1862 w 2640"/>
                  <a:gd name="T77" fmla="*/ 31 h 1877"/>
                  <a:gd name="T78" fmla="*/ 1775 w 2640"/>
                  <a:gd name="T79" fmla="*/ 24 h 1877"/>
                  <a:gd name="T80" fmla="*/ 1662 w 2640"/>
                  <a:gd name="T81" fmla="*/ 0 h 1877"/>
                  <a:gd name="T82" fmla="*/ 1618 w 2640"/>
                  <a:gd name="T83" fmla="*/ 50 h 1877"/>
                  <a:gd name="T84" fmla="*/ 1132 w 2640"/>
                  <a:gd name="T85" fmla="*/ 51 h 18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40" h="1877">
                    <a:moveTo>
                      <a:pt x="1132" y="51"/>
                    </a:moveTo>
                    <a:lnTo>
                      <a:pt x="905" y="208"/>
                    </a:lnTo>
                    <a:lnTo>
                      <a:pt x="705" y="312"/>
                    </a:lnTo>
                    <a:lnTo>
                      <a:pt x="661" y="333"/>
                    </a:lnTo>
                    <a:lnTo>
                      <a:pt x="618" y="383"/>
                    </a:lnTo>
                    <a:lnTo>
                      <a:pt x="597" y="477"/>
                    </a:lnTo>
                    <a:lnTo>
                      <a:pt x="604" y="572"/>
                    </a:lnTo>
                    <a:lnTo>
                      <a:pt x="631" y="1037"/>
                    </a:lnTo>
                    <a:lnTo>
                      <a:pt x="624" y="1124"/>
                    </a:lnTo>
                    <a:lnTo>
                      <a:pt x="617" y="1188"/>
                    </a:lnTo>
                    <a:lnTo>
                      <a:pt x="583" y="1224"/>
                    </a:lnTo>
                    <a:lnTo>
                      <a:pt x="532" y="1245"/>
                    </a:lnTo>
                    <a:lnTo>
                      <a:pt x="347" y="1398"/>
                    </a:lnTo>
                    <a:lnTo>
                      <a:pt x="7" y="1609"/>
                    </a:lnTo>
                    <a:lnTo>
                      <a:pt x="0" y="1739"/>
                    </a:lnTo>
                    <a:lnTo>
                      <a:pt x="66" y="1812"/>
                    </a:lnTo>
                    <a:lnTo>
                      <a:pt x="146" y="1863"/>
                    </a:lnTo>
                    <a:lnTo>
                      <a:pt x="261" y="1877"/>
                    </a:lnTo>
                    <a:lnTo>
                      <a:pt x="965" y="1544"/>
                    </a:lnTo>
                    <a:lnTo>
                      <a:pt x="1185" y="1572"/>
                    </a:lnTo>
                    <a:lnTo>
                      <a:pt x="1197" y="1660"/>
                    </a:lnTo>
                    <a:lnTo>
                      <a:pt x="1241" y="1754"/>
                    </a:lnTo>
                    <a:lnTo>
                      <a:pt x="1305" y="1820"/>
                    </a:lnTo>
                    <a:lnTo>
                      <a:pt x="1429" y="1826"/>
                    </a:lnTo>
                    <a:lnTo>
                      <a:pt x="2016" y="1682"/>
                    </a:lnTo>
                    <a:lnTo>
                      <a:pt x="2364" y="1609"/>
                    </a:lnTo>
                    <a:lnTo>
                      <a:pt x="2546" y="1514"/>
                    </a:lnTo>
                    <a:lnTo>
                      <a:pt x="2619" y="1464"/>
                    </a:lnTo>
                    <a:lnTo>
                      <a:pt x="2640" y="1298"/>
                    </a:lnTo>
                    <a:lnTo>
                      <a:pt x="2613" y="1232"/>
                    </a:lnTo>
                    <a:lnTo>
                      <a:pt x="2576" y="1131"/>
                    </a:lnTo>
                    <a:lnTo>
                      <a:pt x="2576" y="1029"/>
                    </a:lnTo>
                    <a:lnTo>
                      <a:pt x="2408" y="413"/>
                    </a:lnTo>
                    <a:lnTo>
                      <a:pt x="2372" y="289"/>
                    </a:lnTo>
                    <a:lnTo>
                      <a:pt x="2277" y="159"/>
                    </a:lnTo>
                    <a:lnTo>
                      <a:pt x="2189" y="86"/>
                    </a:lnTo>
                    <a:lnTo>
                      <a:pt x="2126" y="64"/>
                    </a:lnTo>
                    <a:lnTo>
                      <a:pt x="2029" y="74"/>
                    </a:lnTo>
                    <a:lnTo>
                      <a:pt x="1862" y="31"/>
                    </a:lnTo>
                    <a:lnTo>
                      <a:pt x="1775" y="24"/>
                    </a:lnTo>
                    <a:lnTo>
                      <a:pt x="1662" y="0"/>
                    </a:lnTo>
                    <a:lnTo>
                      <a:pt x="1618" y="50"/>
                    </a:lnTo>
                    <a:lnTo>
                      <a:pt x="1132" y="51"/>
                    </a:lnTo>
                    <a:close/>
                  </a:path>
                </a:pathLst>
              </a:custGeom>
              <a:solidFill>
                <a:srgbClr val="004040"/>
              </a:solidFill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13" name="Freeform 25">
                <a:extLst>
                  <a:ext uri="{FF2B5EF4-FFF2-40B4-BE49-F238E27FC236}">
                    <a16:creationId xmlns:a16="http://schemas.microsoft.com/office/drawing/2014/main" id="{967CD06F-B78D-446C-8171-9BEF9D3AD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" y="3271"/>
                <a:ext cx="114" cy="378"/>
              </a:xfrm>
              <a:custGeom>
                <a:avLst/>
                <a:gdLst>
                  <a:gd name="T0" fmla="*/ 0 w 344"/>
                  <a:gd name="T1" fmla="*/ 0 h 1134"/>
                  <a:gd name="T2" fmla="*/ 66 w 344"/>
                  <a:gd name="T3" fmla="*/ 210 h 1134"/>
                  <a:gd name="T4" fmla="*/ 132 w 344"/>
                  <a:gd name="T5" fmla="*/ 352 h 1134"/>
                  <a:gd name="T6" fmla="*/ 159 w 344"/>
                  <a:gd name="T7" fmla="*/ 438 h 1134"/>
                  <a:gd name="T8" fmla="*/ 188 w 344"/>
                  <a:gd name="T9" fmla="*/ 504 h 1134"/>
                  <a:gd name="T10" fmla="*/ 195 w 344"/>
                  <a:gd name="T11" fmla="*/ 576 h 1134"/>
                  <a:gd name="T12" fmla="*/ 210 w 344"/>
                  <a:gd name="T13" fmla="*/ 722 h 1134"/>
                  <a:gd name="T14" fmla="*/ 271 w 344"/>
                  <a:gd name="T15" fmla="*/ 1134 h 1134"/>
                  <a:gd name="T16" fmla="*/ 246 w 344"/>
                  <a:gd name="T17" fmla="*/ 685 h 1134"/>
                  <a:gd name="T18" fmla="*/ 239 w 344"/>
                  <a:gd name="T19" fmla="*/ 547 h 1134"/>
                  <a:gd name="T20" fmla="*/ 261 w 344"/>
                  <a:gd name="T21" fmla="*/ 467 h 1134"/>
                  <a:gd name="T22" fmla="*/ 283 w 344"/>
                  <a:gd name="T23" fmla="*/ 385 h 1134"/>
                  <a:gd name="T24" fmla="*/ 300 w 344"/>
                  <a:gd name="T25" fmla="*/ 317 h 1134"/>
                  <a:gd name="T26" fmla="*/ 333 w 344"/>
                  <a:gd name="T27" fmla="*/ 185 h 1134"/>
                  <a:gd name="T28" fmla="*/ 344 w 344"/>
                  <a:gd name="T29" fmla="*/ 28 h 1134"/>
                  <a:gd name="T30" fmla="*/ 0 w 344"/>
                  <a:gd name="T31" fmla="*/ 0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44" h="1134">
                    <a:moveTo>
                      <a:pt x="0" y="0"/>
                    </a:moveTo>
                    <a:lnTo>
                      <a:pt x="66" y="210"/>
                    </a:lnTo>
                    <a:lnTo>
                      <a:pt x="132" y="352"/>
                    </a:lnTo>
                    <a:lnTo>
                      <a:pt x="159" y="438"/>
                    </a:lnTo>
                    <a:lnTo>
                      <a:pt x="188" y="504"/>
                    </a:lnTo>
                    <a:lnTo>
                      <a:pt x="195" y="576"/>
                    </a:lnTo>
                    <a:lnTo>
                      <a:pt x="210" y="722"/>
                    </a:lnTo>
                    <a:lnTo>
                      <a:pt x="271" y="1134"/>
                    </a:lnTo>
                    <a:lnTo>
                      <a:pt x="246" y="685"/>
                    </a:lnTo>
                    <a:lnTo>
                      <a:pt x="239" y="547"/>
                    </a:lnTo>
                    <a:lnTo>
                      <a:pt x="261" y="467"/>
                    </a:lnTo>
                    <a:lnTo>
                      <a:pt x="283" y="385"/>
                    </a:lnTo>
                    <a:lnTo>
                      <a:pt x="300" y="317"/>
                    </a:lnTo>
                    <a:lnTo>
                      <a:pt x="333" y="185"/>
                    </a:lnTo>
                    <a:lnTo>
                      <a:pt x="344" y="2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7914" name="Group 26">
                <a:extLst>
                  <a:ext uri="{FF2B5EF4-FFF2-40B4-BE49-F238E27FC236}">
                    <a16:creationId xmlns:a16="http://schemas.microsoft.com/office/drawing/2014/main" id="{BCF4D857-7807-4BB8-BAB9-ABCCA0EFC4A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90" y="3211"/>
                <a:ext cx="859" cy="600"/>
                <a:chOff x="690" y="3211"/>
                <a:chExt cx="859" cy="600"/>
              </a:xfrm>
            </p:grpSpPr>
            <p:sp>
              <p:nvSpPr>
                <p:cNvPr id="37915" name="Freeform 27">
                  <a:extLst>
                    <a:ext uri="{FF2B5EF4-FFF2-40B4-BE49-F238E27FC236}">
                      <a16:creationId xmlns:a16="http://schemas.microsoft.com/office/drawing/2014/main" id="{E29E87B9-AFD2-4F2D-9244-CFDD813470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67" y="3211"/>
                  <a:ext cx="209" cy="455"/>
                </a:xfrm>
                <a:custGeom>
                  <a:avLst/>
                  <a:gdLst>
                    <a:gd name="T0" fmla="*/ 234 w 625"/>
                    <a:gd name="T1" fmla="*/ 0 h 1364"/>
                    <a:gd name="T2" fmla="*/ 450 w 625"/>
                    <a:gd name="T3" fmla="*/ 61 h 1364"/>
                    <a:gd name="T4" fmla="*/ 547 w 625"/>
                    <a:gd name="T5" fmla="*/ 61 h 1364"/>
                    <a:gd name="T6" fmla="*/ 625 w 625"/>
                    <a:gd name="T7" fmla="*/ 61 h 1364"/>
                    <a:gd name="T8" fmla="*/ 577 w 625"/>
                    <a:gd name="T9" fmla="*/ 163 h 1364"/>
                    <a:gd name="T10" fmla="*/ 557 w 625"/>
                    <a:gd name="T11" fmla="*/ 313 h 1364"/>
                    <a:gd name="T12" fmla="*/ 561 w 625"/>
                    <a:gd name="T13" fmla="*/ 487 h 1364"/>
                    <a:gd name="T14" fmla="*/ 567 w 625"/>
                    <a:gd name="T15" fmla="*/ 652 h 1364"/>
                    <a:gd name="T16" fmla="*/ 600 w 625"/>
                    <a:gd name="T17" fmla="*/ 773 h 1364"/>
                    <a:gd name="T18" fmla="*/ 547 w 625"/>
                    <a:gd name="T19" fmla="*/ 981 h 1364"/>
                    <a:gd name="T20" fmla="*/ 547 w 625"/>
                    <a:gd name="T21" fmla="*/ 1078 h 1364"/>
                    <a:gd name="T22" fmla="*/ 581 w 625"/>
                    <a:gd name="T23" fmla="*/ 1165 h 1364"/>
                    <a:gd name="T24" fmla="*/ 572 w 625"/>
                    <a:gd name="T25" fmla="*/ 1209 h 1364"/>
                    <a:gd name="T26" fmla="*/ 476 w 625"/>
                    <a:gd name="T27" fmla="*/ 1252 h 1364"/>
                    <a:gd name="T28" fmla="*/ 148 w 625"/>
                    <a:gd name="T29" fmla="*/ 1321 h 1364"/>
                    <a:gd name="T30" fmla="*/ 28 w 625"/>
                    <a:gd name="T31" fmla="*/ 1364 h 1364"/>
                    <a:gd name="T32" fmla="*/ 28 w 625"/>
                    <a:gd name="T33" fmla="*/ 1199 h 1364"/>
                    <a:gd name="T34" fmla="*/ 0 w 625"/>
                    <a:gd name="T35" fmla="*/ 727 h 1364"/>
                    <a:gd name="T36" fmla="*/ 42 w 625"/>
                    <a:gd name="T37" fmla="*/ 609 h 1364"/>
                    <a:gd name="T38" fmla="*/ 100 w 625"/>
                    <a:gd name="T39" fmla="*/ 357 h 1364"/>
                    <a:gd name="T40" fmla="*/ 153 w 625"/>
                    <a:gd name="T41" fmla="*/ 211 h 1364"/>
                    <a:gd name="T42" fmla="*/ 234 w 625"/>
                    <a:gd name="T43" fmla="*/ 0 h 1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25" h="1364">
                      <a:moveTo>
                        <a:pt x="234" y="0"/>
                      </a:moveTo>
                      <a:lnTo>
                        <a:pt x="450" y="61"/>
                      </a:lnTo>
                      <a:lnTo>
                        <a:pt x="547" y="61"/>
                      </a:lnTo>
                      <a:lnTo>
                        <a:pt x="625" y="61"/>
                      </a:lnTo>
                      <a:lnTo>
                        <a:pt x="577" y="163"/>
                      </a:lnTo>
                      <a:lnTo>
                        <a:pt x="557" y="313"/>
                      </a:lnTo>
                      <a:lnTo>
                        <a:pt x="561" y="487"/>
                      </a:lnTo>
                      <a:lnTo>
                        <a:pt x="567" y="652"/>
                      </a:lnTo>
                      <a:lnTo>
                        <a:pt x="600" y="773"/>
                      </a:lnTo>
                      <a:lnTo>
                        <a:pt x="547" y="981"/>
                      </a:lnTo>
                      <a:lnTo>
                        <a:pt x="547" y="1078"/>
                      </a:lnTo>
                      <a:lnTo>
                        <a:pt x="581" y="1165"/>
                      </a:lnTo>
                      <a:lnTo>
                        <a:pt x="572" y="1209"/>
                      </a:lnTo>
                      <a:lnTo>
                        <a:pt x="476" y="1252"/>
                      </a:lnTo>
                      <a:lnTo>
                        <a:pt x="148" y="1321"/>
                      </a:lnTo>
                      <a:lnTo>
                        <a:pt x="28" y="1364"/>
                      </a:lnTo>
                      <a:lnTo>
                        <a:pt x="28" y="1199"/>
                      </a:lnTo>
                      <a:lnTo>
                        <a:pt x="0" y="727"/>
                      </a:lnTo>
                      <a:lnTo>
                        <a:pt x="42" y="609"/>
                      </a:lnTo>
                      <a:lnTo>
                        <a:pt x="100" y="357"/>
                      </a:lnTo>
                      <a:lnTo>
                        <a:pt x="153" y="211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006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16" name="Freeform 28">
                  <a:extLst>
                    <a:ext uri="{FF2B5EF4-FFF2-40B4-BE49-F238E27FC236}">
                      <a16:creationId xmlns:a16="http://schemas.microsoft.com/office/drawing/2014/main" id="{49B64F86-400F-46CF-9637-AB18F856C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1" y="3227"/>
                  <a:ext cx="245" cy="489"/>
                </a:xfrm>
                <a:custGeom>
                  <a:avLst/>
                  <a:gdLst>
                    <a:gd name="T0" fmla="*/ 0 w 735"/>
                    <a:gd name="T1" fmla="*/ 264 h 1466"/>
                    <a:gd name="T2" fmla="*/ 95 w 735"/>
                    <a:gd name="T3" fmla="*/ 221 h 1466"/>
                    <a:gd name="T4" fmla="*/ 201 w 735"/>
                    <a:gd name="T5" fmla="*/ 151 h 1466"/>
                    <a:gd name="T6" fmla="*/ 318 w 735"/>
                    <a:gd name="T7" fmla="*/ 93 h 1466"/>
                    <a:gd name="T8" fmla="*/ 356 w 735"/>
                    <a:gd name="T9" fmla="*/ 64 h 1466"/>
                    <a:gd name="T10" fmla="*/ 414 w 735"/>
                    <a:gd name="T11" fmla="*/ 0 h 1466"/>
                    <a:gd name="T12" fmla="*/ 443 w 735"/>
                    <a:gd name="T13" fmla="*/ 25 h 1466"/>
                    <a:gd name="T14" fmla="*/ 453 w 735"/>
                    <a:gd name="T15" fmla="*/ 209 h 1466"/>
                    <a:gd name="T16" fmla="*/ 496 w 735"/>
                    <a:gd name="T17" fmla="*/ 324 h 1466"/>
                    <a:gd name="T18" fmla="*/ 556 w 735"/>
                    <a:gd name="T19" fmla="*/ 465 h 1466"/>
                    <a:gd name="T20" fmla="*/ 618 w 735"/>
                    <a:gd name="T21" fmla="*/ 606 h 1466"/>
                    <a:gd name="T22" fmla="*/ 632 w 735"/>
                    <a:gd name="T23" fmla="*/ 673 h 1466"/>
                    <a:gd name="T24" fmla="*/ 639 w 735"/>
                    <a:gd name="T25" fmla="*/ 789 h 1466"/>
                    <a:gd name="T26" fmla="*/ 669 w 735"/>
                    <a:gd name="T27" fmla="*/ 970 h 1466"/>
                    <a:gd name="T28" fmla="*/ 710 w 735"/>
                    <a:gd name="T29" fmla="*/ 1215 h 1466"/>
                    <a:gd name="T30" fmla="*/ 735 w 735"/>
                    <a:gd name="T31" fmla="*/ 1344 h 1466"/>
                    <a:gd name="T32" fmla="*/ 604 w 735"/>
                    <a:gd name="T33" fmla="*/ 1364 h 1466"/>
                    <a:gd name="T34" fmla="*/ 506 w 735"/>
                    <a:gd name="T35" fmla="*/ 1383 h 1466"/>
                    <a:gd name="T36" fmla="*/ 472 w 735"/>
                    <a:gd name="T37" fmla="*/ 1466 h 1466"/>
                    <a:gd name="T38" fmla="*/ 303 w 735"/>
                    <a:gd name="T39" fmla="*/ 1443 h 1466"/>
                    <a:gd name="T40" fmla="*/ 328 w 735"/>
                    <a:gd name="T41" fmla="*/ 1204 h 1466"/>
                    <a:gd name="T42" fmla="*/ 264 w 735"/>
                    <a:gd name="T43" fmla="*/ 1041 h 1466"/>
                    <a:gd name="T44" fmla="*/ 213 w 735"/>
                    <a:gd name="T45" fmla="*/ 899 h 1466"/>
                    <a:gd name="T46" fmla="*/ 241 w 735"/>
                    <a:gd name="T47" fmla="*/ 703 h 1466"/>
                    <a:gd name="T48" fmla="*/ 128 w 735"/>
                    <a:gd name="T49" fmla="*/ 478 h 1466"/>
                    <a:gd name="T50" fmla="*/ 74 w 735"/>
                    <a:gd name="T51" fmla="*/ 417 h 1466"/>
                    <a:gd name="T52" fmla="*/ 0 w 735"/>
                    <a:gd name="T53" fmla="*/ 264 h 1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735" h="1466">
                      <a:moveTo>
                        <a:pt x="0" y="264"/>
                      </a:moveTo>
                      <a:lnTo>
                        <a:pt x="95" y="221"/>
                      </a:lnTo>
                      <a:lnTo>
                        <a:pt x="201" y="151"/>
                      </a:lnTo>
                      <a:lnTo>
                        <a:pt x="318" y="93"/>
                      </a:lnTo>
                      <a:lnTo>
                        <a:pt x="356" y="64"/>
                      </a:lnTo>
                      <a:lnTo>
                        <a:pt x="414" y="0"/>
                      </a:lnTo>
                      <a:lnTo>
                        <a:pt x="443" y="25"/>
                      </a:lnTo>
                      <a:lnTo>
                        <a:pt x="453" y="209"/>
                      </a:lnTo>
                      <a:lnTo>
                        <a:pt x="496" y="324"/>
                      </a:lnTo>
                      <a:lnTo>
                        <a:pt x="556" y="465"/>
                      </a:lnTo>
                      <a:lnTo>
                        <a:pt x="618" y="606"/>
                      </a:lnTo>
                      <a:lnTo>
                        <a:pt x="632" y="673"/>
                      </a:lnTo>
                      <a:lnTo>
                        <a:pt x="639" y="789"/>
                      </a:lnTo>
                      <a:lnTo>
                        <a:pt x="669" y="970"/>
                      </a:lnTo>
                      <a:lnTo>
                        <a:pt x="710" y="1215"/>
                      </a:lnTo>
                      <a:lnTo>
                        <a:pt x="735" y="1344"/>
                      </a:lnTo>
                      <a:lnTo>
                        <a:pt x="604" y="1364"/>
                      </a:lnTo>
                      <a:lnTo>
                        <a:pt x="506" y="1383"/>
                      </a:lnTo>
                      <a:lnTo>
                        <a:pt x="472" y="1466"/>
                      </a:lnTo>
                      <a:lnTo>
                        <a:pt x="303" y="1443"/>
                      </a:lnTo>
                      <a:lnTo>
                        <a:pt x="328" y="1204"/>
                      </a:lnTo>
                      <a:lnTo>
                        <a:pt x="264" y="1041"/>
                      </a:lnTo>
                      <a:lnTo>
                        <a:pt x="213" y="899"/>
                      </a:lnTo>
                      <a:lnTo>
                        <a:pt x="241" y="703"/>
                      </a:lnTo>
                      <a:lnTo>
                        <a:pt x="128" y="478"/>
                      </a:lnTo>
                      <a:lnTo>
                        <a:pt x="74" y="417"/>
                      </a:lnTo>
                      <a:lnTo>
                        <a:pt x="0" y="264"/>
                      </a:lnTo>
                      <a:close/>
                    </a:path>
                  </a:pathLst>
                </a:custGeom>
                <a:solidFill>
                  <a:srgbClr val="006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17" name="Freeform 29">
                  <a:extLst>
                    <a:ext uri="{FF2B5EF4-FFF2-40B4-BE49-F238E27FC236}">
                      <a16:creationId xmlns:a16="http://schemas.microsoft.com/office/drawing/2014/main" id="{2BC93095-3FCD-49DD-B15D-8279087273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0" y="3320"/>
                  <a:ext cx="317" cy="491"/>
                </a:xfrm>
                <a:custGeom>
                  <a:avLst/>
                  <a:gdLst>
                    <a:gd name="T0" fmla="*/ 639 w 951"/>
                    <a:gd name="T1" fmla="*/ 0 h 1473"/>
                    <a:gd name="T2" fmla="*/ 602 w 951"/>
                    <a:gd name="T3" fmla="*/ 87 h 1473"/>
                    <a:gd name="T4" fmla="*/ 609 w 951"/>
                    <a:gd name="T5" fmla="*/ 152 h 1473"/>
                    <a:gd name="T6" fmla="*/ 632 w 951"/>
                    <a:gd name="T7" fmla="*/ 246 h 1473"/>
                    <a:gd name="T8" fmla="*/ 639 w 951"/>
                    <a:gd name="T9" fmla="*/ 371 h 1473"/>
                    <a:gd name="T10" fmla="*/ 635 w 951"/>
                    <a:gd name="T11" fmla="*/ 640 h 1473"/>
                    <a:gd name="T12" fmla="*/ 737 w 951"/>
                    <a:gd name="T13" fmla="*/ 665 h 1473"/>
                    <a:gd name="T14" fmla="*/ 815 w 951"/>
                    <a:gd name="T15" fmla="*/ 762 h 1473"/>
                    <a:gd name="T16" fmla="*/ 728 w 951"/>
                    <a:gd name="T17" fmla="*/ 732 h 1473"/>
                    <a:gd name="T18" fmla="*/ 630 w 951"/>
                    <a:gd name="T19" fmla="*/ 707 h 1473"/>
                    <a:gd name="T20" fmla="*/ 610 w 951"/>
                    <a:gd name="T21" fmla="*/ 771 h 1473"/>
                    <a:gd name="T22" fmla="*/ 688 w 951"/>
                    <a:gd name="T23" fmla="*/ 766 h 1473"/>
                    <a:gd name="T24" fmla="*/ 772 w 951"/>
                    <a:gd name="T25" fmla="*/ 780 h 1473"/>
                    <a:gd name="T26" fmla="*/ 806 w 951"/>
                    <a:gd name="T27" fmla="*/ 810 h 1473"/>
                    <a:gd name="T28" fmla="*/ 697 w 951"/>
                    <a:gd name="T29" fmla="*/ 819 h 1473"/>
                    <a:gd name="T30" fmla="*/ 630 w 951"/>
                    <a:gd name="T31" fmla="*/ 815 h 1473"/>
                    <a:gd name="T32" fmla="*/ 621 w 951"/>
                    <a:gd name="T33" fmla="*/ 833 h 1473"/>
                    <a:gd name="T34" fmla="*/ 688 w 951"/>
                    <a:gd name="T35" fmla="*/ 843 h 1473"/>
                    <a:gd name="T36" fmla="*/ 772 w 951"/>
                    <a:gd name="T37" fmla="*/ 897 h 1473"/>
                    <a:gd name="T38" fmla="*/ 786 w 951"/>
                    <a:gd name="T39" fmla="*/ 969 h 1473"/>
                    <a:gd name="T40" fmla="*/ 737 w 951"/>
                    <a:gd name="T41" fmla="*/ 921 h 1473"/>
                    <a:gd name="T42" fmla="*/ 621 w 951"/>
                    <a:gd name="T43" fmla="*/ 882 h 1473"/>
                    <a:gd name="T44" fmla="*/ 582 w 951"/>
                    <a:gd name="T45" fmla="*/ 882 h 1473"/>
                    <a:gd name="T46" fmla="*/ 273 w 951"/>
                    <a:gd name="T47" fmla="*/ 1095 h 1473"/>
                    <a:gd name="T48" fmla="*/ 102 w 951"/>
                    <a:gd name="T49" fmla="*/ 1202 h 1473"/>
                    <a:gd name="T50" fmla="*/ 11 w 951"/>
                    <a:gd name="T51" fmla="*/ 1248 h 1473"/>
                    <a:gd name="T52" fmla="*/ 0 w 951"/>
                    <a:gd name="T53" fmla="*/ 1288 h 1473"/>
                    <a:gd name="T54" fmla="*/ 50 w 951"/>
                    <a:gd name="T55" fmla="*/ 1277 h 1473"/>
                    <a:gd name="T56" fmla="*/ 130 w 951"/>
                    <a:gd name="T57" fmla="*/ 1284 h 1473"/>
                    <a:gd name="T58" fmla="*/ 181 w 951"/>
                    <a:gd name="T59" fmla="*/ 1317 h 1473"/>
                    <a:gd name="T60" fmla="*/ 207 w 951"/>
                    <a:gd name="T61" fmla="*/ 1368 h 1473"/>
                    <a:gd name="T62" fmla="*/ 221 w 951"/>
                    <a:gd name="T63" fmla="*/ 1408 h 1473"/>
                    <a:gd name="T64" fmla="*/ 207 w 951"/>
                    <a:gd name="T65" fmla="*/ 1473 h 1473"/>
                    <a:gd name="T66" fmla="*/ 255 w 951"/>
                    <a:gd name="T67" fmla="*/ 1455 h 1473"/>
                    <a:gd name="T68" fmla="*/ 320 w 951"/>
                    <a:gd name="T69" fmla="*/ 1382 h 1473"/>
                    <a:gd name="T70" fmla="*/ 422 w 951"/>
                    <a:gd name="T71" fmla="*/ 1318 h 1473"/>
                    <a:gd name="T72" fmla="*/ 786 w 951"/>
                    <a:gd name="T73" fmla="*/ 1148 h 1473"/>
                    <a:gd name="T74" fmla="*/ 820 w 951"/>
                    <a:gd name="T75" fmla="*/ 1061 h 1473"/>
                    <a:gd name="T76" fmla="*/ 941 w 951"/>
                    <a:gd name="T77" fmla="*/ 1017 h 1473"/>
                    <a:gd name="T78" fmla="*/ 951 w 951"/>
                    <a:gd name="T79" fmla="*/ 868 h 1473"/>
                    <a:gd name="T80" fmla="*/ 902 w 951"/>
                    <a:gd name="T81" fmla="*/ 742 h 1473"/>
                    <a:gd name="T82" fmla="*/ 834 w 951"/>
                    <a:gd name="T83" fmla="*/ 640 h 1473"/>
                    <a:gd name="T84" fmla="*/ 849 w 951"/>
                    <a:gd name="T85" fmla="*/ 514 h 1473"/>
                    <a:gd name="T86" fmla="*/ 849 w 951"/>
                    <a:gd name="T87" fmla="*/ 399 h 1473"/>
                    <a:gd name="T88" fmla="*/ 762 w 951"/>
                    <a:gd name="T89" fmla="*/ 224 h 1473"/>
                    <a:gd name="T90" fmla="*/ 693 w 951"/>
                    <a:gd name="T91" fmla="*/ 137 h 1473"/>
                    <a:gd name="T92" fmla="*/ 639 w 951"/>
                    <a:gd name="T93" fmla="*/ 0 h 1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51" h="1473">
                      <a:moveTo>
                        <a:pt x="639" y="0"/>
                      </a:moveTo>
                      <a:lnTo>
                        <a:pt x="602" y="87"/>
                      </a:lnTo>
                      <a:lnTo>
                        <a:pt x="609" y="152"/>
                      </a:lnTo>
                      <a:lnTo>
                        <a:pt x="632" y="246"/>
                      </a:lnTo>
                      <a:lnTo>
                        <a:pt x="639" y="371"/>
                      </a:lnTo>
                      <a:lnTo>
                        <a:pt x="635" y="640"/>
                      </a:lnTo>
                      <a:lnTo>
                        <a:pt x="737" y="665"/>
                      </a:lnTo>
                      <a:lnTo>
                        <a:pt x="815" y="762"/>
                      </a:lnTo>
                      <a:lnTo>
                        <a:pt x="728" y="732"/>
                      </a:lnTo>
                      <a:lnTo>
                        <a:pt x="630" y="707"/>
                      </a:lnTo>
                      <a:lnTo>
                        <a:pt x="610" y="771"/>
                      </a:lnTo>
                      <a:lnTo>
                        <a:pt x="688" y="766"/>
                      </a:lnTo>
                      <a:lnTo>
                        <a:pt x="772" y="780"/>
                      </a:lnTo>
                      <a:lnTo>
                        <a:pt x="806" y="810"/>
                      </a:lnTo>
                      <a:lnTo>
                        <a:pt x="697" y="819"/>
                      </a:lnTo>
                      <a:lnTo>
                        <a:pt x="630" y="815"/>
                      </a:lnTo>
                      <a:lnTo>
                        <a:pt x="621" y="833"/>
                      </a:lnTo>
                      <a:lnTo>
                        <a:pt x="688" y="843"/>
                      </a:lnTo>
                      <a:lnTo>
                        <a:pt x="772" y="897"/>
                      </a:lnTo>
                      <a:lnTo>
                        <a:pt x="786" y="969"/>
                      </a:lnTo>
                      <a:lnTo>
                        <a:pt x="737" y="921"/>
                      </a:lnTo>
                      <a:lnTo>
                        <a:pt x="621" y="882"/>
                      </a:lnTo>
                      <a:lnTo>
                        <a:pt x="582" y="882"/>
                      </a:lnTo>
                      <a:lnTo>
                        <a:pt x="273" y="1095"/>
                      </a:lnTo>
                      <a:lnTo>
                        <a:pt x="102" y="1202"/>
                      </a:lnTo>
                      <a:lnTo>
                        <a:pt x="11" y="1248"/>
                      </a:lnTo>
                      <a:lnTo>
                        <a:pt x="0" y="1288"/>
                      </a:lnTo>
                      <a:lnTo>
                        <a:pt x="50" y="1277"/>
                      </a:lnTo>
                      <a:lnTo>
                        <a:pt x="130" y="1284"/>
                      </a:lnTo>
                      <a:lnTo>
                        <a:pt x="181" y="1317"/>
                      </a:lnTo>
                      <a:lnTo>
                        <a:pt x="207" y="1368"/>
                      </a:lnTo>
                      <a:lnTo>
                        <a:pt x="221" y="1408"/>
                      </a:lnTo>
                      <a:lnTo>
                        <a:pt x="207" y="1473"/>
                      </a:lnTo>
                      <a:lnTo>
                        <a:pt x="255" y="1455"/>
                      </a:lnTo>
                      <a:lnTo>
                        <a:pt x="320" y="1382"/>
                      </a:lnTo>
                      <a:lnTo>
                        <a:pt x="422" y="1318"/>
                      </a:lnTo>
                      <a:lnTo>
                        <a:pt x="786" y="1148"/>
                      </a:lnTo>
                      <a:lnTo>
                        <a:pt x="820" y="1061"/>
                      </a:lnTo>
                      <a:lnTo>
                        <a:pt x="941" y="1017"/>
                      </a:lnTo>
                      <a:lnTo>
                        <a:pt x="951" y="868"/>
                      </a:lnTo>
                      <a:lnTo>
                        <a:pt x="902" y="742"/>
                      </a:lnTo>
                      <a:lnTo>
                        <a:pt x="834" y="640"/>
                      </a:lnTo>
                      <a:lnTo>
                        <a:pt x="849" y="514"/>
                      </a:lnTo>
                      <a:lnTo>
                        <a:pt x="849" y="399"/>
                      </a:lnTo>
                      <a:lnTo>
                        <a:pt x="762" y="224"/>
                      </a:lnTo>
                      <a:lnTo>
                        <a:pt x="693" y="137"/>
                      </a:lnTo>
                      <a:lnTo>
                        <a:pt x="639" y="0"/>
                      </a:lnTo>
                      <a:close/>
                    </a:path>
                  </a:pathLst>
                </a:custGeom>
                <a:solidFill>
                  <a:srgbClr val="006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18" name="Freeform 30">
                  <a:extLst>
                    <a:ext uri="{FF2B5EF4-FFF2-40B4-BE49-F238E27FC236}">
                      <a16:creationId xmlns:a16="http://schemas.microsoft.com/office/drawing/2014/main" id="{70D82FA8-0FEA-4EC6-825A-B110F5C5FC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5" y="3236"/>
                  <a:ext cx="464" cy="560"/>
                </a:xfrm>
                <a:custGeom>
                  <a:avLst/>
                  <a:gdLst>
                    <a:gd name="T0" fmla="*/ 79 w 1392"/>
                    <a:gd name="T1" fmla="*/ 1362 h 1679"/>
                    <a:gd name="T2" fmla="*/ 29 w 1392"/>
                    <a:gd name="T3" fmla="*/ 1381 h 1679"/>
                    <a:gd name="T4" fmla="*/ 0 w 1392"/>
                    <a:gd name="T5" fmla="*/ 1458 h 1679"/>
                    <a:gd name="T6" fmla="*/ 6 w 1392"/>
                    <a:gd name="T7" fmla="*/ 1528 h 1679"/>
                    <a:gd name="T8" fmla="*/ 35 w 1392"/>
                    <a:gd name="T9" fmla="*/ 1601 h 1679"/>
                    <a:gd name="T10" fmla="*/ 100 w 1392"/>
                    <a:gd name="T11" fmla="*/ 1679 h 1679"/>
                    <a:gd name="T12" fmla="*/ 227 w 1392"/>
                    <a:gd name="T13" fmla="*/ 1671 h 1679"/>
                    <a:gd name="T14" fmla="*/ 862 w 1392"/>
                    <a:gd name="T15" fmla="*/ 1521 h 1679"/>
                    <a:gd name="T16" fmla="*/ 1254 w 1392"/>
                    <a:gd name="T17" fmla="*/ 1429 h 1679"/>
                    <a:gd name="T18" fmla="*/ 1065 w 1392"/>
                    <a:gd name="T19" fmla="*/ 1341 h 1679"/>
                    <a:gd name="T20" fmla="*/ 968 w 1392"/>
                    <a:gd name="T21" fmla="*/ 1244 h 1679"/>
                    <a:gd name="T22" fmla="*/ 1052 w 1392"/>
                    <a:gd name="T23" fmla="*/ 1244 h 1679"/>
                    <a:gd name="T24" fmla="*/ 1166 w 1392"/>
                    <a:gd name="T25" fmla="*/ 1319 h 1679"/>
                    <a:gd name="T26" fmla="*/ 1298 w 1392"/>
                    <a:gd name="T27" fmla="*/ 1337 h 1679"/>
                    <a:gd name="T28" fmla="*/ 1188 w 1392"/>
                    <a:gd name="T29" fmla="*/ 1283 h 1679"/>
                    <a:gd name="T30" fmla="*/ 1081 w 1392"/>
                    <a:gd name="T31" fmla="*/ 1210 h 1679"/>
                    <a:gd name="T32" fmla="*/ 1218 w 1392"/>
                    <a:gd name="T33" fmla="*/ 1223 h 1679"/>
                    <a:gd name="T34" fmla="*/ 1341 w 1392"/>
                    <a:gd name="T35" fmla="*/ 1206 h 1679"/>
                    <a:gd name="T36" fmla="*/ 1239 w 1392"/>
                    <a:gd name="T37" fmla="*/ 1180 h 1679"/>
                    <a:gd name="T38" fmla="*/ 1105 w 1392"/>
                    <a:gd name="T39" fmla="*/ 1143 h 1679"/>
                    <a:gd name="T40" fmla="*/ 1163 w 1392"/>
                    <a:gd name="T41" fmla="*/ 1094 h 1679"/>
                    <a:gd name="T42" fmla="*/ 1276 w 1392"/>
                    <a:gd name="T43" fmla="*/ 1129 h 1679"/>
                    <a:gd name="T44" fmla="*/ 1392 w 1392"/>
                    <a:gd name="T45" fmla="*/ 1136 h 1679"/>
                    <a:gd name="T46" fmla="*/ 1312 w 1392"/>
                    <a:gd name="T47" fmla="*/ 1079 h 1679"/>
                    <a:gd name="T48" fmla="*/ 1253 w 1392"/>
                    <a:gd name="T49" fmla="*/ 1071 h 1679"/>
                    <a:gd name="T50" fmla="*/ 1192 w 1392"/>
                    <a:gd name="T51" fmla="*/ 1031 h 1679"/>
                    <a:gd name="T52" fmla="*/ 1323 w 1392"/>
                    <a:gd name="T53" fmla="*/ 964 h 1679"/>
                    <a:gd name="T54" fmla="*/ 1341 w 1392"/>
                    <a:gd name="T55" fmla="*/ 926 h 1679"/>
                    <a:gd name="T56" fmla="*/ 1298 w 1392"/>
                    <a:gd name="T57" fmla="*/ 737 h 1679"/>
                    <a:gd name="T58" fmla="*/ 1206 w 1392"/>
                    <a:gd name="T59" fmla="*/ 402 h 1679"/>
                    <a:gd name="T60" fmla="*/ 1148 w 1392"/>
                    <a:gd name="T61" fmla="*/ 296 h 1679"/>
                    <a:gd name="T62" fmla="*/ 1148 w 1392"/>
                    <a:gd name="T63" fmla="*/ 189 h 1679"/>
                    <a:gd name="T64" fmla="*/ 1052 w 1392"/>
                    <a:gd name="T65" fmla="*/ 92 h 1679"/>
                    <a:gd name="T66" fmla="*/ 950 w 1392"/>
                    <a:gd name="T67" fmla="*/ 0 h 1679"/>
                    <a:gd name="T68" fmla="*/ 877 w 1392"/>
                    <a:gd name="T69" fmla="*/ 16 h 1679"/>
                    <a:gd name="T70" fmla="*/ 838 w 1392"/>
                    <a:gd name="T71" fmla="*/ 175 h 1679"/>
                    <a:gd name="T72" fmla="*/ 833 w 1392"/>
                    <a:gd name="T73" fmla="*/ 442 h 1679"/>
                    <a:gd name="T74" fmla="*/ 891 w 1392"/>
                    <a:gd name="T75" fmla="*/ 625 h 1679"/>
                    <a:gd name="T76" fmla="*/ 939 w 1392"/>
                    <a:gd name="T77" fmla="*/ 838 h 1679"/>
                    <a:gd name="T78" fmla="*/ 964 w 1392"/>
                    <a:gd name="T79" fmla="*/ 974 h 1679"/>
                    <a:gd name="T80" fmla="*/ 934 w 1392"/>
                    <a:gd name="T81" fmla="*/ 1027 h 1679"/>
                    <a:gd name="T82" fmla="*/ 968 w 1392"/>
                    <a:gd name="T83" fmla="*/ 1061 h 1679"/>
                    <a:gd name="T84" fmla="*/ 930 w 1392"/>
                    <a:gd name="T85" fmla="*/ 1089 h 1679"/>
                    <a:gd name="T86" fmla="*/ 954 w 1392"/>
                    <a:gd name="T87" fmla="*/ 1119 h 1679"/>
                    <a:gd name="T88" fmla="*/ 872 w 1392"/>
                    <a:gd name="T89" fmla="*/ 1148 h 1679"/>
                    <a:gd name="T90" fmla="*/ 881 w 1392"/>
                    <a:gd name="T91" fmla="*/ 1181 h 1679"/>
                    <a:gd name="T92" fmla="*/ 727 w 1392"/>
                    <a:gd name="T93" fmla="*/ 1206 h 1679"/>
                    <a:gd name="T94" fmla="*/ 548 w 1392"/>
                    <a:gd name="T95" fmla="*/ 1260 h 1679"/>
                    <a:gd name="T96" fmla="*/ 359 w 1392"/>
                    <a:gd name="T97" fmla="*/ 1328 h 1679"/>
                    <a:gd name="T98" fmla="*/ 170 w 1392"/>
                    <a:gd name="T99" fmla="*/ 1353 h 1679"/>
                    <a:gd name="T100" fmla="*/ 79 w 1392"/>
                    <a:gd name="T101" fmla="*/ 1362 h 1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392" h="1679">
                      <a:moveTo>
                        <a:pt x="79" y="1362"/>
                      </a:moveTo>
                      <a:lnTo>
                        <a:pt x="29" y="1381"/>
                      </a:lnTo>
                      <a:lnTo>
                        <a:pt x="0" y="1458"/>
                      </a:lnTo>
                      <a:lnTo>
                        <a:pt x="6" y="1528"/>
                      </a:lnTo>
                      <a:lnTo>
                        <a:pt x="35" y="1601"/>
                      </a:lnTo>
                      <a:lnTo>
                        <a:pt x="100" y="1679"/>
                      </a:lnTo>
                      <a:lnTo>
                        <a:pt x="227" y="1671"/>
                      </a:lnTo>
                      <a:lnTo>
                        <a:pt x="862" y="1521"/>
                      </a:lnTo>
                      <a:lnTo>
                        <a:pt x="1254" y="1429"/>
                      </a:lnTo>
                      <a:lnTo>
                        <a:pt x="1065" y="1341"/>
                      </a:lnTo>
                      <a:lnTo>
                        <a:pt x="968" y="1244"/>
                      </a:lnTo>
                      <a:lnTo>
                        <a:pt x="1052" y="1244"/>
                      </a:lnTo>
                      <a:lnTo>
                        <a:pt x="1166" y="1319"/>
                      </a:lnTo>
                      <a:lnTo>
                        <a:pt x="1298" y="1337"/>
                      </a:lnTo>
                      <a:lnTo>
                        <a:pt x="1188" y="1283"/>
                      </a:lnTo>
                      <a:lnTo>
                        <a:pt x="1081" y="1210"/>
                      </a:lnTo>
                      <a:lnTo>
                        <a:pt x="1218" y="1223"/>
                      </a:lnTo>
                      <a:lnTo>
                        <a:pt x="1341" y="1206"/>
                      </a:lnTo>
                      <a:lnTo>
                        <a:pt x="1239" y="1180"/>
                      </a:lnTo>
                      <a:lnTo>
                        <a:pt x="1105" y="1143"/>
                      </a:lnTo>
                      <a:lnTo>
                        <a:pt x="1163" y="1094"/>
                      </a:lnTo>
                      <a:lnTo>
                        <a:pt x="1276" y="1129"/>
                      </a:lnTo>
                      <a:lnTo>
                        <a:pt x="1392" y="1136"/>
                      </a:lnTo>
                      <a:lnTo>
                        <a:pt x="1312" y="1079"/>
                      </a:lnTo>
                      <a:lnTo>
                        <a:pt x="1253" y="1071"/>
                      </a:lnTo>
                      <a:lnTo>
                        <a:pt x="1192" y="1031"/>
                      </a:lnTo>
                      <a:lnTo>
                        <a:pt x="1323" y="964"/>
                      </a:lnTo>
                      <a:lnTo>
                        <a:pt x="1341" y="926"/>
                      </a:lnTo>
                      <a:lnTo>
                        <a:pt x="1298" y="737"/>
                      </a:lnTo>
                      <a:lnTo>
                        <a:pt x="1206" y="402"/>
                      </a:lnTo>
                      <a:lnTo>
                        <a:pt x="1148" y="296"/>
                      </a:lnTo>
                      <a:lnTo>
                        <a:pt x="1148" y="189"/>
                      </a:lnTo>
                      <a:lnTo>
                        <a:pt x="1052" y="92"/>
                      </a:lnTo>
                      <a:lnTo>
                        <a:pt x="950" y="0"/>
                      </a:lnTo>
                      <a:lnTo>
                        <a:pt x="877" y="16"/>
                      </a:lnTo>
                      <a:lnTo>
                        <a:pt x="838" y="175"/>
                      </a:lnTo>
                      <a:lnTo>
                        <a:pt x="833" y="442"/>
                      </a:lnTo>
                      <a:lnTo>
                        <a:pt x="891" y="625"/>
                      </a:lnTo>
                      <a:lnTo>
                        <a:pt x="939" y="838"/>
                      </a:lnTo>
                      <a:lnTo>
                        <a:pt x="964" y="974"/>
                      </a:lnTo>
                      <a:lnTo>
                        <a:pt x="934" y="1027"/>
                      </a:lnTo>
                      <a:lnTo>
                        <a:pt x="968" y="1061"/>
                      </a:lnTo>
                      <a:lnTo>
                        <a:pt x="930" y="1089"/>
                      </a:lnTo>
                      <a:lnTo>
                        <a:pt x="954" y="1119"/>
                      </a:lnTo>
                      <a:lnTo>
                        <a:pt x="872" y="1148"/>
                      </a:lnTo>
                      <a:lnTo>
                        <a:pt x="881" y="1181"/>
                      </a:lnTo>
                      <a:lnTo>
                        <a:pt x="727" y="1206"/>
                      </a:lnTo>
                      <a:lnTo>
                        <a:pt x="548" y="1260"/>
                      </a:lnTo>
                      <a:lnTo>
                        <a:pt x="359" y="1328"/>
                      </a:lnTo>
                      <a:lnTo>
                        <a:pt x="170" y="1353"/>
                      </a:lnTo>
                      <a:lnTo>
                        <a:pt x="79" y="1362"/>
                      </a:lnTo>
                      <a:close/>
                    </a:path>
                  </a:pathLst>
                </a:custGeom>
                <a:solidFill>
                  <a:srgbClr val="006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7919" name="Group 31">
              <a:extLst>
                <a:ext uri="{FF2B5EF4-FFF2-40B4-BE49-F238E27FC236}">
                  <a16:creationId xmlns:a16="http://schemas.microsoft.com/office/drawing/2014/main" id="{A009C21D-8F07-4D55-B66C-389C51B289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8" y="3703"/>
              <a:ext cx="550" cy="234"/>
              <a:chOff x="558" y="3703"/>
              <a:chExt cx="550" cy="234"/>
            </a:xfrm>
          </p:grpSpPr>
          <p:grpSp>
            <p:nvGrpSpPr>
              <p:cNvPr id="37920" name="Group 32">
                <a:extLst>
                  <a:ext uri="{FF2B5EF4-FFF2-40B4-BE49-F238E27FC236}">
                    <a16:creationId xmlns:a16="http://schemas.microsoft.com/office/drawing/2014/main" id="{EDF5DCEB-679F-475B-A6AC-A203A7FBA1D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14" y="3723"/>
                <a:ext cx="294" cy="117"/>
                <a:chOff x="814" y="3723"/>
                <a:chExt cx="294" cy="117"/>
              </a:xfrm>
            </p:grpSpPr>
            <p:sp>
              <p:nvSpPr>
                <p:cNvPr id="37921" name="Freeform 33">
                  <a:extLst>
                    <a:ext uri="{FF2B5EF4-FFF2-40B4-BE49-F238E27FC236}">
                      <a16:creationId xmlns:a16="http://schemas.microsoft.com/office/drawing/2014/main" id="{D675DBB0-F096-4832-B554-90696D267B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" y="3723"/>
                  <a:ext cx="294" cy="117"/>
                </a:xfrm>
                <a:custGeom>
                  <a:avLst/>
                  <a:gdLst>
                    <a:gd name="T0" fmla="*/ 794 w 881"/>
                    <a:gd name="T1" fmla="*/ 7 h 353"/>
                    <a:gd name="T2" fmla="*/ 759 w 881"/>
                    <a:gd name="T3" fmla="*/ 31 h 353"/>
                    <a:gd name="T4" fmla="*/ 689 w 881"/>
                    <a:gd name="T5" fmla="*/ 20 h 353"/>
                    <a:gd name="T6" fmla="*/ 596 w 881"/>
                    <a:gd name="T7" fmla="*/ 14 h 353"/>
                    <a:gd name="T8" fmla="*/ 542 w 881"/>
                    <a:gd name="T9" fmla="*/ 3 h 353"/>
                    <a:gd name="T10" fmla="*/ 486 w 881"/>
                    <a:gd name="T11" fmla="*/ 0 h 353"/>
                    <a:gd name="T12" fmla="*/ 402 w 881"/>
                    <a:gd name="T13" fmla="*/ 6 h 353"/>
                    <a:gd name="T14" fmla="*/ 310 w 881"/>
                    <a:gd name="T15" fmla="*/ 3 h 353"/>
                    <a:gd name="T16" fmla="*/ 231 w 881"/>
                    <a:gd name="T17" fmla="*/ 3 h 353"/>
                    <a:gd name="T18" fmla="*/ 197 w 881"/>
                    <a:gd name="T19" fmla="*/ 0 h 353"/>
                    <a:gd name="T20" fmla="*/ 111 w 881"/>
                    <a:gd name="T21" fmla="*/ 7 h 353"/>
                    <a:gd name="T22" fmla="*/ 81 w 881"/>
                    <a:gd name="T23" fmla="*/ 13 h 353"/>
                    <a:gd name="T24" fmla="*/ 62 w 881"/>
                    <a:gd name="T25" fmla="*/ 26 h 353"/>
                    <a:gd name="T26" fmla="*/ 50 w 881"/>
                    <a:gd name="T27" fmla="*/ 37 h 353"/>
                    <a:gd name="T28" fmla="*/ 73 w 881"/>
                    <a:gd name="T29" fmla="*/ 43 h 353"/>
                    <a:gd name="T30" fmla="*/ 127 w 881"/>
                    <a:gd name="T31" fmla="*/ 50 h 353"/>
                    <a:gd name="T32" fmla="*/ 177 w 881"/>
                    <a:gd name="T33" fmla="*/ 54 h 353"/>
                    <a:gd name="T34" fmla="*/ 251 w 881"/>
                    <a:gd name="T35" fmla="*/ 80 h 353"/>
                    <a:gd name="T36" fmla="*/ 140 w 881"/>
                    <a:gd name="T37" fmla="*/ 109 h 353"/>
                    <a:gd name="T38" fmla="*/ 94 w 881"/>
                    <a:gd name="T39" fmla="*/ 136 h 353"/>
                    <a:gd name="T40" fmla="*/ 66 w 881"/>
                    <a:gd name="T41" fmla="*/ 144 h 353"/>
                    <a:gd name="T42" fmla="*/ 24 w 881"/>
                    <a:gd name="T43" fmla="*/ 172 h 353"/>
                    <a:gd name="T44" fmla="*/ 6 w 881"/>
                    <a:gd name="T45" fmla="*/ 184 h 353"/>
                    <a:gd name="T46" fmla="*/ 0 w 881"/>
                    <a:gd name="T47" fmla="*/ 201 h 353"/>
                    <a:gd name="T48" fmla="*/ 29 w 881"/>
                    <a:gd name="T49" fmla="*/ 206 h 353"/>
                    <a:gd name="T50" fmla="*/ 107 w 881"/>
                    <a:gd name="T51" fmla="*/ 206 h 353"/>
                    <a:gd name="T52" fmla="*/ 73 w 881"/>
                    <a:gd name="T53" fmla="*/ 245 h 353"/>
                    <a:gd name="T54" fmla="*/ 62 w 881"/>
                    <a:gd name="T55" fmla="*/ 270 h 353"/>
                    <a:gd name="T56" fmla="*/ 57 w 881"/>
                    <a:gd name="T57" fmla="*/ 288 h 353"/>
                    <a:gd name="T58" fmla="*/ 86 w 881"/>
                    <a:gd name="T59" fmla="*/ 285 h 353"/>
                    <a:gd name="T60" fmla="*/ 123 w 881"/>
                    <a:gd name="T61" fmla="*/ 274 h 353"/>
                    <a:gd name="T62" fmla="*/ 161 w 881"/>
                    <a:gd name="T63" fmla="*/ 250 h 353"/>
                    <a:gd name="T64" fmla="*/ 224 w 881"/>
                    <a:gd name="T65" fmla="*/ 232 h 353"/>
                    <a:gd name="T66" fmla="*/ 301 w 881"/>
                    <a:gd name="T67" fmla="*/ 219 h 353"/>
                    <a:gd name="T68" fmla="*/ 242 w 881"/>
                    <a:gd name="T69" fmla="*/ 282 h 353"/>
                    <a:gd name="T70" fmla="*/ 215 w 881"/>
                    <a:gd name="T71" fmla="*/ 329 h 353"/>
                    <a:gd name="T72" fmla="*/ 211 w 881"/>
                    <a:gd name="T73" fmla="*/ 353 h 353"/>
                    <a:gd name="T74" fmla="*/ 234 w 881"/>
                    <a:gd name="T75" fmla="*/ 352 h 353"/>
                    <a:gd name="T76" fmla="*/ 257 w 881"/>
                    <a:gd name="T77" fmla="*/ 346 h 353"/>
                    <a:gd name="T78" fmla="*/ 295 w 881"/>
                    <a:gd name="T79" fmla="*/ 309 h 353"/>
                    <a:gd name="T80" fmla="*/ 344 w 881"/>
                    <a:gd name="T81" fmla="*/ 282 h 353"/>
                    <a:gd name="T82" fmla="*/ 412 w 881"/>
                    <a:gd name="T83" fmla="*/ 270 h 353"/>
                    <a:gd name="T84" fmla="*/ 480 w 881"/>
                    <a:gd name="T85" fmla="*/ 277 h 353"/>
                    <a:gd name="T86" fmla="*/ 540 w 881"/>
                    <a:gd name="T87" fmla="*/ 290 h 353"/>
                    <a:gd name="T88" fmla="*/ 602 w 881"/>
                    <a:gd name="T89" fmla="*/ 297 h 353"/>
                    <a:gd name="T90" fmla="*/ 674 w 881"/>
                    <a:gd name="T91" fmla="*/ 290 h 353"/>
                    <a:gd name="T92" fmla="*/ 718 w 881"/>
                    <a:gd name="T93" fmla="*/ 277 h 353"/>
                    <a:gd name="T94" fmla="*/ 758 w 881"/>
                    <a:gd name="T95" fmla="*/ 248 h 353"/>
                    <a:gd name="T96" fmla="*/ 798 w 881"/>
                    <a:gd name="T97" fmla="*/ 228 h 353"/>
                    <a:gd name="T98" fmla="*/ 881 w 881"/>
                    <a:gd name="T99" fmla="*/ 220 h 353"/>
                    <a:gd name="T100" fmla="*/ 833 w 881"/>
                    <a:gd name="T101" fmla="*/ 157 h 353"/>
                    <a:gd name="T102" fmla="*/ 799 w 881"/>
                    <a:gd name="T103" fmla="*/ 89 h 353"/>
                    <a:gd name="T104" fmla="*/ 794 w 881"/>
                    <a:gd name="T105" fmla="*/ 7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881" h="353">
                      <a:moveTo>
                        <a:pt x="794" y="7"/>
                      </a:moveTo>
                      <a:lnTo>
                        <a:pt x="759" y="31"/>
                      </a:lnTo>
                      <a:lnTo>
                        <a:pt x="689" y="20"/>
                      </a:lnTo>
                      <a:lnTo>
                        <a:pt x="596" y="14"/>
                      </a:lnTo>
                      <a:lnTo>
                        <a:pt x="542" y="3"/>
                      </a:lnTo>
                      <a:lnTo>
                        <a:pt x="486" y="0"/>
                      </a:lnTo>
                      <a:lnTo>
                        <a:pt x="402" y="6"/>
                      </a:lnTo>
                      <a:lnTo>
                        <a:pt x="310" y="3"/>
                      </a:lnTo>
                      <a:lnTo>
                        <a:pt x="231" y="3"/>
                      </a:lnTo>
                      <a:lnTo>
                        <a:pt x="197" y="0"/>
                      </a:lnTo>
                      <a:lnTo>
                        <a:pt x="111" y="7"/>
                      </a:lnTo>
                      <a:lnTo>
                        <a:pt x="81" y="13"/>
                      </a:lnTo>
                      <a:lnTo>
                        <a:pt x="62" y="26"/>
                      </a:lnTo>
                      <a:lnTo>
                        <a:pt x="50" y="37"/>
                      </a:lnTo>
                      <a:lnTo>
                        <a:pt x="73" y="43"/>
                      </a:lnTo>
                      <a:lnTo>
                        <a:pt x="127" y="50"/>
                      </a:lnTo>
                      <a:lnTo>
                        <a:pt x="177" y="54"/>
                      </a:lnTo>
                      <a:lnTo>
                        <a:pt x="251" y="80"/>
                      </a:lnTo>
                      <a:lnTo>
                        <a:pt x="140" y="109"/>
                      </a:lnTo>
                      <a:lnTo>
                        <a:pt x="94" y="136"/>
                      </a:lnTo>
                      <a:lnTo>
                        <a:pt x="66" y="144"/>
                      </a:lnTo>
                      <a:lnTo>
                        <a:pt x="24" y="172"/>
                      </a:lnTo>
                      <a:lnTo>
                        <a:pt x="6" y="184"/>
                      </a:lnTo>
                      <a:lnTo>
                        <a:pt x="0" y="201"/>
                      </a:lnTo>
                      <a:lnTo>
                        <a:pt x="29" y="206"/>
                      </a:lnTo>
                      <a:lnTo>
                        <a:pt x="107" y="206"/>
                      </a:lnTo>
                      <a:lnTo>
                        <a:pt x="73" y="245"/>
                      </a:lnTo>
                      <a:lnTo>
                        <a:pt x="62" y="270"/>
                      </a:lnTo>
                      <a:lnTo>
                        <a:pt x="57" y="288"/>
                      </a:lnTo>
                      <a:lnTo>
                        <a:pt x="86" y="285"/>
                      </a:lnTo>
                      <a:lnTo>
                        <a:pt x="123" y="274"/>
                      </a:lnTo>
                      <a:lnTo>
                        <a:pt x="161" y="250"/>
                      </a:lnTo>
                      <a:lnTo>
                        <a:pt x="224" y="232"/>
                      </a:lnTo>
                      <a:lnTo>
                        <a:pt x="301" y="219"/>
                      </a:lnTo>
                      <a:lnTo>
                        <a:pt x="242" y="282"/>
                      </a:lnTo>
                      <a:lnTo>
                        <a:pt x="215" y="329"/>
                      </a:lnTo>
                      <a:lnTo>
                        <a:pt x="211" y="353"/>
                      </a:lnTo>
                      <a:lnTo>
                        <a:pt x="234" y="352"/>
                      </a:lnTo>
                      <a:lnTo>
                        <a:pt x="257" y="346"/>
                      </a:lnTo>
                      <a:lnTo>
                        <a:pt x="295" y="309"/>
                      </a:lnTo>
                      <a:lnTo>
                        <a:pt x="344" y="282"/>
                      </a:lnTo>
                      <a:lnTo>
                        <a:pt x="412" y="270"/>
                      </a:lnTo>
                      <a:lnTo>
                        <a:pt x="480" y="277"/>
                      </a:lnTo>
                      <a:lnTo>
                        <a:pt x="540" y="290"/>
                      </a:lnTo>
                      <a:lnTo>
                        <a:pt x="602" y="297"/>
                      </a:lnTo>
                      <a:lnTo>
                        <a:pt x="674" y="290"/>
                      </a:lnTo>
                      <a:lnTo>
                        <a:pt x="718" y="277"/>
                      </a:lnTo>
                      <a:lnTo>
                        <a:pt x="758" y="248"/>
                      </a:lnTo>
                      <a:lnTo>
                        <a:pt x="798" y="228"/>
                      </a:lnTo>
                      <a:lnTo>
                        <a:pt x="881" y="220"/>
                      </a:lnTo>
                      <a:lnTo>
                        <a:pt x="833" y="157"/>
                      </a:lnTo>
                      <a:lnTo>
                        <a:pt x="799" y="89"/>
                      </a:lnTo>
                      <a:lnTo>
                        <a:pt x="794" y="7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4763">
                  <a:solidFill>
                    <a:srgbClr val="402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7922" name="Group 34">
                  <a:extLst>
                    <a:ext uri="{FF2B5EF4-FFF2-40B4-BE49-F238E27FC236}">
                      <a16:creationId xmlns:a16="http://schemas.microsoft.com/office/drawing/2014/main" id="{38A72BF0-C046-41E6-AA14-79A3BDB046C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33" y="3727"/>
                  <a:ext cx="233" cy="107"/>
                  <a:chOff x="833" y="3727"/>
                  <a:chExt cx="233" cy="107"/>
                </a:xfrm>
              </p:grpSpPr>
              <p:sp>
                <p:nvSpPr>
                  <p:cNvPr id="37923" name="Freeform 35">
                    <a:extLst>
                      <a:ext uri="{FF2B5EF4-FFF2-40B4-BE49-F238E27FC236}">
                        <a16:creationId xmlns:a16="http://schemas.microsoft.com/office/drawing/2014/main" id="{24E852C2-4AE5-42F8-9352-727348DB54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84" y="3762"/>
                    <a:ext cx="46" cy="15"/>
                  </a:xfrm>
                  <a:custGeom>
                    <a:avLst/>
                    <a:gdLst>
                      <a:gd name="T0" fmla="*/ 0 w 136"/>
                      <a:gd name="T1" fmla="*/ 45 h 45"/>
                      <a:gd name="T2" fmla="*/ 62 w 136"/>
                      <a:gd name="T3" fmla="*/ 27 h 45"/>
                      <a:gd name="T4" fmla="*/ 125 w 136"/>
                      <a:gd name="T5" fmla="*/ 22 h 45"/>
                      <a:gd name="T6" fmla="*/ 136 w 136"/>
                      <a:gd name="T7" fmla="*/ 0 h 45"/>
                      <a:gd name="T8" fmla="*/ 106 w 136"/>
                      <a:gd name="T9" fmla="*/ 7 h 45"/>
                      <a:gd name="T10" fmla="*/ 51 w 136"/>
                      <a:gd name="T11" fmla="*/ 17 h 45"/>
                      <a:gd name="T12" fmla="*/ 0 w 136"/>
                      <a:gd name="T13" fmla="*/ 45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6" h="45">
                        <a:moveTo>
                          <a:pt x="0" y="45"/>
                        </a:moveTo>
                        <a:lnTo>
                          <a:pt x="62" y="27"/>
                        </a:lnTo>
                        <a:lnTo>
                          <a:pt x="125" y="22"/>
                        </a:lnTo>
                        <a:lnTo>
                          <a:pt x="136" y="0"/>
                        </a:lnTo>
                        <a:lnTo>
                          <a:pt x="106" y="7"/>
                        </a:lnTo>
                        <a:lnTo>
                          <a:pt x="51" y="17"/>
                        </a:lnTo>
                        <a:lnTo>
                          <a:pt x="0" y="45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24" name="Freeform 36">
                    <a:extLst>
                      <a:ext uri="{FF2B5EF4-FFF2-40B4-BE49-F238E27FC236}">
                        <a16:creationId xmlns:a16="http://schemas.microsoft.com/office/drawing/2014/main" id="{9A8CA306-73E1-4147-ABE9-56EC144EAF3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19" y="3787"/>
                    <a:ext cx="15" cy="10"/>
                  </a:xfrm>
                  <a:custGeom>
                    <a:avLst/>
                    <a:gdLst>
                      <a:gd name="T0" fmla="*/ 0 w 45"/>
                      <a:gd name="T1" fmla="*/ 31 h 31"/>
                      <a:gd name="T2" fmla="*/ 45 w 45"/>
                      <a:gd name="T3" fmla="*/ 20 h 31"/>
                      <a:gd name="T4" fmla="*/ 38 w 45"/>
                      <a:gd name="T5" fmla="*/ 0 h 31"/>
                      <a:gd name="T6" fmla="*/ 0 w 45"/>
                      <a:gd name="T7" fmla="*/ 31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5" h="31">
                        <a:moveTo>
                          <a:pt x="0" y="31"/>
                        </a:moveTo>
                        <a:lnTo>
                          <a:pt x="45" y="20"/>
                        </a:lnTo>
                        <a:lnTo>
                          <a:pt x="38" y="0"/>
                        </a:lnTo>
                        <a:lnTo>
                          <a:pt x="0" y="31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25" name="Freeform 37">
                    <a:extLst>
                      <a:ext uri="{FF2B5EF4-FFF2-40B4-BE49-F238E27FC236}">
                        <a16:creationId xmlns:a16="http://schemas.microsoft.com/office/drawing/2014/main" id="{530B792A-1D2E-4A51-843D-3116291BF8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57" y="3778"/>
                    <a:ext cx="22" cy="9"/>
                  </a:xfrm>
                  <a:custGeom>
                    <a:avLst/>
                    <a:gdLst>
                      <a:gd name="T0" fmla="*/ 0 w 67"/>
                      <a:gd name="T1" fmla="*/ 27 h 27"/>
                      <a:gd name="T2" fmla="*/ 30 w 67"/>
                      <a:gd name="T3" fmla="*/ 8 h 27"/>
                      <a:gd name="T4" fmla="*/ 67 w 67"/>
                      <a:gd name="T5" fmla="*/ 0 h 27"/>
                      <a:gd name="T6" fmla="*/ 26 w 67"/>
                      <a:gd name="T7" fmla="*/ 0 h 27"/>
                      <a:gd name="T8" fmla="*/ 0 w 67"/>
                      <a:gd name="T9" fmla="*/ 27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7" h="27">
                        <a:moveTo>
                          <a:pt x="0" y="27"/>
                        </a:moveTo>
                        <a:lnTo>
                          <a:pt x="30" y="8"/>
                        </a:lnTo>
                        <a:lnTo>
                          <a:pt x="67" y="0"/>
                        </a:lnTo>
                        <a:lnTo>
                          <a:pt x="26" y="0"/>
                        </a:ln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26" name="Freeform 38">
                    <a:extLst>
                      <a:ext uri="{FF2B5EF4-FFF2-40B4-BE49-F238E27FC236}">
                        <a16:creationId xmlns:a16="http://schemas.microsoft.com/office/drawing/2014/main" id="{F7C7152F-657A-4E0D-81C8-26F7B800B71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02" y="3738"/>
                    <a:ext cx="25" cy="11"/>
                  </a:xfrm>
                  <a:custGeom>
                    <a:avLst/>
                    <a:gdLst>
                      <a:gd name="T0" fmla="*/ 0 w 76"/>
                      <a:gd name="T1" fmla="*/ 33 h 33"/>
                      <a:gd name="T2" fmla="*/ 52 w 76"/>
                      <a:gd name="T3" fmla="*/ 22 h 33"/>
                      <a:gd name="T4" fmla="*/ 76 w 76"/>
                      <a:gd name="T5" fmla="*/ 0 h 33"/>
                      <a:gd name="T6" fmla="*/ 44 w 76"/>
                      <a:gd name="T7" fmla="*/ 11 h 33"/>
                      <a:gd name="T8" fmla="*/ 0 w 76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6" h="33">
                        <a:moveTo>
                          <a:pt x="0" y="33"/>
                        </a:moveTo>
                        <a:lnTo>
                          <a:pt x="52" y="22"/>
                        </a:lnTo>
                        <a:lnTo>
                          <a:pt x="76" y="0"/>
                        </a:lnTo>
                        <a:lnTo>
                          <a:pt x="44" y="11"/>
                        </a:lnTo>
                        <a:lnTo>
                          <a:pt x="0" y="33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27" name="Freeform 39">
                    <a:extLst>
                      <a:ext uri="{FF2B5EF4-FFF2-40B4-BE49-F238E27FC236}">
                        <a16:creationId xmlns:a16="http://schemas.microsoft.com/office/drawing/2014/main" id="{0F9F8BDB-9DCA-4EB2-AF86-BAC7D4A0F3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95" y="3823"/>
                    <a:ext cx="6" cy="11"/>
                  </a:xfrm>
                  <a:custGeom>
                    <a:avLst/>
                    <a:gdLst>
                      <a:gd name="T0" fmla="*/ 0 w 17"/>
                      <a:gd name="T1" fmla="*/ 0 h 33"/>
                      <a:gd name="T2" fmla="*/ 17 w 17"/>
                      <a:gd name="T3" fmla="*/ 7 h 33"/>
                      <a:gd name="T4" fmla="*/ 0 w 17"/>
                      <a:gd name="T5" fmla="*/ 33 h 33"/>
                      <a:gd name="T6" fmla="*/ 0 w 17"/>
                      <a:gd name="T7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33">
                        <a:moveTo>
                          <a:pt x="0" y="0"/>
                        </a:moveTo>
                        <a:lnTo>
                          <a:pt x="17" y="7"/>
                        </a:lnTo>
                        <a:lnTo>
                          <a:pt x="0" y="3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28" name="Freeform 40">
                    <a:extLst>
                      <a:ext uri="{FF2B5EF4-FFF2-40B4-BE49-F238E27FC236}">
                        <a16:creationId xmlns:a16="http://schemas.microsoft.com/office/drawing/2014/main" id="{5E2AF12E-B769-450C-B54B-D87E0436D8C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48" y="3799"/>
                    <a:ext cx="7" cy="12"/>
                  </a:xfrm>
                  <a:custGeom>
                    <a:avLst/>
                    <a:gdLst>
                      <a:gd name="T0" fmla="*/ 0 w 19"/>
                      <a:gd name="T1" fmla="*/ 0 h 35"/>
                      <a:gd name="T2" fmla="*/ 19 w 19"/>
                      <a:gd name="T3" fmla="*/ 5 h 35"/>
                      <a:gd name="T4" fmla="*/ 4 w 19"/>
                      <a:gd name="T5" fmla="*/ 35 h 35"/>
                      <a:gd name="T6" fmla="*/ 0 w 19"/>
                      <a:gd name="T7" fmla="*/ 0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35">
                        <a:moveTo>
                          <a:pt x="0" y="0"/>
                        </a:moveTo>
                        <a:lnTo>
                          <a:pt x="19" y="5"/>
                        </a:lnTo>
                        <a:lnTo>
                          <a:pt x="4" y="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29" name="Freeform 41">
                    <a:extLst>
                      <a:ext uri="{FF2B5EF4-FFF2-40B4-BE49-F238E27FC236}">
                        <a16:creationId xmlns:a16="http://schemas.microsoft.com/office/drawing/2014/main" id="{D1C0DC4A-1990-4862-B207-255E0F98BD8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33" y="3776"/>
                    <a:ext cx="9" cy="10"/>
                  </a:xfrm>
                  <a:custGeom>
                    <a:avLst/>
                    <a:gdLst>
                      <a:gd name="T0" fmla="*/ 0 w 26"/>
                      <a:gd name="T1" fmla="*/ 29 h 29"/>
                      <a:gd name="T2" fmla="*/ 26 w 26"/>
                      <a:gd name="T3" fmla="*/ 13 h 29"/>
                      <a:gd name="T4" fmla="*/ 10 w 26"/>
                      <a:gd name="T5" fmla="*/ 0 h 29"/>
                      <a:gd name="T6" fmla="*/ 0 w 26"/>
                      <a:gd name="T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6" h="29">
                        <a:moveTo>
                          <a:pt x="0" y="29"/>
                        </a:moveTo>
                        <a:lnTo>
                          <a:pt x="26" y="13"/>
                        </a:lnTo>
                        <a:lnTo>
                          <a:pt x="10" y="0"/>
                        </a:lnTo>
                        <a:lnTo>
                          <a:pt x="0" y="29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30" name="Freeform 42">
                    <a:extLst>
                      <a:ext uri="{FF2B5EF4-FFF2-40B4-BE49-F238E27FC236}">
                        <a16:creationId xmlns:a16="http://schemas.microsoft.com/office/drawing/2014/main" id="{1654F237-67F7-4C16-B10C-21F62C5242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46" y="3727"/>
                    <a:ext cx="10" cy="9"/>
                  </a:xfrm>
                  <a:custGeom>
                    <a:avLst/>
                    <a:gdLst>
                      <a:gd name="T0" fmla="*/ 25 w 30"/>
                      <a:gd name="T1" fmla="*/ 0 h 26"/>
                      <a:gd name="T2" fmla="*/ 30 w 30"/>
                      <a:gd name="T3" fmla="*/ 10 h 26"/>
                      <a:gd name="T4" fmla="*/ 0 w 30"/>
                      <a:gd name="T5" fmla="*/ 26 h 26"/>
                      <a:gd name="T6" fmla="*/ 25 w 30"/>
                      <a:gd name="T7" fmla="*/ 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0" h="26">
                        <a:moveTo>
                          <a:pt x="25" y="0"/>
                        </a:moveTo>
                        <a:lnTo>
                          <a:pt x="30" y="10"/>
                        </a:lnTo>
                        <a:lnTo>
                          <a:pt x="0" y="26"/>
                        </a:lnTo>
                        <a:lnTo>
                          <a:pt x="25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31" name="Freeform 43">
                    <a:extLst>
                      <a:ext uri="{FF2B5EF4-FFF2-40B4-BE49-F238E27FC236}">
                        <a16:creationId xmlns:a16="http://schemas.microsoft.com/office/drawing/2014/main" id="{E3744F68-F9B0-442A-A146-CA2AE92DABB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58" y="3746"/>
                    <a:ext cx="8" cy="33"/>
                  </a:xfrm>
                  <a:custGeom>
                    <a:avLst/>
                    <a:gdLst>
                      <a:gd name="T0" fmla="*/ 20 w 22"/>
                      <a:gd name="T1" fmla="*/ 0 h 100"/>
                      <a:gd name="T2" fmla="*/ 12 w 22"/>
                      <a:gd name="T3" fmla="*/ 46 h 100"/>
                      <a:gd name="T4" fmla="*/ 22 w 22"/>
                      <a:gd name="T5" fmla="*/ 100 h 100"/>
                      <a:gd name="T6" fmla="*/ 0 w 22"/>
                      <a:gd name="T7" fmla="*/ 50 h 100"/>
                      <a:gd name="T8" fmla="*/ 20 w 22"/>
                      <a:gd name="T9" fmla="*/ 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" h="100">
                        <a:moveTo>
                          <a:pt x="20" y="0"/>
                        </a:moveTo>
                        <a:lnTo>
                          <a:pt x="12" y="46"/>
                        </a:lnTo>
                        <a:lnTo>
                          <a:pt x="22" y="100"/>
                        </a:lnTo>
                        <a:lnTo>
                          <a:pt x="0" y="50"/>
                        </a:lnTo>
                        <a:lnTo>
                          <a:pt x="20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7932" name="Group 44">
                <a:extLst>
                  <a:ext uri="{FF2B5EF4-FFF2-40B4-BE49-F238E27FC236}">
                    <a16:creationId xmlns:a16="http://schemas.microsoft.com/office/drawing/2014/main" id="{25E67709-A520-40F6-BAD3-13ADFFC1B7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58" y="3703"/>
                <a:ext cx="198" cy="234"/>
                <a:chOff x="558" y="3703"/>
                <a:chExt cx="198" cy="234"/>
              </a:xfrm>
            </p:grpSpPr>
            <p:grpSp>
              <p:nvGrpSpPr>
                <p:cNvPr id="37933" name="Group 45">
                  <a:extLst>
                    <a:ext uri="{FF2B5EF4-FFF2-40B4-BE49-F238E27FC236}">
                      <a16:creationId xmlns:a16="http://schemas.microsoft.com/office/drawing/2014/main" id="{2C9EA4E9-0A9B-40DC-934C-4C5B5A2F0D5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58" y="3703"/>
                  <a:ext cx="198" cy="234"/>
                  <a:chOff x="558" y="3703"/>
                  <a:chExt cx="198" cy="234"/>
                </a:xfrm>
              </p:grpSpPr>
              <p:sp>
                <p:nvSpPr>
                  <p:cNvPr id="37934" name="Freeform 46">
                    <a:extLst>
                      <a:ext uri="{FF2B5EF4-FFF2-40B4-BE49-F238E27FC236}">
                        <a16:creationId xmlns:a16="http://schemas.microsoft.com/office/drawing/2014/main" id="{23D8A8D8-601D-4606-ACD2-5F48B1EF356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8" y="3751"/>
                    <a:ext cx="198" cy="158"/>
                  </a:xfrm>
                  <a:custGeom>
                    <a:avLst/>
                    <a:gdLst>
                      <a:gd name="T0" fmla="*/ 438 w 592"/>
                      <a:gd name="T1" fmla="*/ 5 h 474"/>
                      <a:gd name="T2" fmla="*/ 303 w 592"/>
                      <a:gd name="T3" fmla="*/ 25 h 474"/>
                      <a:gd name="T4" fmla="*/ 206 w 592"/>
                      <a:gd name="T5" fmla="*/ 19 h 474"/>
                      <a:gd name="T6" fmla="*/ 140 w 592"/>
                      <a:gd name="T7" fmla="*/ 56 h 474"/>
                      <a:gd name="T8" fmla="*/ 89 w 592"/>
                      <a:gd name="T9" fmla="*/ 79 h 474"/>
                      <a:gd name="T10" fmla="*/ 44 w 592"/>
                      <a:gd name="T11" fmla="*/ 100 h 474"/>
                      <a:gd name="T12" fmla="*/ 22 w 592"/>
                      <a:gd name="T13" fmla="*/ 116 h 474"/>
                      <a:gd name="T14" fmla="*/ 4 w 592"/>
                      <a:gd name="T15" fmla="*/ 133 h 474"/>
                      <a:gd name="T16" fmla="*/ 0 w 592"/>
                      <a:gd name="T17" fmla="*/ 166 h 474"/>
                      <a:gd name="T18" fmla="*/ 18 w 592"/>
                      <a:gd name="T19" fmla="*/ 186 h 474"/>
                      <a:gd name="T20" fmla="*/ 37 w 592"/>
                      <a:gd name="T21" fmla="*/ 213 h 474"/>
                      <a:gd name="T22" fmla="*/ 11 w 592"/>
                      <a:gd name="T23" fmla="*/ 278 h 474"/>
                      <a:gd name="T24" fmla="*/ 12 w 592"/>
                      <a:gd name="T25" fmla="*/ 310 h 474"/>
                      <a:gd name="T26" fmla="*/ 45 w 592"/>
                      <a:gd name="T27" fmla="*/ 335 h 474"/>
                      <a:gd name="T28" fmla="*/ 35 w 592"/>
                      <a:gd name="T29" fmla="*/ 355 h 474"/>
                      <a:gd name="T30" fmla="*/ 30 w 592"/>
                      <a:gd name="T31" fmla="*/ 382 h 474"/>
                      <a:gd name="T32" fmla="*/ 37 w 592"/>
                      <a:gd name="T33" fmla="*/ 402 h 474"/>
                      <a:gd name="T34" fmla="*/ 57 w 592"/>
                      <a:gd name="T35" fmla="*/ 409 h 474"/>
                      <a:gd name="T36" fmla="*/ 62 w 592"/>
                      <a:gd name="T37" fmla="*/ 450 h 474"/>
                      <a:gd name="T38" fmla="*/ 75 w 592"/>
                      <a:gd name="T39" fmla="*/ 456 h 474"/>
                      <a:gd name="T40" fmla="*/ 137 w 592"/>
                      <a:gd name="T41" fmla="*/ 469 h 474"/>
                      <a:gd name="T42" fmla="*/ 160 w 592"/>
                      <a:gd name="T43" fmla="*/ 474 h 474"/>
                      <a:gd name="T44" fmla="*/ 209 w 592"/>
                      <a:gd name="T45" fmla="*/ 463 h 474"/>
                      <a:gd name="T46" fmla="*/ 223 w 592"/>
                      <a:gd name="T47" fmla="*/ 450 h 474"/>
                      <a:gd name="T48" fmla="*/ 266 w 592"/>
                      <a:gd name="T49" fmla="*/ 443 h 474"/>
                      <a:gd name="T50" fmla="*/ 282 w 592"/>
                      <a:gd name="T51" fmla="*/ 435 h 474"/>
                      <a:gd name="T52" fmla="*/ 295 w 592"/>
                      <a:gd name="T53" fmla="*/ 419 h 474"/>
                      <a:gd name="T54" fmla="*/ 322 w 592"/>
                      <a:gd name="T55" fmla="*/ 396 h 474"/>
                      <a:gd name="T56" fmla="*/ 322 w 592"/>
                      <a:gd name="T57" fmla="*/ 369 h 474"/>
                      <a:gd name="T58" fmla="*/ 316 w 592"/>
                      <a:gd name="T59" fmla="*/ 351 h 474"/>
                      <a:gd name="T60" fmla="*/ 410 w 592"/>
                      <a:gd name="T61" fmla="*/ 315 h 474"/>
                      <a:gd name="T62" fmla="*/ 449 w 592"/>
                      <a:gd name="T63" fmla="*/ 305 h 474"/>
                      <a:gd name="T64" fmla="*/ 479 w 592"/>
                      <a:gd name="T65" fmla="*/ 297 h 474"/>
                      <a:gd name="T66" fmla="*/ 505 w 592"/>
                      <a:gd name="T67" fmla="*/ 276 h 474"/>
                      <a:gd name="T68" fmla="*/ 528 w 592"/>
                      <a:gd name="T69" fmla="*/ 233 h 474"/>
                      <a:gd name="T70" fmla="*/ 558 w 592"/>
                      <a:gd name="T71" fmla="*/ 179 h 474"/>
                      <a:gd name="T72" fmla="*/ 592 w 592"/>
                      <a:gd name="T73" fmla="*/ 117 h 474"/>
                      <a:gd name="T74" fmla="*/ 575 w 592"/>
                      <a:gd name="T75" fmla="*/ 72 h 474"/>
                      <a:gd name="T76" fmla="*/ 544 w 592"/>
                      <a:gd name="T77" fmla="*/ 25 h 474"/>
                      <a:gd name="T78" fmla="*/ 501 w 592"/>
                      <a:gd name="T79" fmla="*/ 0 h 474"/>
                      <a:gd name="T80" fmla="*/ 438 w 592"/>
                      <a:gd name="T81" fmla="*/ 5 h 4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92" h="474">
                        <a:moveTo>
                          <a:pt x="438" y="5"/>
                        </a:moveTo>
                        <a:lnTo>
                          <a:pt x="303" y="25"/>
                        </a:lnTo>
                        <a:lnTo>
                          <a:pt x="206" y="19"/>
                        </a:lnTo>
                        <a:lnTo>
                          <a:pt x="140" y="56"/>
                        </a:lnTo>
                        <a:lnTo>
                          <a:pt x="89" y="79"/>
                        </a:lnTo>
                        <a:lnTo>
                          <a:pt x="44" y="100"/>
                        </a:lnTo>
                        <a:lnTo>
                          <a:pt x="22" y="116"/>
                        </a:lnTo>
                        <a:lnTo>
                          <a:pt x="4" y="133"/>
                        </a:lnTo>
                        <a:lnTo>
                          <a:pt x="0" y="166"/>
                        </a:lnTo>
                        <a:lnTo>
                          <a:pt x="18" y="186"/>
                        </a:lnTo>
                        <a:lnTo>
                          <a:pt x="37" y="213"/>
                        </a:lnTo>
                        <a:lnTo>
                          <a:pt x="11" y="278"/>
                        </a:lnTo>
                        <a:lnTo>
                          <a:pt x="12" y="310"/>
                        </a:lnTo>
                        <a:lnTo>
                          <a:pt x="45" y="335"/>
                        </a:lnTo>
                        <a:lnTo>
                          <a:pt x="35" y="355"/>
                        </a:lnTo>
                        <a:lnTo>
                          <a:pt x="30" y="382"/>
                        </a:lnTo>
                        <a:lnTo>
                          <a:pt x="37" y="402"/>
                        </a:lnTo>
                        <a:lnTo>
                          <a:pt x="57" y="409"/>
                        </a:lnTo>
                        <a:lnTo>
                          <a:pt x="62" y="450"/>
                        </a:lnTo>
                        <a:lnTo>
                          <a:pt x="75" y="456"/>
                        </a:lnTo>
                        <a:lnTo>
                          <a:pt x="137" y="469"/>
                        </a:lnTo>
                        <a:lnTo>
                          <a:pt x="160" y="474"/>
                        </a:lnTo>
                        <a:lnTo>
                          <a:pt x="209" y="463"/>
                        </a:lnTo>
                        <a:lnTo>
                          <a:pt x="223" y="450"/>
                        </a:lnTo>
                        <a:lnTo>
                          <a:pt x="266" y="443"/>
                        </a:lnTo>
                        <a:lnTo>
                          <a:pt x="282" y="435"/>
                        </a:lnTo>
                        <a:lnTo>
                          <a:pt x="295" y="419"/>
                        </a:lnTo>
                        <a:lnTo>
                          <a:pt x="322" y="396"/>
                        </a:lnTo>
                        <a:lnTo>
                          <a:pt x="322" y="369"/>
                        </a:lnTo>
                        <a:lnTo>
                          <a:pt x="316" y="351"/>
                        </a:lnTo>
                        <a:lnTo>
                          <a:pt x="410" y="315"/>
                        </a:lnTo>
                        <a:lnTo>
                          <a:pt x="449" y="305"/>
                        </a:lnTo>
                        <a:lnTo>
                          <a:pt x="479" y="297"/>
                        </a:lnTo>
                        <a:lnTo>
                          <a:pt x="505" y="276"/>
                        </a:lnTo>
                        <a:lnTo>
                          <a:pt x="528" y="233"/>
                        </a:lnTo>
                        <a:lnTo>
                          <a:pt x="558" y="179"/>
                        </a:lnTo>
                        <a:lnTo>
                          <a:pt x="592" y="117"/>
                        </a:lnTo>
                        <a:lnTo>
                          <a:pt x="575" y="72"/>
                        </a:lnTo>
                        <a:lnTo>
                          <a:pt x="544" y="25"/>
                        </a:lnTo>
                        <a:lnTo>
                          <a:pt x="501" y="0"/>
                        </a:lnTo>
                        <a:lnTo>
                          <a:pt x="438" y="5"/>
                        </a:lnTo>
                        <a:close/>
                      </a:path>
                    </a:pathLst>
                  </a:custGeom>
                  <a:solidFill>
                    <a:srgbClr val="FFC080"/>
                  </a:solidFill>
                  <a:ln w="4763">
                    <a:solidFill>
                      <a:srgbClr val="402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35" name="Freeform 47">
                    <a:extLst>
                      <a:ext uri="{FF2B5EF4-FFF2-40B4-BE49-F238E27FC236}">
                        <a16:creationId xmlns:a16="http://schemas.microsoft.com/office/drawing/2014/main" id="{333621C7-CD99-411A-AD87-1EE231D1397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67" y="3822"/>
                    <a:ext cx="77" cy="43"/>
                  </a:xfrm>
                  <a:custGeom>
                    <a:avLst/>
                    <a:gdLst>
                      <a:gd name="T0" fmla="*/ 11 w 231"/>
                      <a:gd name="T1" fmla="*/ 0 h 128"/>
                      <a:gd name="T2" fmla="*/ 48 w 231"/>
                      <a:gd name="T3" fmla="*/ 43 h 128"/>
                      <a:gd name="T4" fmla="*/ 71 w 231"/>
                      <a:gd name="T5" fmla="*/ 71 h 128"/>
                      <a:gd name="T6" fmla="*/ 92 w 231"/>
                      <a:gd name="T7" fmla="*/ 102 h 128"/>
                      <a:gd name="T8" fmla="*/ 111 w 231"/>
                      <a:gd name="T9" fmla="*/ 106 h 128"/>
                      <a:gd name="T10" fmla="*/ 156 w 231"/>
                      <a:gd name="T11" fmla="*/ 103 h 128"/>
                      <a:gd name="T12" fmla="*/ 195 w 231"/>
                      <a:gd name="T13" fmla="*/ 115 h 128"/>
                      <a:gd name="T14" fmla="*/ 215 w 231"/>
                      <a:gd name="T15" fmla="*/ 111 h 128"/>
                      <a:gd name="T16" fmla="*/ 231 w 231"/>
                      <a:gd name="T17" fmla="*/ 79 h 128"/>
                      <a:gd name="T18" fmla="*/ 228 w 231"/>
                      <a:gd name="T19" fmla="*/ 109 h 128"/>
                      <a:gd name="T20" fmla="*/ 221 w 231"/>
                      <a:gd name="T21" fmla="*/ 120 h 128"/>
                      <a:gd name="T22" fmla="*/ 211 w 231"/>
                      <a:gd name="T23" fmla="*/ 128 h 128"/>
                      <a:gd name="T24" fmla="*/ 190 w 231"/>
                      <a:gd name="T25" fmla="*/ 123 h 128"/>
                      <a:gd name="T26" fmla="*/ 142 w 231"/>
                      <a:gd name="T27" fmla="*/ 109 h 128"/>
                      <a:gd name="T28" fmla="*/ 96 w 231"/>
                      <a:gd name="T29" fmla="*/ 119 h 128"/>
                      <a:gd name="T30" fmla="*/ 76 w 231"/>
                      <a:gd name="T31" fmla="*/ 109 h 128"/>
                      <a:gd name="T32" fmla="*/ 53 w 231"/>
                      <a:gd name="T33" fmla="*/ 71 h 128"/>
                      <a:gd name="T34" fmla="*/ 0 w 231"/>
                      <a:gd name="T35" fmla="*/ 27 h 128"/>
                      <a:gd name="T36" fmla="*/ 11 w 231"/>
                      <a:gd name="T37" fmla="*/ 0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31" h="128">
                        <a:moveTo>
                          <a:pt x="11" y="0"/>
                        </a:moveTo>
                        <a:lnTo>
                          <a:pt x="48" y="43"/>
                        </a:lnTo>
                        <a:lnTo>
                          <a:pt x="71" y="71"/>
                        </a:lnTo>
                        <a:lnTo>
                          <a:pt x="92" y="102"/>
                        </a:lnTo>
                        <a:lnTo>
                          <a:pt x="111" y="106"/>
                        </a:lnTo>
                        <a:lnTo>
                          <a:pt x="156" y="103"/>
                        </a:lnTo>
                        <a:lnTo>
                          <a:pt x="195" y="115"/>
                        </a:lnTo>
                        <a:lnTo>
                          <a:pt x="215" y="111"/>
                        </a:lnTo>
                        <a:lnTo>
                          <a:pt x="231" y="79"/>
                        </a:lnTo>
                        <a:lnTo>
                          <a:pt x="228" y="109"/>
                        </a:lnTo>
                        <a:lnTo>
                          <a:pt x="221" y="120"/>
                        </a:lnTo>
                        <a:lnTo>
                          <a:pt x="211" y="128"/>
                        </a:lnTo>
                        <a:lnTo>
                          <a:pt x="190" y="123"/>
                        </a:lnTo>
                        <a:lnTo>
                          <a:pt x="142" y="109"/>
                        </a:lnTo>
                        <a:lnTo>
                          <a:pt x="96" y="119"/>
                        </a:lnTo>
                        <a:lnTo>
                          <a:pt x="76" y="109"/>
                        </a:lnTo>
                        <a:lnTo>
                          <a:pt x="53" y="71"/>
                        </a:lnTo>
                        <a:lnTo>
                          <a:pt x="0" y="27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36" name="Freeform 48">
                    <a:extLst>
                      <a:ext uri="{FF2B5EF4-FFF2-40B4-BE49-F238E27FC236}">
                        <a16:creationId xmlns:a16="http://schemas.microsoft.com/office/drawing/2014/main" id="{FA793415-E122-4351-8443-0D2E78303E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1" y="3861"/>
                    <a:ext cx="90" cy="31"/>
                  </a:xfrm>
                  <a:custGeom>
                    <a:avLst/>
                    <a:gdLst>
                      <a:gd name="T0" fmla="*/ 14 w 271"/>
                      <a:gd name="T1" fmla="*/ 0 h 93"/>
                      <a:gd name="T2" fmla="*/ 48 w 271"/>
                      <a:gd name="T3" fmla="*/ 23 h 93"/>
                      <a:gd name="T4" fmla="*/ 82 w 271"/>
                      <a:gd name="T5" fmla="*/ 51 h 93"/>
                      <a:gd name="T6" fmla="*/ 102 w 271"/>
                      <a:gd name="T7" fmla="*/ 65 h 93"/>
                      <a:gd name="T8" fmla="*/ 115 w 271"/>
                      <a:gd name="T9" fmla="*/ 69 h 93"/>
                      <a:gd name="T10" fmla="*/ 129 w 271"/>
                      <a:gd name="T11" fmla="*/ 67 h 93"/>
                      <a:gd name="T12" fmla="*/ 164 w 271"/>
                      <a:gd name="T13" fmla="*/ 64 h 93"/>
                      <a:gd name="T14" fmla="*/ 216 w 271"/>
                      <a:gd name="T15" fmla="*/ 73 h 93"/>
                      <a:gd name="T16" fmla="*/ 271 w 271"/>
                      <a:gd name="T17" fmla="*/ 79 h 93"/>
                      <a:gd name="T18" fmla="*/ 258 w 271"/>
                      <a:gd name="T19" fmla="*/ 93 h 93"/>
                      <a:gd name="T20" fmla="*/ 218 w 271"/>
                      <a:gd name="T21" fmla="*/ 89 h 93"/>
                      <a:gd name="T22" fmla="*/ 168 w 271"/>
                      <a:gd name="T23" fmla="*/ 76 h 93"/>
                      <a:gd name="T24" fmla="*/ 142 w 271"/>
                      <a:gd name="T25" fmla="*/ 79 h 93"/>
                      <a:gd name="T26" fmla="*/ 106 w 271"/>
                      <a:gd name="T27" fmla="*/ 83 h 93"/>
                      <a:gd name="T28" fmla="*/ 75 w 271"/>
                      <a:gd name="T29" fmla="*/ 60 h 93"/>
                      <a:gd name="T30" fmla="*/ 0 w 271"/>
                      <a:gd name="T31" fmla="*/ 31 h 93"/>
                      <a:gd name="T32" fmla="*/ 14 w 271"/>
                      <a:gd name="T3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71" h="93">
                        <a:moveTo>
                          <a:pt x="14" y="0"/>
                        </a:moveTo>
                        <a:lnTo>
                          <a:pt x="48" y="23"/>
                        </a:lnTo>
                        <a:lnTo>
                          <a:pt x="82" y="51"/>
                        </a:lnTo>
                        <a:lnTo>
                          <a:pt x="102" y="65"/>
                        </a:lnTo>
                        <a:lnTo>
                          <a:pt x="115" y="69"/>
                        </a:lnTo>
                        <a:lnTo>
                          <a:pt x="129" y="67"/>
                        </a:lnTo>
                        <a:lnTo>
                          <a:pt x="164" y="64"/>
                        </a:lnTo>
                        <a:lnTo>
                          <a:pt x="216" y="73"/>
                        </a:lnTo>
                        <a:lnTo>
                          <a:pt x="271" y="79"/>
                        </a:lnTo>
                        <a:lnTo>
                          <a:pt x="258" y="93"/>
                        </a:lnTo>
                        <a:lnTo>
                          <a:pt x="218" y="89"/>
                        </a:lnTo>
                        <a:lnTo>
                          <a:pt x="168" y="76"/>
                        </a:lnTo>
                        <a:lnTo>
                          <a:pt x="142" y="79"/>
                        </a:lnTo>
                        <a:lnTo>
                          <a:pt x="106" y="83"/>
                        </a:lnTo>
                        <a:lnTo>
                          <a:pt x="75" y="60"/>
                        </a:lnTo>
                        <a:lnTo>
                          <a:pt x="0" y="31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37" name="Freeform 49">
                    <a:extLst>
                      <a:ext uri="{FF2B5EF4-FFF2-40B4-BE49-F238E27FC236}">
                        <a16:creationId xmlns:a16="http://schemas.microsoft.com/office/drawing/2014/main" id="{D8AEA714-E43F-465D-B5D4-5B6863BE62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9" y="3769"/>
                    <a:ext cx="72" cy="69"/>
                  </a:xfrm>
                  <a:custGeom>
                    <a:avLst/>
                    <a:gdLst>
                      <a:gd name="T0" fmla="*/ 0 w 217"/>
                      <a:gd name="T1" fmla="*/ 96 h 205"/>
                      <a:gd name="T2" fmla="*/ 31 w 217"/>
                      <a:gd name="T3" fmla="*/ 108 h 205"/>
                      <a:gd name="T4" fmla="*/ 47 w 217"/>
                      <a:gd name="T5" fmla="*/ 135 h 205"/>
                      <a:gd name="T6" fmla="*/ 78 w 217"/>
                      <a:gd name="T7" fmla="*/ 188 h 205"/>
                      <a:gd name="T8" fmla="*/ 66 w 217"/>
                      <a:gd name="T9" fmla="*/ 205 h 205"/>
                      <a:gd name="T10" fmla="*/ 88 w 217"/>
                      <a:gd name="T11" fmla="*/ 194 h 205"/>
                      <a:gd name="T12" fmla="*/ 118 w 217"/>
                      <a:gd name="T13" fmla="*/ 203 h 205"/>
                      <a:gd name="T14" fmla="*/ 126 w 217"/>
                      <a:gd name="T15" fmla="*/ 161 h 205"/>
                      <a:gd name="T16" fmla="*/ 132 w 217"/>
                      <a:gd name="T17" fmla="*/ 116 h 205"/>
                      <a:gd name="T18" fmla="*/ 133 w 217"/>
                      <a:gd name="T19" fmla="*/ 88 h 205"/>
                      <a:gd name="T20" fmla="*/ 148 w 217"/>
                      <a:gd name="T21" fmla="*/ 73 h 205"/>
                      <a:gd name="T22" fmla="*/ 174 w 217"/>
                      <a:gd name="T23" fmla="*/ 69 h 205"/>
                      <a:gd name="T24" fmla="*/ 200 w 217"/>
                      <a:gd name="T25" fmla="*/ 64 h 205"/>
                      <a:gd name="T26" fmla="*/ 217 w 217"/>
                      <a:gd name="T27" fmla="*/ 14 h 205"/>
                      <a:gd name="T28" fmla="*/ 186 w 217"/>
                      <a:gd name="T29" fmla="*/ 48 h 205"/>
                      <a:gd name="T30" fmla="*/ 152 w 217"/>
                      <a:gd name="T31" fmla="*/ 0 h 205"/>
                      <a:gd name="T32" fmla="*/ 164 w 217"/>
                      <a:gd name="T33" fmla="*/ 41 h 205"/>
                      <a:gd name="T34" fmla="*/ 128 w 217"/>
                      <a:gd name="T35" fmla="*/ 37 h 205"/>
                      <a:gd name="T36" fmla="*/ 114 w 217"/>
                      <a:gd name="T37" fmla="*/ 62 h 205"/>
                      <a:gd name="T38" fmla="*/ 66 w 217"/>
                      <a:gd name="T39" fmla="*/ 88 h 205"/>
                      <a:gd name="T40" fmla="*/ 0 w 217"/>
                      <a:gd name="T41" fmla="*/ 96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17" h="205">
                        <a:moveTo>
                          <a:pt x="0" y="96"/>
                        </a:moveTo>
                        <a:lnTo>
                          <a:pt x="31" y="108"/>
                        </a:lnTo>
                        <a:lnTo>
                          <a:pt x="47" y="135"/>
                        </a:lnTo>
                        <a:lnTo>
                          <a:pt x="78" y="188"/>
                        </a:lnTo>
                        <a:lnTo>
                          <a:pt x="66" y="205"/>
                        </a:lnTo>
                        <a:lnTo>
                          <a:pt x="88" y="194"/>
                        </a:lnTo>
                        <a:lnTo>
                          <a:pt x="118" y="203"/>
                        </a:lnTo>
                        <a:lnTo>
                          <a:pt x="126" y="161"/>
                        </a:lnTo>
                        <a:lnTo>
                          <a:pt x="132" y="116"/>
                        </a:lnTo>
                        <a:lnTo>
                          <a:pt x="133" y="88"/>
                        </a:lnTo>
                        <a:lnTo>
                          <a:pt x="148" y="73"/>
                        </a:lnTo>
                        <a:lnTo>
                          <a:pt x="174" y="69"/>
                        </a:lnTo>
                        <a:lnTo>
                          <a:pt x="200" y="64"/>
                        </a:lnTo>
                        <a:lnTo>
                          <a:pt x="217" y="14"/>
                        </a:lnTo>
                        <a:lnTo>
                          <a:pt x="186" y="48"/>
                        </a:lnTo>
                        <a:lnTo>
                          <a:pt x="152" y="0"/>
                        </a:lnTo>
                        <a:lnTo>
                          <a:pt x="164" y="41"/>
                        </a:lnTo>
                        <a:lnTo>
                          <a:pt x="128" y="37"/>
                        </a:lnTo>
                        <a:lnTo>
                          <a:pt x="114" y="62"/>
                        </a:lnTo>
                        <a:lnTo>
                          <a:pt x="66" y="88"/>
                        </a:lnTo>
                        <a:lnTo>
                          <a:pt x="0" y="96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38" name="Freeform 50">
                    <a:extLst>
                      <a:ext uri="{FF2B5EF4-FFF2-40B4-BE49-F238E27FC236}">
                        <a16:creationId xmlns:a16="http://schemas.microsoft.com/office/drawing/2014/main" id="{563612D3-ACA1-48B8-A198-7108FD2EDD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27" y="3811"/>
                    <a:ext cx="104" cy="41"/>
                  </a:xfrm>
                  <a:custGeom>
                    <a:avLst/>
                    <a:gdLst>
                      <a:gd name="T0" fmla="*/ 3 w 313"/>
                      <a:gd name="T1" fmla="*/ 65 h 123"/>
                      <a:gd name="T2" fmla="*/ 7 w 313"/>
                      <a:gd name="T3" fmla="*/ 100 h 123"/>
                      <a:gd name="T4" fmla="*/ 18 w 313"/>
                      <a:gd name="T5" fmla="*/ 116 h 123"/>
                      <a:gd name="T6" fmla="*/ 34 w 313"/>
                      <a:gd name="T7" fmla="*/ 116 h 123"/>
                      <a:gd name="T8" fmla="*/ 60 w 313"/>
                      <a:gd name="T9" fmla="*/ 100 h 123"/>
                      <a:gd name="T10" fmla="*/ 74 w 313"/>
                      <a:gd name="T11" fmla="*/ 69 h 123"/>
                      <a:gd name="T12" fmla="*/ 85 w 313"/>
                      <a:gd name="T13" fmla="*/ 42 h 123"/>
                      <a:gd name="T14" fmla="*/ 83 w 313"/>
                      <a:gd name="T15" fmla="*/ 10 h 123"/>
                      <a:gd name="T16" fmla="*/ 98 w 313"/>
                      <a:gd name="T17" fmla="*/ 34 h 123"/>
                      <a:gd name="T18" fmla="*/ 138 w 313"/>
                      <a:gd name="T19" fmla="*/ 23 h 123"/>
                      <a:gd name="T20" fmla="*/ 170 w 313"/>
                      <a:gd name="T21" fmla="*/ 34 h 123"/>
                      <a:gd name="T22" fmla="*/ 213 w 313"/>
                      <a:gd name="T23" fmla="*/ 41 h 123"/>
                      <a:gd name="T24" fmla="*/ 267 w 313"/>
                      <a:gd name="T25" fmla="*/ 31 h 123"/>
                      <a:gd name="T26" fmla="*/ 313 w 313"/>
                      <a:gd name="T27" fmla="*/ 0 h 123"/>
                      <a:gd name="T28" fmla="*/ 250 w 313"/>
                      <a:gd name="T29" fmla="*/ 55 h 123"/>
                      <a:gd name="T30" fmla="*/ 201 w 313"/>
                      <a:gd name="T31" fmla="*/ 62 h 123"/>
                      <a:gd name="T32" fmla="*/ 153 w 313"/>
                      <a:gd name="T33" fmla="*/ 54 h 123"/>
                      <a:gd name="T34" fmla="*/ 111 w 313"/>
                      <a:gd name="T35" fmla="*/ 54 h 123"/>
                      <a:gd name="T36" fmla="*/ 92 w 313"/>
                      <a:gd name="T37" fmla="*/ 69 h 123"/>
                      <a:gd name="T38" fmla="*/ 70 w 313"/>
                      <a:gd name="T39" fmla="*/ 103 h 123"/>
                      <a:gd name="T40" fmla="*/ 41 w 313"/>
                      <a:gd name="T41" fmla="*/ 123 h 123"/>
                      <a:gd name="T42" fmla="*/ 17 w 313"/>
                      <a:gd name="T43" fmla="*/ 123 h 123"/>
                      <a:gd name="T44" fmla="*/ 0 w 313"/>
                      <a:gd name="T45" fmla="*/ 110 h 123"/>
                      <a:gd name="T46" fmla="*/ 3 w 313"/>
                      <a:gd name="T47" fmla="*/ 65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313" h="123">
                        <a:moveTo>
                          <a:pt x="3" y="65"/>
                        </a:moveTo>
                        <a:lnTo>
                          <a:pt x="7" y="100"/>
                        </a:lnTo>
                        <a:lnTo>
                          <a:pt x="18" y="116"/>
                        </a:lnTo>
                        <a:lnTo>
                          <a:pt x="34" y="116"/>
                        </a:lnTo>
                        <a:lnTo>
                          <a:pt x="60" y="100"/>
                        </a:lnTo>
                        <a:lnTo>
                          <a:pt x="74" y="69"/>
                        </a:lnTo>
                        <a:lnTo>
                          <a:pt x="85" y="42"/>
                        </a:lnTo>
                        <a:lnTo>
                          <a:pt x="83" y="10"/>
                        </a:lnTo>
                        <a:lnTo>
                          <a:pt x="98" y="34"/>
                        </a:lnTo>
                        <a:lnTo>
                          <a:pt x="138" y="23"/>
                        </a:lnTo>
                        <a:lnTo>
                          <a:pt x="170" y="34"/>
                        </a:lnTo>
                        <a:lnTo>
                          <a:pt x="213" y="41"/>
                        </a:lnTo>
                        <a:lnTo>
                          <a:pt x="267" y="31"/>
                        </a:lnTo>
                        <a:lnTo>
                          <a:pt x="313" y="0"/>
                        </a:lnTo>
                        <a:lnTo>
                          <a:pt x="250" y="55"/>
                        </a:lnTo>
                        <a:lnTo>
                          <a:pt x="201" y="62"/>
                        </a:lnTo>
                        <a:lnTo>
                          <a:pt x="153" y="54"/>
                        </a:lnTo>
                        <a:lnTo>
                          <a:pt x="111" y="54"/>
                        </a:lnTo>
                        <a:lnTo>
                          <a:pt x="92" y="69"/>
                        </a:lnTo>
                        <a:lnTo>
                          <a:pt x="70" y="103"/>
                        </a:lnTo>
                        <a:lnTo>
                          <a:pt x="41" y="123"/>
                        </a:lnTo>
                        <a:lnTo>
                          <a:pt x="17" y="123"/>
                        </a:lnTo>
                        <a:lnTo>
                          <a:pt x="0" y="110"/>
                        </a:lnTo>
                        <a:lnTo>
                          <a:pt x="3" y="65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39" name="Freeform 51">
                    <a:extLst>
                      <a:ext uri="{FF2B5EF4-FFF2-40B4-BE49-F238E27FC236}">
                        <a16:creationId xmlns:a16="http://schemas.microsoft.com/office/drawing/2014/main" id="{89F162C1-69F5-40B3-8005-D6FC844E71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31" y="3891"/>
                    <a:ext cx="6" cy="8"/>
                  </a:xfrm>
                  <a:custGeom>
                    <a:avLst/>
                    <a:gdLst>
                      <a:gd name="T0" fmla="*/ 10 w 18"/>
                      <a:gd name="T1" fmla="*/ 22 h 22"/>
                      <a:gd name="T2" fmla="*/ 0 w 18"/>
                      <a:gd name="T3" fmla="*/ 14 h 22"/>
                      <a:gd name="T4" fmla="*/ 4 w 18"/>
                      <a:gd name="T5" fmla="*/ 1 h 22"/>
                      <a:gd name="T6" fmla="*/ 18 w 18"/>
                      <a:gd name="T7" fmla="*/ 0 h 22"/>
                      <a:gd name="T8" fmla="*/ 10 w 18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2">
                        <a:moveTo>
                          <a:pt x="10" y="22"/>
                        </a:moveTo>
                        <a:lnTo>
                          <a:pt x="0" y="14"/>
                        </a:lnTo>
                        <a:lnTo>
                          <a:pt x="4" y="1"/>
                        </a:lnTo>
                        <a:lnTo>
                          <a:pt x="18" y="0"/>
                        </a:lnTo>
                        <a:lnTo>
                          <a:pt x="10" y="22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40" name="Freeform 52">
                    <a:extLst>
                      <a:ext uri="{FF2B5EF4-FFF2-40B4-BE49-F238E27FC236}">
                        <a16:creationId xmlns:a16="http://schemas.microsoft.com/office/drawing/2014/main" id="{4B421E8E-FBE5-4034-AA2F-1771782591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43" y="3869"/>
                    <a:ext cx="7" cy="14"/>
                  </a:xfrm>
                  <a:custGeom>
                    <a:avLst/>
                    <a:gdLst>
                      <a:gd name="T0" fmla="*/ 6 w 20"/>
                      <a:gd name="T1" fmla="*/ 43 h 43"/>
                      <a:gd name="T2" fmla="*/ 0 w 20"/>
                      <a:gd name="T3" fmla="*/ 28 h 43"/>
                      <a:gd name="T4" fmla="*/ 1 w 20"/>
                      <a:gd name="T5" fmla="*/ 15 h 43"/>
                      <a:gd name="T6" fmla="*/ 8 w 20"/>
                      <a:gd name="T7" fmla="*/ 3 h 43"/>
                      <a:gd name="T8" fmla="*/ 20 w 20"/>
                      <a:gd name="T9" fmla="*/ 0 h 43"/>
                      <a:gd name="T10" fmla="*/ 6 w 20"/>
                      <a:gd name="T11" fmla="*/ 4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" h="43">
                        <a:moveTo>
                          <a:pt x="6" y="43"/>
                        </a:moveTo>
                        <a:lnTo>
                          <a:pt x="0" y="28"/>
                        </a:lnTo>
                        <a:lnTo>
                          <a:pt x="1" y="15"/>
                        </a:lnTo>
                        <a:lnTo>
                          <a:pt x="8" y="3"/>
                        </a:lnTo>
                        <a:lnTo>
                          <a:pt x="20" y="0"/>
                        </a:lnTo>
                        <a:lnTo>
                          <a:pt x="6" y="43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41" name="Freeform 53">
                    <a:extLst>
                      <a:ext uri="{FF2B5EF4-FFF2-40B4-BE49-F238E27FC236}">
                        <a16:creationId xmlns:a16="http://schemas.microsoft.com/office/drawing/2014/main" id="{21A92240-1487-4E9C-9432-998062D555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37" y="3824"/>
                    <a:ext cx="6" cy="15"/>
                  </a:xfrm>
                  <a:custGeom>
                    <a:avLst/>
                    <a:gdLst>
                      <a:gd name="T0" fmla="*/ 0 w 20"/>
                      <a:gd name="T1" fmla="*/ 0 h 43"/>
                      <a:gd name="T2" fmla="*/ 9 w 20"/>
                      <a:gd name="T3" fmla="*/ 7 h 43"/>
                      <a:gd name="T4" fmla="*/ 20 w 20"/>
                      <a:gd name="T5" fmla="*/ 43 h 43"/>
                      <a:gd name="T6" fmla="*/ 6 w 20"/>
                      <a:gd name="T7" fmla="*/ 22 h 43"/>
                      <a:gd name="T8" fmla="*/ 0 w 20"/>
                      <a:gd name="T9" fmla="*/ 0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" h="43">
                        <a:moveTo>
                          <a:pt x="0" y="0"/>
                        </a:moveTo>
                        <a:lnTo>
                          <a:pt x="9" y="7"/>
                        </a:lnTo>
                        <a:lnTo>
                          <a:pt x="20" y="43"/>
                        </a:lnTo>
                        <a:lnTo>
                          <a:pt x="6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42" name="Freeform 54">
                    <a:extLst>
                      <a:ext uri="{FF2B5EF4-FFF2-40B4-BE49-F238E27FC236}">
                        <a16:creationId xmlns:a16="http://schemas.microsoft.com/office/drawing/2014/main" id="{A9387105-4445-45C8-9C48-3BE51DE60D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77" y="3887"/>
                    <a:ext cx="25" cy="8"/>
                  </a:xfrm>
                  <a:custGeom>
                    <a:avLst/>
                    <a:gdLst>
                      <a:gd name="T0" fmla="*/ 0 w 73"/>
                      <a:gd name="T1" fmla="*/ 0 h 25"/>
                      <a:gd name="T2" fmla="*/ 29 w 73"/>
                      <a:gd name="T3" fmla="*/ 12 h 25"/>
                      <a:gd name="T4" fmla="*/ 73 w 73"/>
                      <a:gd name="T5" fmla="*/ 25 h 25"/>
                      <a:gd name="T6" fmla="*/ 1 w 73"/>
                      <a:gd name="T7" fmla="*/ 22 h 25"/>
                      <a:gd name="T8" fmla="*/ 0 w 73"/>
                      <a:gd name="T9" fmla="*/ 0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3" h="25">
                        <a:moveTo>
                          <a:pt x="0" y="0"/>
                        </a:moveTo>
                        <a:lnTo>
                          <a:pt x="29" y="12"/>
                        </a:lnTo>
                        <a:lnTo>
                          <a:pt x="73" y="25"/>
                        </a:lnTo>
                        <a:lnTo>
                          <a:pt x="1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43" name="Freeform 55">
                    <a:extLst>
                      <a:ext uri="{FF2B5EF4-FFF2-40B4-BE49-F238E27FC236}">
                        <a16:creationId xmlns:a16="http://schemas.microsoft.com/office/drawing/2014/main" id="{7E46FDCA-A074-46E7-ADF4-BA08FB8F175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06" y="3897"/>
                    <a:ext cx="18" cy="6"/>
                  </a:xfrm>
                  <a:custGeom>
                    <a:avLst/>
                    <a:gdLst>
                      <a:gd name="T0" fmla="*/ 0 w 56"/>
                      <a:gd name="T1" fmla="*/ 0 h 18"/>
                      <a:gd name="T2" fmla="*/ 13 w 56"/>
                      <a:gd name="T3" fmla="*/ 18 h 18"/>
                      <a:gd name="T4" fmla="*/ 56 w 56"/>
                      <a:gd name="T5" fmla="*/ 9 h 18"/>
                      <a:gd name="T6" fmla="*/ 0 w 56"/>
                      <a:gd name="T7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6" h="18">
                        <a:moveTo>
                          <a:pt x="0" y="0"/>
                        </a:moveTo>
                        <a:lnTo>
                          <a:pt x="13" y="18"/>
                        </a:lnTo>
                        <a:lnTo>
                          <a:pt x="56" y="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44" name="Freeform 56">
                    <a:extLst>
                      <a:ext uri="{FF2B5EF4-FFF2-40B4-BE49-F238E27FC236}">
                        <a16:creationId xmlns:a16="http://schemas.microsoft.com/office/drawing/2014/main" id="{0C7EE09B-881B-4B00-A201-347DBCC0E1B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50" y="3865"/>
                    <a:ext cx="16" cy="8"/>
                  </a:xfrm>
                  <a:custGeom>
                    <a:avLst/>
                    <a:gdLst>
                      <a:gd name="T0" fmla="*/ 0 w 48"/>
                      <a:gd name="T1" fmla="*/ 0 h 26"/>
                      <a:gd name="T2" fmla="*/ 28 w 48"/>
                      <a:gd name="T3" fmla="*/ 20 h 26"/>
                      <a:gd name="T4" fmla="*/ 48 w 48"/>
                      <a:gd name="T5" fmla="*/ 26 h 26"/>
                      <a:gd name="T6" fmla="*/ 34 w 48"/>
                      <a:gd name="T7" fmla="*/ 3 h 26"/>
                      <a:gd name="T8" fmla="*/ 0 w 48"/>
                      <a:gd name="T9" fmla="*/ 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26">
                        <a:moveTo>
                          <a:pt x="0" y="0"/>
                        </a:moveTo>
                        <a:lnTo>
                          <a:pt x="28" y="20"/>
                        </a:lnTo>
                        <a:lnTo>
                          <a:pt x="48" y="26"/>
                        </a:lnTo>
                        <a:lnTo>
                          <a:pt x="34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45" name="Freeform 57">
                    <a:extLst>
                      <a:ext uri="{FF2B5EF4-FFF2-40B4-BE49-F238E27FC236}">
                        <a16:creationId xmlns:a16="http://schemas.microsoft.com/office/drawing/2014/main" id="{2430C2A1-2BDB-4BB5-BBB6-1632DDCC1F1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40" y="3837"/>
                    <a:ext cx="45" cy="100"/>
                  </a:xfrm>
                  <a:custGeom>
                    <a:avLst/>
                    <a:gdLst>
                      <a:gd name="T0" fmla="*/ 0 w 133"/>
                      <a:gd name="T1" fmla="*/ 39 h 300"/>
                      <a:gd name="T2" fmla="*/ 84 w 133"/>
                      <a:gd name="T3" fmla="*/ 278 h 300"/>
                      <a:gd name="T4" fmla="*/ 125 w 133"/>
                      <a:gd name="T5" fmla="*/ 300 h 300"/>
                      <a:gd name="T6" fmla="*/ 133 w 133"/>
                      <a:gd name="T7" fmla="*/ 266 h 300"/>
                      <a:gd name="T8" fmla="*/ 38 w 133"/>
                      <a:gd name="T9" fmla="*/ 0 h 300"/>
                      <a:gd name="T10" fmla="*/ 26 w 133"/>
                      <a:gd name="T11" fmla="*/ 20 h 300"/>
                      <a:gd name="T12" fmla="*/ 0 w 133"/>
                      <a:gd name="T13" fmla="*/ 39 h 3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3" h="300">
                        <a:moveTo>
                          <a:pt x="0" y="39"/>
                        </a:moveTo>
                        <a:lnTo>
                          <a:pt x="84" y="278"/>
                        </a:lnTo>
                        <a:lnTo>
                          <a:pt x="125" y="300"/>
                        </a:lnTo>
                        <a:lnTo>
                          <a:pt x="133" y="266"/>
                        </a:lnTo>
                        <a:lnTo>
                          <a:pt x="38" y="0"/>
                        </a:lnTo>
                        <a:lnTo>
                          <a:pt x="26" y="20"/>
                        </a:lnTo>
                        <a:lnTo>
                          <a:pt x="0" y="39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46" name="Freeform 58">
                    <a:extLst>
                      <a:ext uri="{FF2B5EF4-FFF2-40B4-BE49-F238E27FC236}">
                        <a16:creationId xmlns:a16="http://schemas.microsoft.com/office/drawing/2014/main" id="{50EA9156-1438-44CC-9080-FC512A6B62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83" y="3703"/>
                    <a:ext cx="50" cy="104"/>
                  </a:xfrm>
                  <a:custGeom>
                    <a:avLst/>
                    <a:gdLst>
                      <a:gd name="T0" fmla="*/ 152 w 152"/>
                      <a:gd name="T1" fmla="*/ 256 h 312"/>
                      <a:gd name="T2" fmla="*/ 56 w 152"/>
                      <a:gd name="T3" fmla="*/ 0 h 312"/>
                      <a:gd name="T4" fmla="*/ 20 w 152"/>
                      <a:gd name="T5" fmla="*/ 2 h 312"/>
                      <a:gd name="T6" fmla="*/ 0 w 152"/>
                      <a:gd name="T7" fmla="*/ 20 h 312"/>
                      <a:gd name="T8" fmla="*/ 110 w 152"/>
                      <a:gd name="T9" fmla="*/ 312 h 312"/>
                      <a:gd name="T10" fmla="*/ 152 w 152"/>
                      <a:gd name="T11" fmla="*/ 256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52" h="312">
                        <a:moveTo>
                          <a:pt x="152" y="256"/>
                        </a:moveTo>
                        <a:lnTo>
                          <a:pt x="56" y="0"/>
                        </a:lnTo>
                        <a:lnTo>
                          <a:pt x="20" y="2"/>
                        </a:lnTo>
                        <a:lnTo>
                          <a:pt x="0" y="20"/>
                        </a:lnTo>
                        <a:lnTo>
                          <a:pt x="110" y="312"/>
                        </a:lnTo>
                        <a:lnTo>
                          <a:pt x="152" y="256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7947" name="Freeform 59">
                  <a:extLst>
                    <a:ext uri="{FF2B5EF4-FFF2-40B4-BE49-F238E27FC236}">
                      <a16:creationId xmlns:a16="http://schemas.microsoft.com/office/drawing/2014/main" id="{4758C007-F873-45F8-A293-53E9ADB5B5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8" y="3706"/>
                  <a:ext cx="45" cy="104"/>
                </a:xfrm>
                <a:custGeom>
                  <a:avLst/>
                  <a:gdLst>
                    <a:gd name="T0" fmla="*/ 0 w 135"/>
                    <a:gd name="T1" fmla="*/ 10 h 312"/>
                    <a:gd name="T2" fmla="*/ 16 w 135"/>
                    <a:gd name="T3" fmla="*/ 0 h 312"/>
                    <a:gd name="T4" fmla="*/ 36 w 135"/>
                    <a:gd name="T5" fmla="*/ 0 h 312"/>
                    <a:gd name="T6" fmla="*/ 135 w 135"/>
                    <a:gd name="T7" fmla="*/ 262 h 312"/>
                    <a:gd name="T8" fmla="*/ 118 w 135"/>
                    <a:gd name="T9" fmla="*/ 312 h 312"/>
                    <a:gd name="T10" fmla="*/ 0 w 135"/>
                    <a:gd name="T11" fmla="*/ 10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5" h="312">
                      <a:moveTo>
                        <a:pt x="0" y="10"/>
                      </a:moveTo>
                      <a:lnTo>
                        <a:pt x="16" y="0"/>
                      </a:lnTo>
                      <a:lnTo>
                        <a:pt x="36" y="0"/>
                      </a:lnTo>
                      <a:lnTo>
                        <a:pt x="135" y="262"/>
                      </a:lnTo>
                      <a:lnTo>
                        <a:pt x="118" y="312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8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48" name="Freeform 60">
                  <a:extLst>
                    <a:ext uri="{FF2B5EF4-FFF2-40B4-BE49-F238E27FC236}">
                      <a16:creationId xmlns:a16="http://schemas.microsoft.com/office/drawing/2014/main" id="{3F24274B-A26F-44AA-B460-11B18F06C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5" y="3842"/>
                  <a:ext cx="37" cy="90"/>
                </a:xfrm>
                <a:custGeom>
                  <a:avLst/>
                  <a:gdLst>
                    <a:gd name="T0" fmla="*/ 17 w 109"/>
                    <a:gd name="T1" fmla="*/ 0 h 271"/>
                    <a:gd name="T2" fmla="*/ 109 w 109"/>
                    <a:gd name="T3" fmla="*/ 250 h 271"/>
                    <a:gd name="T4" fmla="*/ 105 w 109"/>
                    <a:gd name="T5" fmla="*/ 271 h 271"/>
                    <a:gd name="T6" fmla="*/ 81 w 109"/>
                    <a:gd name="T7" fmla="*/ 261 h 271"/>
                    <a:gd name="T8" fmla="*/ 0 w 109"/>
                    <a:gd name="T9" fmla="*/ 24 h 271"/>
                    <a:gd name="T10" fmla="*/ 17 w 109"/>
                    <a:gd name="T11" fmla="*/ 0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9" h="271">
                      <a:moveTo>
                        <a:pt x="17" y="0"/>
                      </a:moveTo>
                      <a:lnTo>
                        <a:pt x="109" y="250"/>
                      </a:lnTo>
                      <a:lnTo>
                        <a:pt x="105" y="271"/>
                      </a:lnTo>
                      <a:lnTo>
                        <a:pt x="81" y="261"/>
                      </a:lnTo>
                      <a:lnTo>
                        <a:pt x="0" y="2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804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37949" name="Group 61">
              <a:extLst>
                <a:ext uri="{FF2B5EF4-FFF2-40B4-BE49-F238E27FC236}">
                  <a16:creationId xmlns:a16="http://schemas.microsoft.com/office/drawing/2014/main" id="{A35FA398-8E46-48E9-9258-A47149484D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9" y="2836"/>
              <a:ext cx="403" cy="586"/>
              <a:chOff x="899" y="2836"/>
              <a:chExt cx="403" cy="586"/>
            </a:xfrm>
          </p:grpSpPr>
          <p:grpSp>
            <p:nvGrpSpPr>
              <p:cNvPr id="37950" name="Group 62">
                <a:extLst>
                  <a:ext uri="{FF2B5EF4-FFF2-40B4-BE49-F238E27FC236}">
                    <a16:creationId xmlns:a16="http://schemas.microsoft.com/office/drawing/2014/main" id="{3F0E9BB1-92B6-45D4-BCDC-4F9133AFB1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99" y="2836"/>
                <a:ext cx="403" cy="586"/>
                <a:chOff x="899" y="2836"/>
                <a:chExt cx="403" cy="586"/>
              </a:xfrm>
            </p:grpSpPr>
            <p:sp>
              <p:nvSpPr>
                <p:cNvPr id="37951" name="Freeform 63">
                  <a:extLst>
                    <a:ext uri="{FF2B5EF4-FFF2-40B4-BE49-F238E27FC236}">
                      <a16:creationId xmlns:a16="http://schemas.microsoft.com/office/drawing/2014/main" id="{FE7F9FB6-9AD5-4245-9AC4-D9D50D4604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99" y="2836"/>
                  <a:ext cx="403" cy="586"/>
                </a:xfrm>
                <a:custGeom>
                  <a:avLst/>
                  <a:gdLst>
                    <a:gd name="T0" fmla="*/ 112 w 1211"/>
                    <a:gd name="T1" fmla="*/ 275 h 1759"/>
                    <a:gd name="T2" fmla="*/ 58 w 1211"/>
                    <a:gd name="T3" fmla="*/ 301 h 1759"/>
                    <a:gd name="T4" fmla="*/ 14 w 1211"/>
                    <a:gd name="T5" fmla="*/ 362 h 1759"/>
                    <a:gd name="T6" fmla="*/ 0 w 1211"/>
                    <a:gd name="T7" fmla="*/ 425 h 1759"/>
                    <a:gd name="T8" fmla="*/ 0 w 1211"/>
                    <a:gd name="T9" fmla="*/ 472 h 1759"/>
                    <a:gd name="T10" fmla="*/ 15 w 1211"/>
                    <a:gd name="T11" fmla="*/ 522 h 1759"/>
                    <a:gd name="T12" fmla="*/ 21 w 1211"/>
                    <a:gd name="T13" fmla="*/ 568 h 1759"/>
                    <a:gd name="T14" fmla="*/ 32 w 1211"/>
                    <a:gd name="T15" fmla="*/ 616 h 1759"/>
                    <a:gd name="T16" fmla="*/ 74 w 1211"/>
                    <a:gd name="T17" fmla="*/ 687 h 1759"/>
                    <a:gd name="T18" fmla="*/ 94 w 1211"/>
                    <a:gd name="T19" fmla="*/ 764 h 1759"/>
                    <a:gd name="T20" fmla="*/ 114 w 1211"/>
                    <a:gd name="T21" fmla="*/ 833 h 1759"/>
                    <a:gd name="T22" fmla="*/ 147 w 1211"/>
                    <a:gd name="T23" fmla="*/ 899 h 1759"/>
                    <a:gd name="T24" fmla="*/ 181 w 1211"/>
                    <a:gd name="T25" fmla="*/ 1024 h 1759"/>
                    <a:gd name="T26" fmla="*/ 200 w 1211"/>
                    <a:gd name="T27" fmla="*/ 1164 h 1759"/>
                    <a:gd name="T28" fmla="*/ 191 w 1211"/>
                    <a:gd name="T29" fmla="*/ 1290 h 1759"/>
                    <a:gd name="T30" fmla="*/ 192 w 1211"/>
                    <a:gd name="T31" fmla="*/ 1329 h 1759"/>
                    <a:gd name="T32" fmla="*/ 301 w 1211"/>
                    <a:gd name="T33" fmla="*/ 1271 h 1759"/>
                    <a:gd name="T34" fmla="*/ 402 w 1211"/>
                    <a:gd name="T35" fmla="*/ 1220 h 1759"/>
                    <a:gd name="T36" fmla="*/ 475 w 1211"/>
                    <a:gd name="T37" fmla="*/ 1147 h 1759"/>
                    <a:gd name="T38" fmla="*/ 878 w 1211"/>
                    <a:gd name="T39" fmla="*/ 1338 h 1759"/>
                    <a:gd name="T40" fmla="*/ 925 w 1211"/>
                    <a:gd name="T41" fmla="*/ 1516 h 1759"/>
                    <a:gd name="T42" fmla="*/ 932 w 1211"/>
                    <a:gd name="T43" fmla="*/ 1639 h 1759"/>
                    <a:gd name="T44" fmla="*/ 986 w 1211"/>
                    <a:gd name="T45" fmla="*/ 1629 h 1759"/>
                    <a:gd name="T46" fmla="*/ 1008 w 1211"/>
                    <a:gd name="T47" fmla="*/ 1686 h 1759"/>
                    <a:gd name="T48" fmla="*/ 1056 w 1211"/>
                    <a:gd name="T49" fmla="*/ 1672 h 1759"/>
                    <a:gd name="T50" fmla="*/ 1096 w 1211"/>
                    <a:gd name="T51" fmla="*/ 1726 h 1759"/>
                    <a:gd name="T52" fmla="*/ 1125 w 1211"/>
                    <a:gd name="T53" fmla="*/ 1697 h 1759"/>
                    <a:gd name="T54" fmla="*/ 1176 w 1211"/>
                    <a:gd name="T55" fmla="*/ 1759 h 1759"/>
                    <a:gd name="T56" fmla="*/ 1176 w 1211"/>
                    <a:gd name="T57" fmla="*/ 1563 h 1759"/>
                    <a:gd name="T58" fmla="*/ 1163 w 1211"/>
                    <a:gd name="T59" fmla="*/ 1363 h 1759"/>
                    <a:gd name="T60" fmla="*/ 1153 w 1211"/>
                    <a:gd name="T61" fmla="*/ 1237 h 1759"/>
                    <a:gd name="T62" fmla="*/ 1129 w 1211"/>
                    <a:gd name="T63" fmla="*/ 1117 h 1759"/>
                    <a:gd name="T64" fmla="*/ 1211 w 1211"/>
                    <a:gd name="T65" fmla="*/ 1121 h 1759"/>
                    <a:gd name="T66" fmla="*/ 1131 w 1211"/>
                    <a:gd name="T67" fmla="*/ 940 h 1759"/>
                    <a:gd name="T68" fmla="*/ 1110 w 1211"/>
                    <a:gd name="T69" fmla="*/ 801 h 1759"/>
                    <a:gd name="T70" fmla="*/ 1106 w 1211"/>
                    <a:gd name="T71" fmla="*/ 721 h 1759"/>
                    <a:gd name="T72" fmla="*/ 1094 w 1211"/>
                    <a:gd name="T73" fmla="*/ 633 h 1759"/>
                    <a:gd name="T74" fmla="*/ 1070 w 1211"/>
                    <a:gd name="T75" fmla="*/ 551 h 1759"/>
                    <a:gd name="T76" fmla="*/ 1032 w 1211"/>
                    <a:gd name="T77" fmla="*/ 473 h 1759"/>
                    <a:gd name="T78" fmla="*/ 997 w 1211"/>
                    <a:gd name="T79" fmla="*/ 376 h 1759"/>
                    <a:gd name="T80" fmla="*/ 953 w 1211"/>
                    <a:gd name="T81" fmla="*/ 265 h 1759"/>
                    <a:gd name="T82" fmla="*/ 881 w 1211"/>
                    <a:gd name="T83" fmla="*/ 148 h 1759"/>
                    <a:gd name="T84" fmla="*/ 751 w 1211"/>
                    <a:gd name="T85" fmla="*/ 50 h 1759"/>
                    <a:gd name="T86" fmla="*/ 631 w 1211"/>
                    <a:gd name="T87" fmla="*/ 10 h 1759"/>
                    <a:gd name="T88" fmla="*/ 504 w 1211"/>
                    <a:gd name="T89" fmla="*/ 0 h 1759"/>
                    <a:gd name="T90" fmla="*/ 406 w 1211"/>
                    <a:gd name="T91" fmla="*/ 0 h 1759"/>
                    <a:gd name="T92" fmla="*/ 286 w 1211"/>
                    <a:gd name="T93" fmla="*/ 36 h 1759"/>
                    <a:gd name="T94" fmla="*/ 211 w 1211"/>
                    <a:gd name="T95" fmla="*/ 94 h 1759"/>
                    <a:gd name="T96" fmla="*/ 155 w 1211"/>
                    <a:gd name="T97" fmla="*/ 167 h 1759"/>
                    <a:gd name="T98" fmla="*/ 156 w 1211"/>
                    <a:gd name="T99" fmla="*/ 242 h 1759"/>
                    <a:gd name="T100" fmla="*/ 112 w 1211"/>
                    <a:gd name="T101" fmla="*/ 275 h 17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211" h="1759">
                      <a:moveTo>
                        <a:pt x="112" y="275"/>
                      </a:moveTo>
                      <a:lnTo>
                        <a:pt x="58" y="301"/>
                      </a:lnTo>
                      <a:lnTo>
                        <a:pt x="14" y="362"/>
                      </a:lnTo>
                      <a:lnTo>
                        <a:pt x="0" y="425"/>
                      </a:lnTo>
                      <a:lnTo>
                        <a:pt x="0" y="472"/>
                      </a:lnTo>
                      <a:lnTo>
                        <a:pt x="15" y="522"/>
                      </a:lnTo>
                      <a:lnTo>
                        <a:pt x="21" y="568"/>
                      </a:lnTo>
                      <a:lnTo>
                        <a:pt x="32" y="616"/>
                      </a:lnTo>
                      <a:lnTo>
                        <a:pt x="74" y="687"/>
                      </a:lnTo>
                      <a:lnTo>
                        <a:pt x="94" y="764"/>
                      </a:lnTo>
                      <a:lnTo>
                        <a:pt x="114" y="833"/>
                      </a:lnTo>
                      <a:lnTo>
                        <a:pt x="147" y="899"/>
                      </a:lnTo>
                      <a:lnTo>
                        <a:pt x="181" y="1024"/>
                      </a:lnTo>
                      <a:lnTo>
                        <a:pt x="200" y="1164"/>
                      </a:lnTo>
                      <a:lnTo>
                        <a:pt x="191" y="1290"/>
                      </a:lnTo>
                      <a:lnTo>
                        <a:pt x="192" y="1329"/>
                      </a:lnTo>
                      <a:lnTo>
                        <a:pt x="301" y="1271"/>
                      </a:lnTo>
                      <a:lnTo>
                        <a:pt x="402" y="1220"/>
                      </a:lnTo>
                      <a:lnTo>
                        <a:pt x="475" y="1147"/>
                      </a:lnTo>
                      <a:lnTo>
                        <a:pt x="878" y="1338"/>
                      </a:lnTo>
                      <a:lnTo>
                        <a:pt x="925" y="1516"/>
                      </a:lnTo>
                      <a:lnTo>
                        <a:pt x="932" y="1639"/>
                      </a:lnTo>
                      <a:lnTo>
                        <a:pt x="986" y="1629"/>
                      </a:lnTo>
                      <a:lnTo>
                        <a:pt x="1008" y="1686"/>
                      </a:lnTo>
                      <a:lnTo>
                        <a:pt x="1056" y="1672"/>
                      </a:lnTo>
                      <a:lnTo>
                        <a:pt x="1096" y="1726"/>
                      </a:lnTo>
                      <a:lnTo>
                        <a:pt x="1125" y="1697"/>
                      </a:lnTo>
                      <a:lnTo>
                        <a:pt x="1176" y="1759"/>
                      </a:lnTo>
                      <a:lnTo>
                        <a:pt x="1176" y="1563"/>
                      </a:lnTo>
                      <a:lnTo>
                        <a:pt x="1163" y="1363"/>
                      </a:lnTo>
                      <a:lnTo>
                        <a:pt x="1153" y="1237"/>
                      </a:lnTo>
                      <a:lnTo>
                        <a:pt x="1129" y="1117"/>
                      </a:lnTo>
                      <a:lnTo>
                        <a:pt x="1211" y="1121"/>
                      </a:lnTo>
                      <a:lnTo>
                        <a:pt x="1131" y="940"/>
                      </a:lnTo>
                      <a:lnTo>
                        <a:pt x="1110" y="801"/>
                      </a:lnTo>
                      <a:lnTo>
                        <a:pt x="1106" y="721"/>
                      </a:lnTo>
                      <a:lnTo>
                        <a:pt x="1094" y="633"/>
                      </a:lnTo>
                      <a:lnTo>
                        <a:pt x="1070" y="551"/>
                      </a:lnTo>
                      <a:lnTo>
                        <a:pt x="1032" y="473"/>
                      </a:lnTo>
                      <a:lnTo>
                        <a:pt x="997" y="376"/>
                      </a:lnTo>
                      <a:lnTo>
                        <a:pt x="953" y="265"/>
                      </a:lnTo>
                      <a:lnTo>
                        <a:pt x="881" y="148"/>
                      </a:lnTo>
                      <a:lnTo>
                        <a:pt x="751" y="50"/>
                      </a:lnTo>
                      <a:lnTo>
                        <a:pt x="631" y="10"/>
                      </a:lnTo>
                      <a:lnTo>
                        <a:pt x="504" y="0"/>
                      </a:lnTo>
                      <a:lnTo>
                        <a:pt x="406" y="0"/>
                      </a:lnTo>
                      <a:lnTo>
                        <a:pt x="286" y="36"/>
                      </a:lnTo>
                      <a:lnTo>
                        <a:pt x="211" y="94"/>
                      </a:lnTo>
                      <a:lnTo>
                        <a:pt x="155" y="167"/>
                      </a:lnTo>
                      <a:lnTo>
                        <a:pt x="156" y="242"/>
                      </a:lnTo>
                      <a:lnTo>
                        <a:pt x="112" y="275"/>
                      </a:lnTo>
                      <a:close/>
                    </a:path>
                  </a:pathLst>
                </a:custGeom>
                <a:solidFill>
                  <a:srgbClr val="40200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7952" name="Group 64">
                  <a:extLst>
                    <a:ext uri="{FF2B5EF4-FFF2-40B4-BE49-F238E27FC236}">
                      <a16:creationId xmlns:a16="http://schemas.microsoft.com/office/drawing/2014/main" id="{63CDC380-991B-4581-9C09-253CB011C69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10" y="2849"/>
                  <a:ext cx="375" cy="557"/>
                  <a:chOff x="910" y="2849"/>
                  <a:chExt cx="375" cy="557"/>
                </a:xfrm>
              </p:grpSpPr>
              <p:sp>
                <p:nvSpPr>
                  <p:cNvPr id="37953" name="Freeform 65">
                    <a:extLst>
                      <a:ext uri="{FF2B5EF4-FFF2-40B4-BE49-F238E27FC236}">
                        <a16:creationId xmlns:a16="http://schemas.microsoft.com/office/drawing/2014/main" id="{AC8FC9ED-FE74-439C-A2F0-3094D8368E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10" y="2934"/>
                    <a:ext cx="142" cy="337"/>
                  </a:xfrm>
                  <a:custGeom>
                    <a:avLst/>
                    <a:gdLst>
                      <a:gd name="T0" fmla="*/ 25 w 427"/>
                      <a:gd name="T1" fmla="*/ 54 h 1010"/>
                      <a:gd name="T2" fmla="*/ 0 w 427"/>
                      <a:gd name="T3" fmla="*/ 115 h 1010"/>
                      <a:gd name="T4" fmla="*/ 5 w 427"/>
                      <a:gd name="T5" fmla="*/ 200 h 1010"/>
                      <a:gd name="T6" fmla="*/ 13 w 427"/>
                      <a:gd name="T7" fmla="*/ 262 h 1010"/>
                      <a:gd name="T8" fmla="*/ 27 w 427"/>
                      <a:gd name="T9" fmla="*/ 324 h 1010"/>
                      <a:gd name="T10" fmla="*/ 61 w 427"/>
                      <a:gd name="T11" fmla="*/ 384 h 1010"/>
                      <a:gd name="T12" fmla="*/ 88 w 427"/>
                      <a:gd name="T13" fmla="*/ 460 h 1010"/>
                      <a:gd name="T14" fmla="*/ 105 w 427"/>
                      <a:gd name="T15" fmla="*/ 525 h 1010"/>
                      <a:gd name="T16" fmla="*/ 133 w 427"/>
                      <a:gd name="T17" fmla="*/ 576 h 1010"/>
                      <a:gd name="T18" fmla="*/ 179 w 427"/>
                      <a:gd name="T19" fmla="*/ 703 h 1010"/>
                      <a:gd name="T20" fmla="*/ 198 w 427"/>
                      <a:gd name="T21" fmla="*/ 902 h 1010"/>
                      <a:gd name="T22" fmla="*/ 195 w 427"/>
                      <a:gd name="T23" fmla="*/ 1010 h 1010"/>
                      <a:gd name="T24" fmla="*/ 367 w 427"/>
                      <a:gd name="T25" fmla="*/ 925 h 1010"/>
                      <a:gd name="T26" fmla="*/ 427 w 427"/>
                      <a:gd name="T27" fmla="*/ 862 h 1010"/>
                      <a:gd name="T28" fmla="*/ 387 w 427"/>
                      <a:gd name="T29" fmla="*/ 731 h 1010"/>
                      <a:gd name="T30" fmla="*/ 186 w 427"/>
                      <a:gd name="T31" fmla="*/ 147 h 1010"/>
                      <a:gd name="T32" fmla="*/ 216 w 427"/>
                      <a:gd name="T33" fmla="*/ 161 h 1010"/>
                      <a:gd name="T34" fmla="*/ 207 w 427"/>
                      <a:gd name="T35" fmla="*/ 140 h 1010"/>
                      <a:gd name="T36" fmla="*/ 246 w 427"/>
                      <a:gd name="T37" fmla="*/ 148 h 1010"/>
                      <a:gd name="T38" fmla="*/ 183 w 427"/>
                      <a:gd name="T39" fmla="*/ 105 h 1010"/>
                      <a:gd name="T40" fmla="*/ 163 w 427"/>
                      <a:gd name="T41" fmla="*/ 78 h 1010"/>
                      <a:gd name="T42" fmla="*/ 116 w 427"/>
                      <a:gd name="T43" fmla="*/ 51 h 1010"/>
                      <a:gd name="T44" fmla="*/ 101 w 427"/>
                      <a:gd name="T45" fmla="*/ 0 h 1010"/>
                      <a:gd name="T46" fmla="*/ 68 w 427"/>
                      <a:gd name="T47" fmla="*/ 18 h 1010"/>
                      <a:gd name="T48" fmla="*/ 25 w 427"/>
                      <a:gd name="T49" fmla="*/ 54 h 10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427" h="1010">
                        <a:moveTo>
                          <a:pt x="25" y="54"/>
                        </a:moveTo>
                        <a:lnTo>
                          <a:pt x="0" y="115"/>
                        </a:lnTo>
                        <a:lnTo>
                          <a:pt x="5" y="200"/>
                        </a:lnTo>
                        <a:lnTo>
                          <a:pt x="13" y="262"/>
                        </a:lnTo>
                        <a:lnTo>
                          <a:pt x="27" y="324"/>
                        </a:lnTo>
                        <a:lnTo>
                          <a:pt x="61" y="384"/>
                        </a:lnTo>
                        <a:lnTo>
                          <a:pt x="88" y="460"/>
                        </a:lnTo>
                        <a:lnTo>
                          <a:pt x="105" y="525"/>
                        </a:lnTo>
                        <a:lnTo>
                          <a:pt x="133" y="576"/>
                        </a:lnTo>
                        <a:lnTo>
                          <a:pt x="179" y="703"/>
                        </a:lnTo>
                        <a:lnTo>
                          <a:pt x="198" y="902"/>
                        </a:lnTo>
                        <a:lnTo>
                          <a:pt x="195" y="1010"/>
                        </a:lnTo>
                        <a:lnTo>
                          <a:pt x="367" y="925"/>
                        </a:lnTo>
                        <a:lnTo>
                          <a:pt x="427" y="862"/>
                        </a:lnTo>
                        <a:lnTo>
                          <a:pt x="387" y="731"/>
                        </a:lnTo>
                        <a:lnTo>
                          <a:pt x="186" y="147"/>
                        </a:lnTo>
                        <a:lnTo>
                          <a:pt x="216" y="161"/>
                        </a:lnTo>
                        <a:lnTo>
                          <a:pt x="207" y="140"/>
                        </a:lnTo>
                        <a:lnTo>
                          <a:pt x="246" y="148"/>
                        </a:lnTo>
                        <a:lnTo>
                          <a:pt x="183" y="105"/>
                        </a:lnTo>
                        <a:lnTo>
                          <a:pt x="163" y="78"/>
                        </a:lnTo>
                        <a:lnTo>
                          <a:pt x="116" y="51"/>
                        </a:lnTo>
                        <a:lnTo>
                          <a:pt x="101" y="0"/>
                        </a:lnTo>
                        <a:lnTo>
                          <a:pt x="68" y="18"/>
                        </a:lnTo>
                        <a:lnTo>
                          <a:pt x="25" y="54"/>
                        </a:lnTo>
                        <a:close/>
                      </a:path>
                    </a:pathLst>
                  </a:custGeom>
                  <a:solidFill>
                    <a:srgbClr val="603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54" name="Freeform 66">
                    <a:extLst>
                      <a:ext uri="{FF2B5EF4-FFF2-40B4-BE49-F238E27FC236}">
                        <a16:creationId xmlns:a16="http://schemas.microsoft.com/office/drawing/2014/main" id="{CDEB433F-2E2E-469E-A169-D185D0B1578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53" y="2849"/>
                    <a:ext cx="323" cy="473"/>
                  </a:xfrm>
                  <a:custGeom>
                    <a:avLst/>
                    <a:gdLst>
                      <a:gd name="T0" fmla="*/ 18 w 968"/>
                      <a:gd name="T1" fmla="*/ 141 h 1417"/>
                      <a:gd name="T2" fmla="*/ 9 w 968"/>
                      <a:gd name="T3" fmla="*/ 220 h 1417"/>
                      <a:gd name="T4" fmla="*/ 0 w 968"/>
                      <a:gd name="T5" fmla="*/ 274 h 1417"/>
                      <a:gd name="T6" fmla="*/ 57 w 968"/>
                      <a:gd name="T7" fmla="*/ 322 h 1417"/>
                      <a:gd name="T8" fmla="*/ 124 w 968"/>
                      <a:gd name="T9" fmla="*/ 346 h 1417"/>
                      <a:gd name="T10" fmla="*/ 172 w 968"/>
                      <a:gd name="T11" fmla="*/ 360 h 1417"/>
                      <a:gd name="T12" fmla="*/ 216 w 968"/>
                      <a:gd name="T13" fmla="*/ 380 h 1417"/>
                      <a:gd name="T14" fmla="*/ 189 w 968"/>
                      <a:gd name="T15" fmla="*/ 348 h 1417"/>
                      <a:gd name="T16" fmla="*/ 250 w 968"/>
                      <a:gd name="T17" fmla="*/ 336 h 1417"/>
                      <a:gd name="T18" fmla="*/ 325 w 968"/>
                      <a:gd name="T19" fmla="*/ 318 h 1417"/>
                      <a:gd name="T20" fmla="*/ 258 w 968"/>
                      <a:gd name="T21" fmla="*/ 299 h 1417"/>
                      <a:gd name="T22" fmla="*/ 356 w 968"/>
                      <a:gd name="T23" fmla="*/ 294 h 1417"/>
                      <a:gd name="T24" fmla="*/ 298 w 968"/>
                      <a:gd name="T25" fmla="*/ 265 h 1417"/>
                      <a:gd name="T26" fmla="*/ 429 w 968"/>
                      <a:gd name="T27" fmla="*/ 268 h 1417"/>
                      <a:gd name="T28" fmla="*/ 396 w 968"/>
                      <a:gd name="T29" fmla="*/ 235 h 1417"/>
                      <a:gd name="T30" fmla="*/ 496 w 968"/>
                      <a:gd name="T31" fmla="*/ 280 h 1417"/>
                      <a:gd name="T32" fmla="*/ 534 w 968"/>
                      <a:gd name="T33" fmla="*/ 396 h 1417"/>
                      <a:gd name="T34" fmla="*/ 583 w 968"/>
                      <a:gd name="T35" fmla="*/ 473 h 1417"/>
                      <a:gd name="T36" fmla="*/ 630 w 968"/>
                      <a:gd name="T37" fmla="*/ 541 h 1417"/>
                      <a:gd name="T38" fmla="*/ 641 w 968"/>
                      <a:gd name="T39" fmla="*/ 491 h 1417"/>
                      <a:gd name="T40" fmla="*/ 634 w 968"/>
                      <a:gd name="T41" fmla="*/ 432 h 1417"/>
                      <a:gd name="T42" fmla="*/ 603 w 968"/>
                      <a:gd name="T43" fmla="*/ 335 h 1417"/>
                      <a:gd name="T44" fmla="*/ 662 w 968"/>
                      <a:gd name="T45" fmla="*/ 439 h 1417"/>
                      <a:gd name="T46" fmla="*/ 630 w 968"/>
                      <a:gd name="T47" fmla="*/ 315 h 1417"/>
                      <a:gd name="T48" fmla="*/ 607 w 968"/>
                      <a:gd name="T49" fmla="*/ 259 h 1417"/>
                      <a:gd name="T50" fmla="*/ 657 w 968"/>
                      <a:gd name="T51" fmla="*/ 303 h 1417"/>
                      <a:gd name="T52" fmla="*/ 692 w 968"/>
                      <a:gd name="T53" fmla="*/ 409 h 1417"/>
                      <a:gd name="T54" fmla="*/ 738 w 968"/>
                      <a:gd name="T55" fmla="*/ 429 h 1417"/>
                      <a:gd name="T56" fmla="*/ 768 w 968"/>
                      <a:gd name="T57" fmla="*/ 471 h 1417"/>
                      <a:gd name="T58" fmla="*/ 789 w 968"/>
                      <a:gd name="T59" fmla="*/ 531 h 1417"/>
                      <a:gd name="T60" fmla="*/ 773 w 968"/>
                      <a:gd name="T61" fmla="*/ 601 h 1417"/>
                      <a:gd name="T62" fmla="*/ 785 w 968"/>
                      <a:gd name="T63" fmla="*/ 711 h 1417"/>
                      <a:gd name="T64" fmla="*/ 789 w 968"/>
                      <a:gd name="T65" fmla="*/ 937 h 1417"/>
                      <a:gd name="T66" fmla="*/ 789 w 968"/>
                      <a:gd name="T67" fmla="*/ 1088 h 1417"/>
                      <a:gd name="T68" fmla="*/ 789 w 968"/>
                      <a:gd name="T69" fmla="*/ 1213 h 1417"/>
                      <a:gd name="T70" fmla="*/ 847 w 968"/>
                      <a:gd name="T71" fmla="*/ 1407 h 1417"/>
                      <a:gd name="T72" fmla="*/ 837 w 968"/>
                      <a:gd name="T73" fmla="*/ 1199 h 1417"/>
                      <a:gd name="T74" fmla="*/ 847 w 968"/>
                      <a:gd name="T75" fmla="*/ 1014 h 1417"/>
                      <a:gd name="T76" fmla="*/ 886 w 968"/>
                      <a:gd name="T77" fmla="*/ 1247 h 1417"/>
                      <a:gd name="T78" fmla="*/ 968 w 968"/>
                      <a:gd name="T79" fmla="*/ 1417 h 1417"/>
                      <a:gd name="T80" fmla="*/ 910 w 968"/>
                      <a:gd name="T81" fmla="*/ 1213 h 1417"/>
                      <a:gd name="T82" fmla="*/ 910 w 968"/>
                      <a:gd name="T83" fmla="*/ 1014 h 1417"/>
                      <a:gd name="T84" fmla="*/ 906 w 968"/>
                      <a:gd name="T85" fmla="*/ 782 h 1417"/>
                      <a:gd name="T86" fmla="*/ 901 w 968"/>
                      <a:gd name="T87" fmla="*/ 618 h 1417"/>
                      <a:gd name="T88" fmla="*/ 866 w 968"/>
                      <a:gd name="T89" fmla="*/ 489 h 1417"/>
                      <a:gd name="T90" fmla="*/ 828 w 968"/>
                      <a:gd name="T91" fmla="*/ 408 h 1417"/>
                      <a:gd name="T92" fmla="*/ 785 w 968"/>
                      <a:gd name="T93" fmla="*/ 286 h 1417"/>
                      <a:gd name="T94" fmla="*/ 735 w 968"/>
                      <a:gd name="T95" fmla="*/ 178 h 1417"/>
                      <a:gd name="T96" fmla="*/ 683 w 968"/>
                      <a:gd name="T97" fmla="*/ 134 h 1417"/>
                      <a:gd name="T98" fmla="*/ 614 w 968"/>
                      <a:gd name="T99" fmla="*/ 76 h 1417"/>
                      <a:gd name="T100" fmla="*/ 519 w 968"/>
                      <a:gd name="T101" fmla="*/ 33 h 1417"/>
                      <a:gd name="T102" fmla="*/ 429 w 968"/>
                      <a:gd name="T103" fmla="*/ 3 h 1417"/>
                      <a:gd name="T104" fmla="*/ 317 w 968"/>
                      <a:gd name="T105" fmla="*/ 0 h 1417"/>
                      <a:gd name="T106" fmla="*/ 206 w 968"/>
                      <a:gd name="T107" fmla="*/ 7 h 1417"/>
                      <a:gd name="T108" fmla="*/ 119 w 968"/>
                      <a:gd name="T109" fmla="*/ 47 h 1417"/>
                      <a:gd name="T110" fmla="*/ 62 w 968"/>
                      <a:gd name="T111" fmla="*/ 83 h 1417"/>
                      <a:gd name="T112" fmla="*/ 18 w 968"/>
                      <a:gd name="T113" fmla="*/ 141 h 14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968" h="1417">
                        <a:moveTo>
                          <a:pt x="18" y="141"/>
                        </a:moveTo>
                        <a:lnTo>
                          <a:pt x="9" y="220"/>
                        </a:lnTo>
                        <a:lnTo>
                          <a:pt x="0" y="274"/>
                        </a:lnTo>
                        <a:lnTo>
                          <a:pt x="57" y="322"/>
                        </a:lnTo>
                        <a:lnTo>
                          <a:pt x="124" y="346"/>
                        </a:lnTo>
                        <a:lnTo>
                          <a:pt x="172" y="360"/>
                        </a:lnTo>
                        <a:lnTo>
                          <a:pt x="216" y="380"/>
                        </a:lnTo>
                        <a:lnTo>
                          <a:pt x="189" y="348"/>
                        </a:lnTo>
                        <a:lnTo>
                          <a:pt x="250" y="336"/>
                        </a:lnTo>
                        <a:lnTo>
                          <a:pt x="325" y="318"/>
                        </a:lnTo>
                        <a:lnTo>
                          <a:pt x="258" y="299"/>
                        </a:lnTo>
                        <a:lnTo>
                          <a:pt x="356" y="294"/>
                        </a:lnTo>
                        <a:lnTo>
                          <a:pt x="298" y="265"/>
                        </a:lnTo>
                        <a:lnTo>
                          <a:pt x="429" y="268"/>
                        </a:lnTo>
                        <a:lnTo>
                          <a:pt x="396" y="235"/>
                        </a:lnTo>
                        <a:lnTo>
                          <a:pt x="496" y="280"/>
                        </a:lnTo>
                        <a:lnTo>
                          <a:pt x="534" y="396"/>
                        </a:lnTo>
                        <a:lnTo>
                          <a:pt x="583" y="473"/>
                        </a:lnTo>
                        <a:lnTo>
                          <a:pt x="630" y="541"/>
                        </a:lnTo>
                        <a:lnTo>
                          <a:pt x="641" y="491"/>
                        </a:lnTo>
                        <a:lnTo>
                          <a:pt x="634" y="432"/>
                        </a:lnTo>
                        <a:lnTo>
                          <a:pt x="603" y="335"/>
                        </a:lnTo>
                        <a:lnTo>
                          <a:pt x="662" y="439"/>
                        </a:lnTo>
                        <a:lnTo>
                          <a:pt x="630" y="315"/>
                        </a:lnTo>
                        <a:lnTo>
                          <a:pt x="607" y="259"/>
                        </a:lnTo>
                        <a:lnTo>
                          <a:pt x="657" y="303"/>
                        </a:lnTo>
                        <a:lnTo>
                          <a:pt x="692" y="409"/>
                        </a:lnTo>
                        <a:lnTo>
                          <a:pt x="738" y="429"/>
                        </a:lnTo>
                        <a:lnTo>
                          <a:pt x="768" y="471"/>
                        </a:lnTo>
                        <a:lnTo>
                          <a:pt x="789" y="531"/>
                        </a:lnTo>
                        <a:lnTo>
                          <a:pt x="773" y="601"/>
                        </a:lnTo>
                        <a:lnTo>
                          <a:pt x="785" y="711"/>
                        </a:lnTo>
                        <a:lnTo>
                          <a:pt x="789" y="937"/>
                        </a:lnTo>
                        <a:lnTo>
                          <a:pt x="789" y="1088"/>
                        </a:lnTo>
                        <a:lnTo>
                          <a:pt x="789" y="1213"/>
                        </a:lnTo>
                        <a:lnTo>
                          <a:pt x="847" y="1407"/>
                        </a:lnTo>
                        <a:lnTo>
                          <a:pt x="837" y="1199"/>
                        </a:lnTo>
                        <a:lnTo>
                          <a:pt x="847" y="1014"/>
                        </a:lnTo>
                        <a:lnTo>
                          <a:pt x="886" y="1247"/>
                        </a:lnTo>
                        <a:lnTo>
                          <a:pt x="968" y="1417"/>
                        </a:lnTo>
                        <a:lnTo>
                          <a:pt x="910" y="1213"/>
                        </a:lnTo>
                        <a:lnTo>
                          <a:pt x="910" y="1014"/>
                        </a:lnTo>
                        <a:lnTo>
                          <a:pt x="906" y="782"/>
                        </a:lnTo>
                        <a:lnTo>
                          <a:pt x="901" y="618"/>
                        </a:lnTo>
                        <a:lnTo>
                          <a:pt x="866" y="489"/>
                        </a:lnTo>
                        <a:lnTo>
                          <a:pt x="828" y="408"/>
                        </a:lnTo>
                        <a:lnTo>
                          <a:pt x="785" y="286"/>
                        </a:lnTo>
                        <a:lnTo>
                          <a:pt x="735" y="178"/>
                        </a:lnTo>
                        <a:lnTo>
                          <a:pt x="683" y="134"/>
                        </a:lnTo>
                        <a:lnTo>
                          <a:pt x="614" y="76"/>
                        </a:lnTo>
                        <a:lnTo>
                          <a:pt x="519" y="33"/>
                        </a:lnTo>
                        <a:lnTo>
                          <a:pt x="429" y="3"/>
                        </a:lnTo>
                        <a:lnTo>
                          <a:pt x="317" y="0"/>
                        </a:lnTo>
                        <a:lnTo>
                          <a:pt x="206" y="7"/>
                        </a:lnTo>
                        <a:lnTo>
                          <a:pt x="119" y="47"/>
                        </a:lnTo>
                        <a:lnTo>
                          <a:pt x="62" y="83"/>
                        </a:lnTo>
                        <a:lnTo>
                          <a:pt x="18" y="141"/>
                        </a:lnTo>
                        <a:close/>
                      </a:path>
                    </a:pathLst>
                  </a:custGeom>
                  <a:solidFill>
                    <a:srgbClr val="603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55" name="Freeform 67">
                    <a:extLst>
                      <a:ext uri="{FF2B5EF4-FFF2-40B4-BE49-F238E27FC236}">
                        <a16:creationId xmlns:a16="http://schemas.microsoft.com/office/drawing/2014/main" id="{86FD1F1A-52EC-4DB7-87B9-44D29A8C57B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89" y="3093"/>
                    <a:ext cx="34" cy="279"/>
                  </a:xfrm>
                  <a:custGeom>
                    <a:avLst/>
                    <a:gdLst>
                      <a:gd name="T0" fmla="*/ 79 w 103"/>
                      <a:gd name="T1" fmla="*/ 839 h 839"/>
                      <a:gd name="T2" fmla="*/ 74 w 103"/>
                      <a:gd name="T3" fmla="*/ 741 h 839"/>
                      <a:gd name="T4" fmla="*/ 34 w 103"/>
                      <a:gd name="T5" fmla="*/ 592 h 839"/>
                      <a:gd name="T6" fmla="*/ 0 w 103"/>
                      <a:gd name="T7" fmla="*/ 447 h 839"/>
                      <a:gd name="T8" fmla="*/ 0 w 103"/>
                      <a:gd name="T9" fmla="*/ 384 h 839"/>
                      <a:gd name="T10" fmla="*/ 10 w 103"/>
                      <a:gd name="T11" fmla="*/ 222 h 839"/>
                      <a:gd name="T12" fmla="*/ 30 w 103"/>
                      <a:gd name="T13" fmla="*/ 115 h 839"/>
                      <a:gd name="T14" fmla="*/ 52 w 103"/>
                      <a:gd name="T15" fmla="*/ 0 h 839"/>
                      <a:gd name="T16" fmla="*/ 48 w 103"/>
                      <a:gd name="T17" fmla="*/ 165 h 839"/>
                      <a:gd name="T18" fmla="*/ 48 w 103"/>
                      <a:gd name="T19" fmla="*/ 344 h 839"/>
                      <a:gd name="T20" fmla="*/ 52 w 103"/>
                      <a:gd name="T21" fmla="*/ 468 h 839"/>
                      <a:gd name="T22" fmla="*/ 74 w 103"/>
                      <a:gd name="T23" fmla="*/ 595 h 839"/>
                      <a:gd name="T24" fmla="*/ 103 w 103"/>
                      <a:gd name="T25" fmla="*/ 727 h 839"/>
                      <a:gd name="T26" fmla="*/ 79 w 103"/>
                      <a:gd name="T27" fmla="*/ 839 h 8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03" h="839">
                        <a:moveTo>
                          <a:pt x="79" y="839"/>
                        </a:moveTo>
                        <a:lnTo>
                          <a:pt x="74" y="741"/>
                        </a:lnTo>
                        <a:lnTo>
                          <a:pt x="34" y="592"/>
                        </a:lnTo>
                        <a:lnTo>
                          <a:pt x="0" y="447"/>
                        </a:lnTo>
                        <a:lnTo>
                          <a:pt x="0" y="384"/>
                        </a:lnTo>
                        <a:lnTo>
                          <a:pt x="10" y="222"/>
                        </a:lnTo>
                        <a:lnTo>
                          <a:pt x="30" y="115"/>
                        </a:lnTo>
                        <a:lnTo>
                          <a:pt x="52" y="0"/>
                        </a:lnTo>
                        <a:lnTo>
                          <a:pt x="48" y="165"/>
                        </a:lnTo>
                        <a:lnTo>
                          <a:pt x="48" y="344"/>
                        </a:lnTo>
                        <a:lnTo>
                          <a:pt x="52" y="468"/>
                        </a:lnTo>
                        <a:lnTo>
                          <a:pt x="74" y="595"/>
                        </a:lnTo>
                        <a:lnTo>
                          <a:pt x="103" y="727"/>
                        </a:lnTo>
                        <a:lnTo>
                          <a:pt x="79" y="839"/>
                        </a:lnTo>
                        <a:close/>
                      </a:path>
                    </a:pathLst>
                  </a:custGeom>
                  <a:solidFill>
                    <a:srgbClr val="603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56" name="Freeform 68">
                    <a:extLst>
                      <a:ext uri="{FF2B5EF4-FFF2-40B4-BE49-F238E27FC236}">
                        <a16:creationId xmlns:a16="http://schemas.microsoft.com/office/drawing/2014/main" id="{BF22E194-B30B-4A42-A6FA-4608E330E7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36" y="3264"/>
                    <a:ext cx="21" cy="120"/>
                  </a:xfrm>
                  <a:custGeom>
                    <a:avLst/>
                    <a:gdLst>
                      <a:gd name="T0" fmla="*/ 0 w 64"/>
                      <a:gd name="T1" fmla="*/ 361 h 361"/>
                      <a:gd name="T2" fmla="*/ 11 w 64"/>
                      <a:gd name="T3" fmla="*/ 259 h 361"/>
                      <a:gd name="T4" fmla="*/ 24 w 64"/>
                      <a:gd name="T5" fmla="*/ 172 h 361"/>
                      <a:gd name="T6" fmla="*/ 11 w 64"/>
                      <a:gd name="T7" fmla="*/ 73 h 361"/>
                      <a:gd name="T8" fmla="*/ 7 w 64"/>
                      <a:gd name="T9" fmla="*/ 0 h 361"/>
                      <a:gd name="T10" fmla="*/ 38 w 64"/>
                      <a:gd name="T11" fmla="*/ 132 h 361"/>
                      <a:gd name="T12" fmla="*/ 64 w 64"/>
                      <a:gd name="T13" fmla="*/ 236 h 361"/>
                      <a:gd name="T14" fmla="*/ 0 w 64"/>
                      <a:gd name="T15" fmla="*/ 361 h 3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4" h="361">
                        <a:moveTo>
                          <a:pt x="0" y="361"/>
                        </a:moveTo>
                        <a:lnTo>
                          <a:pt x="11" y="259"/>
                        </a:lnTo>
                        <a:lnTo>
                          <a:pt x="24" y="172"/>
                        </a:lnTo>
                        <a:lnTo>
                          <a:pt x="11" y="73"/>
                        </a:lnTo>
                        <a:lnTo>
                          <a:pt x="7" y="0"/>
                        </a:lnTo>
                        <a:lnTo>
                          <a:pt x="38" y="132"/>
                        </a:lnTo>
                        <a:lnTo>
                          <a:pt x="64" y="236"/>
                        </a:lnTo>
                        <a:lnTo>
                          <a:pt x="0" y="361"/>
                        </a:lnTo>
                        <a:close/>
                      </a:path>
                    </a:pathLst>
                  </a:custGeom>
                  <a:solidFill>
                    <a:srgbClr val="603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57" name="Freeform 69">
                    <a:extLst>
                      <a:ext uri="{FF2B5EF4-FFF2-40B4-BE49-F238E27FC236}">
                        <a16:creationId xmlns:a16="http://schemas.microsoft.com/office/drawing/2014/main" id="{C5B5AC4B-9130-4AD9-BF1A-62DB88BC6D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52" y="3295"/>
                    <a:ext cx="20" cy="105"/>
                  </a:xfrm>
                  <a:custGeom>
                    <a:avLst/>
                    <a:gdLst>
                      <a:gd name="T0" fmla="*/ 31 w 60"/>
                      <a:gd name="T1" fmla="*/ 314 h 314"/>
                      <a:gd name="T2" fmla="*/ 31 w 60"/>
                      <a:gd name="T3" fmla="*/ 257 h 314"/>
                      <a:gd name="T4" fmla="*/ 41 w 60"/>
                      <a:gd name="T5" fmla="*/ 165 h 314"/>
                      <a:gd name="T6" fmla="*/ 24 w 60"/>
                      <a:gd name="T7" fmla="*/ 73 h 314"/>
                      <a:gd name="T8" fmla="*/ 0 w 60"/>
                      <a:gd name="T9" fmla="*/ 0 h 314"/>
                      <a:gd name="T10" fmla="*/ 60 w 60"/>
                      <a:gd name="T11" fmla="*/ 114 h 314"/>
                      <a:gd name="T12" fmla="*/ 60 w 60"/>
                      <a:gd name="T13" fmla="*/ 172 h 314"/>
                      <a:gd name="T14" fmla="*/ 31 w 60"/>
                      <a:gd name="T15" fmla="*/ 314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0" h="314">
                        <a:moveTo>
                          <a:pt x="31" y="314"/>
                        </a:moveTo>
                        <a:lnTo>
                          <a:pt x="31" y="257"/>
                        </a:lnTo>
                        <a:lnTo>
                          <a:pt x="41" y="165"/>
                        </a:lnTo>
                        <a:lnTo>
                          <a:pt x="24" y="73"/>
                        </a:lnTo>
                        <a:lnTo>
                          <a:pt x="0" y="0"/>
                        </a:lnTo>
                        <a:lnTo>
                          <a:pt x="60" y="114"/>
                        </a:lnTo>
                        <a:lnTo>
                          <a:pt x="60" y="172"/>
                        </a:lnTo>
                        <a:lnTo>
                          <a:pt x="31" y="314"/>
                        </a:lnTo>
                        <a:close/>
                      </a:path>
                    </a:pathLst>
                  </a:custGeom>
                  <a:solidFill>
                    <a:srgbClr val="603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58" name="Freeform 70">
                    <a:extLst>
                      <a:ext uri="{FF2B5EF4-FFF2-40B4-BE49-F238E27FC236}">
                        <a16:creationId xmlns:a16="http://schemas.microsoft.com/office/drawing/2014/main" id="{36FE082B-F8A5-4867-A320-709B452D87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62" y="3201"/>
                    <a:ext cx="23" cy="205"/>
                  </a:xfrm>
                  <a:custGeom>
                    <a:avLst/>
                    <a:gdLst>
                      <a:gd name="T0" fmla="*/ 63 w 70"/>
                      <a:gd name="T1" fmla="*/ 614 h 614"/>
                      <a:gd name="T2" fmla="*/ 51 w 70"/>
                      <a:gd name="T3" fmla="*/ 535 h 614"/>
                      <a:gd name="T4" fmla="*/ 51 w 70"/>
                      <a:gd name="T5" fmla="*/ 454 h 614"/>
                      <a:gd name="T6" fmla="*/ 60 w 70"/>
                      <a:gd name="T7" fmla="*/ 349 h 614"/>
                      <a:gd name="T8" fmla="*/ 22 w 70"/>
                      <a:gd name="T9" fmla="*/ 233 h 614"/>
                      <a:gd name="T10" fmla="*/ 3 w 70"/>
                      <a:gd name="T11" fmla="*/ 141 h 614"/>
                      <a:gd name="T12" fmla="*/ 0 w 70"/>
                      <a:gd name="T13" fmla="*/ 17 h 614"/>
                      <a:gd name="T14" fmla="*/ 0 w 70"/>
                      <a:gd name="T15" fmla="*/ 0 h 614"/>
                      <a:gd name="T16" fmla="*/ 41 w 70"/>
                      <a:gd name="T17" fmla="*/ 144 h 614"/>
                      <a:gd name="T18" fmla="*/ 44 w 70"/>
                      <a:gd name="T19" fmla="*/ 236 h 614"/>
                      <a:gd name="T20" fmla="*/ 60 w 70"/>
                      <a:gd name="T21" fmla="*/ 334 h 614"/>
                      <a:gd name="T22" fmla="*/ 70 w 70"/>
                      <a:gd name="T23" fmla="*/ 516 h 614"/>
                      <a:gd name="T24" fmla="*/ 63 w 70"/>
                      <a:gd name="T25" fmla="*/ 614 h 6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70" h="614">
                        <a:moveTo>
                          <a:pt x="63" y="614"/>
                        </a:moveTo>
                        <a:lnTo>
                          <a:pt x="51" y="535"/>
                        </a:lnTo>
                        <a:lnTo>
                          <a:pt x="51" y="454"/>
                        </a:lnTo>
                        <a:lnTo>
                          <a:pt x="60" y="349"/>
                        </a:lnTo>
                        <a:lnTo>
                          <a:pt x="22" y="233"/>
                        </a:lnTo>
                        <a:lnTo>
                          <a:pt x="3" y="141"/>
                        </a:lnTo>
                        <a:lnTo>
                          <a:pt x="0" y="17"/>
                        </a:lnTo>
                        <a:lnTo>
                          <a:pt x="0" y="0"/>
                        </a:lnTo>
                        <a:lnTo>
                          <a:pt x="41" y="144"/>
                        </a:lnTo>
                        <a:lnTo>
                          <a:pt x="44" y="236"/>
                        </a:lnTo>
                        <a:lnTo>
                          <a:pt x="60" y="334"/>
                        </a:lnTo>
                        <a:lnTo>
                          <a:pt x="70" y="516"/>
                        </a:lnTo>
                        <a:lnTo>
                          <a:pt x="63" y="614"/>
                        </a:lnTo>
                        <a:close/>
                      </a:path>
                    </a:pathLst>
                  </a:custGeom>
                  <a:solidFill>
                    <a:srgbClr val="603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7959" name="Group 71">
                <a:extLst>
                  <a:ext uri="{FF2B5EF4-FFF2-40B4-BE49-F238E27FC236}">
                    <a16:creationId xmlns:a16="http://schemas.microsoft.com/office/drawing/2014/main" id="{F67688B1-2324-4F73-B7B5-322749D3257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51" y="2944"/>
                <a:ext cx="257" cy="360"/>
                <a:chOff x="951" y="2944"/>
                <a:chExt cx="257" cy="360"/>
              </a:xfrm>
            </p:grpSpPr>
            <p:grpSp>
              <p:nvGrpSpPr>
                <p:cNvPr id="37960" name="Group 72">
                  <a:extLst>
                    <a:ext uri="{FF2B5EF4-FFF2-40B4-BE49-F238E27FC236}">
                      <a16:creationId xmlns:a16="http://schemas.microsoft.com/office/drawing/2014/main" id="{8F8421D1-443A-4ECA-A972-80B7C810E4D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51" y="2944"/>
                  <a:ext cx="257" cy="360"/>
                  <a:chOff x="951" y="2944"/>
                  <a:chExt cx="257" cy="360"/>
                </a:xfrm>
              </p:grpSpPr>
              <p:grpSp>
                <p:nvGrpSpPr>
                  <p:cNvPr id="37961" name="Group 73">
                    <a:extLst>
                      <a:ext uri="{FF2B5EF4-FFF2-40B4-BE49-F238E27FC236}">
                        <a16:creationId xmlns:a16="http://schemas.microsoft.com/office/drawing/2014/main" id="{664470B4-F9D5-4272-8DF9-FF91A3D5A8E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075" y="3131"/>
                    <a:ext cx="118" cy="173"/>
                    <a:chOff x="1075" y="3131"/>
                    <a:chExt cx="118" cy="173"/>
                  </a:xfrm>
                </p:grpSpPr>
                <p:sp>
                  <p:nvSpPr>
                    <p:cNvPr id="37962" name="Freeform 74">
                      <a:extLst>
                        <a:ext uri="{FF2B5EF4-FFF2-40B4-BE49-F238E27FC236}">
                          <a16:creationId xmlns:a16="http://schemas.microsoft.com/office/drawing/2014/main" id="{8A3598F0-6F34-4BE7-9BDD-3A5E6BFB05B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075" y="3131"/>
                      <a:ext cx="118" cy="173"/>
                    </a:xfrm>
                    <a:custGeom>
                      <a:avLst/>
                      <a:gdLst>
                        <a:gd name="T0" fmla="*/ 0 w 355"/>
                        <a:gd name="T1" fmla="*/ 288 h 519"/>
                        <a:gd name="T2" fmla="*/ 11 w 355"/>
                        <a:gd name="T3" fmla="*/ 412 h 519"/>
                        <a:gd name="T4" fmla="*/ 47 w 355"/>
                        <a:gd name="T5" fmla="*/ 463 h 519"/>
                        <a:gd name="T6" fmla="*/ 123 w 355"/>
                        <a:gd name="T7" fmla="*/ 500 h 519"/>
                        <a:gd name="T8" fmla="*/ 177 w 355"/>
                        <a:gd name="T9" fmla="*/ 519 h 519"/>
                        <a:gd name="T10" fmla="*/ 256 w 355"/>
                        <a:gd name="T11" fmla="*/ 516 h 519"/>
                        <a:gd name="T12" fmla="*/ 306 w 355"/>
                        <a:gd name="T13" fmla="*/ 497 h 519"/>
                        <a:gd name="T14" fmla="*/ 355 w 355"/>
                        <a:gd name="T15" fmla="*/ 457 h 519"/>
                        <a:gd name="T16" fmla="*/ 318 w 355"/>
                        <a:gd name="T17" fmla="*/ 298 h 519"/>
                        <a:gd name="T18" fmla="*/ 322 w 355"/>
                        <a:gd name="T19" fmla="*/ 197 h 519"/>
                        <a:gd name="T20" fmla="*/ 332 w 355"/>
                        <a:gd name="T21" fmla="*/ 120 h 519"/>
                        <a:gd name="T22" fmla="*/ 339 w 355"/>
                        <a:gd name="T23" fmla="*/ 0 h 519"/>
                        <a:gd name="T24" fmla="*/ 0 w 355"/>
                        <a:gd name="T25" fmla="*/ 288 h 5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355" h="519">
                          <a:moveTo>
                            <a:pt x="0" y="288"/>
                          </a:moveTo>
                          <a:lnTo>
                            <a:pt x="11" y="412"/>
                          </a:lnTo>
                          <a:lnTo>
                            <a:pt x="47" y="463"/>
                          </a:lnTo>
                          <a:lnTo>
                            <a:pt x="123" y="500"/>
                          </a:lnTo>
                          <a:lnTo>
                            <a:pt x="177" y="519"/>
                          </a:lnTo>
                          <a:lnTo>
                            <a:pt x="256" y="516"/>
                          </a:lnTo>
                          <a:lnTo>
                            <a:pt x="306" y="497"/>
                          </a:lnTo>
                          <a:lnTo>
                            <a:pt x="355" y="457"/>
                          </a:lnTo>
                          <a:lnTo>
                            <a:pt x="318" y="298"/>
                          </a:lnTo>
                          <a:lnTo>
                            <a:pt x="322" y="197"/>
                          </a:lnTo>
                          <a:lnTo>
                            <a:pt x="332" y="120"/>
                          </a:lnTo>
                          <a:lnTo>
                            <a:pt x="339" y="0"/>
                          </a:lnTo>
                          <a:lnTo>
                            <a:pt x="0" y="288"/>
                          </a:lnTo>
                          <a:close/>
                        </a:path>
                      </a:pathLst>
                    </a:custGeom>
                    <a:solidFill>
                      <a:srgbClr val="FFC080"/>
                    </a:solidFill>
                    <a:ln w="4763">
                      <a:solidFill>
                        <a:srgbClr val="402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7963" name="Freeform 75">
                      <a:extLst>
                        <a:ext uri="{FF2B5EF4-FFF2-40B4-BE49-F238E27FC236}">
                          <a16:creationId xmlns:a16="http://schemas.microsoft.com/office/drawing/2014/main" id="{F8950E7B-3026-4A13-88B9-7478D181A28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1100" y="3250"/>
                      <a:ext cx="29" cy="54"/>
                    </a:xfrm>
                    <a:custGeom>
                      <a:avLst/>
                      <a:gdLst>
                        <a:gd name="T0" fmla="*/ 0 w 86"/>
                        <a:gd name="T1" fmla="*/ 0 h 164"/>
                        <a:gd name="T2" fmla="*/ 30 w 86"/>
                        <a:gd name="T3" fmla="*/ 33 h 164"/>
                        <a:gd name="T4" fmla="*/ 49 w 86"/>
                        <a:gd name="T5" fmla="*/ 88 h 164"/>
                        <a:gd name="T6" fmla="*/ 73 w 86"/>
                        <a:gd name="T7" fmla="*/ 133 h 164"/>
                        <a:gd name="T8" fmla="*/ 86 w 86"/>
                        <a:gd name="T9" fmla="*/ 164 h 164"/>
                        <a:gd name="T10" fmla="*/ 35 w 86"/>
                        <a:gd name="T11" fmla="*/ 89 h 164"/>
                        <a:gd name="T12" fmla="*/ 13 w 86"/>
                        <a:gd name="T13" fmla="*/ 40 h 164"/>
                        <a:gd name="T14" fmla="*/ 0 w 86"/>
                        <a:gd name="T15" fmla="*/ 0 h 1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86" h="164">
                          <a:moveTo>
                            <a:pt x="0" y="0"/>
                          </a:moveTo>
                          <a:lnTo>
                            <a:pt x="30" y="33"/>
                          </a:lnTo>
                          <a:lnTo>
                            <a:pt x="49" y="88"/>
                          </a:lnTo>
                          <a:lnTo>
                            <a:pt x="73" y="133"/>
                          </a:lnTo>
                          <a:lnTo>
                            <a:pt x="86" y="164"/>
                          </a:lnTo>
                          <a:lnTo>
                            <a:pt x="35" y="89"/>
                          </a:lnTo>
                          <a:lnTo>
                            <a:pt x="13" y="4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402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7964" name="Group 76">
                    <a:extLst>
                      <a:ext uri="{FF2B5EF4-FFF2-40B4-BE49-F238E27FC236}">
                        <a16:creationId xmlns:a16="http://schemas.microsoft.com/office/drawing/2014/main" id="{63423FFD-E10B-4CDF-9686-87CD0EA38E8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951" y="2944"/>
                    <a:ext cx="257" cy="293"/>
                    <a:chOff x="951" y="2944"/>
                    <a:chExt cx="257" cy="293"/>
                  </a:xfrm>
                </p:grpSpPr>
                <p:sp>
                  <p:nvSpPr>
                    <p:cNvPr id="37965" name="Freeform 77">
                      <a:extLst>
                        <a:ext uri="{FF2B5EF4-FFF2-40B4-BE49-F238E27FC236}">
                          <a16:creationId xmlns:a16="http://schemas.microsoft.com/office/drawing/2014/main" id="{EBD90E57-B7C8-4EA3-BFB7-A3837453B13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951" y="2944"/>
                      <a:ext cx="257" cy="293"/>
                    </a:xfrm>
                    <a:custGeom>
                      <a:avLst/>
                      <a:gdLst>
                        <a:gd name="T0" fmla="*/ 15 w 769"/>
                        <a:gd name="T1" fmla="*/ 133 h 880"/>
                        <a:gd name="T2" fmla="*/ 0 w 769"/>
                        <a:gd name="T3" fmla="*/ 264 h 880"/>
                        <a:gd name="T4" fmla="*/ 11 w 769"/>
                        <a:gd name="T5" fmla="*/ 332 h 880"/>
                        <a:gd name="T6" fmla="*/ 40 w 769"/>
                        <a:gd name="T7" fmla="*/ 402 h 880"/>
                        <a:gd name="T8" fmla="*/ 47 w 769"/>
                        <a:gd name="T9" fmla="*/ 464 h 880"/>
                        <a:gd name="T10" fmla="*/ 61 w 769"/>
                        <a:gd name="T11" fmla="*/ 525 h 880"/>
                        <a:gd name="T12" fmla="*/ 81 w 769"/>
                        <a:gd name="T13" fmla="*/ 564 h 880"/>
                        <a:gd name="T14" fmla="*/ 115 w 769"/>
                        <a:gd name="T15" fmla="*/ 602 h 880"/>
                        <a:gd name="T16" fmla="*/ 148 w 769"/>
                        <a:gd name="T17" fmla="*/ 642 h 880"/>
                        <a:gd name="T18" fmla="*/ 182 w 769"/>
                        <a:gd name="T19" fmla="*/ 685 h 880"/>
                        <a:gd name="T20" fmla="*/ 215 w 769"/>
                        <a:gd name="T21" fmla="*/ 722 h 880"/>
                        <a:gd name="T22" fmla="*/ 257 w 769"/>
                        <a:gd name="T23" fmla="*/ 763 h 880"/>
                        <a:gd name="T24" fmla="*/ 304 w 769"/>
                        <a:gd name="T25" fmla="*/ 811 h 880"/>
                        <a:gd name="T26" fmla="*/ 341 w 769"/>
                        <a:gd name="T27" fmla="*/ 837 h 880"/>
                        <a:gd name="T28" fmla="*/ 381 w 769"/>
                        <a:gd name="T29" fmla="*/ 862 h 880"/>
                        <a:gd name="T30" fmla="*/ 422 w 769"/>
                        <a:gd name="T31" fmla="*/ 880 h 880"/>
                        <a:gd name="T32" fmla="*/ 453 w 769"/>
                        <a:gd name="T33" fmla="*/ 880 h 880"/>
                        <a:gd name="T34" fmla="*/ 486 w 769"/>
                        <a:gd name="T35" fmla="*/ 870 h 880"/>
                        <a:gd name="T36" fmla="*/ 522 w 769"/>
                        <a:gd name="T37" fmla="*/ 848 h 880"/>
                        <a:gd name="T38" fmla="*/ 569 w 769"/>
                        <a:gd name="T39" fmla="*/ 815 h 880"/>
                        <a:gd name="T40" fmla="*/ 635 w 769"/>
                        <a:gd name="T41" fmla="*/ 733 h 880"/>
                        <a:gd name="T42" fmla="*/ 689 w 769"/>
                        <a:gd name="T43" fmla="*/ 641 h 880"/>
                        <a:gd name="T44" fmla="*/ 710 w 769"/>
                        <a:gd name="T45" fmla="*/ 594 h 880"/>
                        <a:gd name="T46" fmla="*/ 722 w 769"/>
                        <a:gd name="T47" fmla="*/ 539 h 880"/>
                        <a:gd name="T48" fmla="*/ 726 w 769"/>
                        <a:gd name="T49" fmla="*/ 452 h 880"/>
                        <a:gd name="T50" fmla="*/ 726 w 769"/>
                        <a:gd name="T51" fmla="*/ 383 h 880"/>
                        <a:gd name="T52" fmla="*/ 743 w 769"/>
                        <a:gd name="T53" fmla="*/ 365 h 880"/>
                        <a:gd name="T54" fmla="*/ 758 w 769"/>
                        <a:gd name="T55" fmla="*/ 325 h 880"/>
                        <a:gd name="T56" fmla="*/ 766 w 769"/>
                        <a:gd name="T57" fmla="*/ 292 h 880"/>
                        <a:gd name="T58" fmla="*/ 769 w 769"/>
                        <a:gd name="T59" fmla="*/ 242 h 880"/>
                        <a:gd name="T60" fmla="*/ 754 w 769"/>
                        <a:gd name="T61" fmla="*/ 202 h 880"/>
                        <a:gd name="T62" fmla="*/ 726 w 769"/>
                        <a:gd name="T63" fmla="*/ 162 h 880"/>
                        <a:gd name="T64" fmla="*/ 686 w 769"/>
                        <a:gd name="T65" fmla="*/ 155 h 880"/>
                        <a:gd name="T66" fmla="*/ 667 w 769"/>
                        <a:gd name="T67" fmla="*/ 191 h 880"/>
                        <a:gd name="T68" fmla="*/ 640 w 769"/>
                        <a:gd name="T69" fmla="*/ 286 h 880"/>
                        <a:gd name="T70" fmla="*/ 572 w 769"/>
                        <a:gd name="T71" fmla="*/ 199 h 880"/>
                        <a:gd name="T72" fmla="*/ 528 w 769"/>
                        <a:gd name="T73" fmla="*/ 145 h 880"/>
                        <a:gd name="T74" fmla="*/ 495 w 769"/>
                        <a:gd name="T75" fmla="*/ 84 h 880"/>
                        <a:gd name="T76" fmla="*/ 477 w 769"/>
                        <a:gd name="T77" fmla="*/ 37 h 880"/>
                        <a:gd name="T78" fmla="*/ 452 w 769"/>
                        <a:gd name="T79" fmla="*/ 11 h 880"/>
                        <a:gd name="T80" fmla="*/ 401 w 769"/>
                        <a:gd name="T81" fmla="*/ 0 h 880"/>
                        <a:gd name="T82" fmla="*/ 374 w 769"/>
                        <a:gd name="T83" fmla="*/ 15 h 880"/>
                        <a:gd name="T84" fmla="*/ 340 w 769"/>
                        <a:gd name="T85" fmla="*/ 42 h 880"/>
                        <a:gd name="T86" fmla="*/ 294 w 769"/>
                        <a:gd name="T87" fmla="*/ 60 h 880"/>
                        <a:gd name="T88" fmla="*/ 217 w 769"/>
                        <a:gd name="T89" fmla="*/ 73 h 880"/>
                        <a:gd name="T90" fmla="*/ 229 w 769"/>
                        <a:gd name="T91" fmla="*/ 93 h 880"/>
                        <a:gd name="T92" fmla="*/ 310 w 769"/>
                        <a:gd name="T93" fmla="*/ 126 h 880"/>
                        <a:gd name="T94" fmla="*/ 224 w 769"/>
                        <a:gd name="T95" fmla="*/ 110 h 880"/>
                        <a:gd name="T96" fmla="*/ 174 w 769"/>
                        <a:gd name="T97" fmla="*/ 83 h 880"/>
                        <a:gd name="T98" fmla="*/ 98 w 769"/>
                        <a:gd name="T99" fmla="*/ 90 h 880"/>
                        <a:gd name="T100" fmla="*/ 221 w 769"/>
                        <a:gd name="T101" fmla="*/ 172 h 880"/>
                        <a:gd name="T102" fmla="*/ 69 w 769"/>
                        <a:gd name="T103" fmla="*/ 105 h 880"/>
                        <a:gd name="T104" fmla="*/ 157 w 769"/>
                        <a:gd name="T105" fmla="*/ 166 h 880"/>
                        <a:gd name="T106" fmla="*/ 23 w 769"/>
                        <a:gd name="T107" fmla="*/ 117 h 880"/>
                        <a:gd name="T108" fmla="*/ 89 w 769"/>
                        <a:gd name="T109" fmla="*/ 170 h 880"/>
                        <a:gd name="T110" fmla="*/ 15 w 769"/>
                        <a:gd name="T111" fmla="*/ 133 h 88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  <a:cxn ang="0">
                          <a:pos x="T106" y="T107"/>
                        </a:cxn>
                        <a:cxn ang="0">
                          <a:pos x="T108" y="T109"/>
                        </a:cxn>
                        <a:cxn ang="0">
                          <a:pos x="T110" y="T111"/>
                        </a:cxn>
                      </a:cxnLst>
                      <a:rect l="0" t="0" r="r" b="b"/>
                      <a:pathLst>
                        <a:path w="769" h="880">
                          <a:moveTo>
                            <a:pt x="15" y="133"/>
                          </a:moveTo>
                          <a:lnTo>
                            <a:pt x="0" y="264"/>
                          </a:lnTo>
                          <a:lnTo>
                            <a:pt x="11" y="332"/>
                          </a:lnTo>
                          <a:lnTo>
                            <a:pt x="40" y="402"/>
                          </a:lnTo>
                          <a:lnTo>
                            <a:pt x="47" y="464"/>
                          </a:lnTo>
                          <a:lnTo>
                            <a:pt x="61" y="525"/>
                          </a:lnTo>
                          <a:lnTo>
                            <a:pt x="81" y="564"/>
                          </a:lnTo>
                          <a:lnTo>
                            <a:pt x="115" y="602"/>
                          </a:lnTo>
                          <a:lnTo>
                            <a:pt x="148" y="642"/>
                          </a:lnTo>
                          <a:lnTo>
                            <a:pt x="182" y="685"/>
                          </a:lnTo>
                          <a:lnTo>
                            <a:pt x="215" y="722"/>
                          </a:lnTo>
                          <a:lnTo>
                            <a:pt x="257" y="763"/>
                          </a:lnTo>
                          <a:lnTo>
                            <a:pt x="304" y="811"/>
                          </a:lnTo>
                          <a:lnTo>
                            <a:pt x="341" y="837"/>
                          </a:lnTo>
                          <a:lnTo>
                            <a:pt x="381" y="862"/>
                          </a:lnTo>
                          <a:lnTo>
                            <a:pt x="422" y="880"/>
                          </a:lnTo>
                          <a:lnTo>
                            <a:pt x="453" y="880"/>
                          </a:lnTo>
                          <a:lnTo>
                            <a:pt x="486" y="870"/>
                          </a:lnTo>
                          <a:lnTo>
                            <a:pt x="522" y="848"/>
                          </a:lnTo>
                          <a:lnTo>
                            <a:pt x="569" y="815"/>
                          </a:lnTo>
                          <a:lnTo>
                            <a:pt x="635" y="733"/>
                          </a:lnTo>
                          <a:lnTo>
                            <a:pt x="689" y="641"/>
                          </a:lnTo>
                          <a:lnTo>
                            <a:pt x="710" y="594"/>
                          </a:lnTo>
                          <a:lnTo>
                            <a:pt x="722" y="539"/>
                          </a:lnTo>
                          <a:lnTo>
                            <a:pt x="726" y="452"/>
                          </a:lnTo>
                          <a:lnTo>
                            <a:pt x="726" y="383"/>
                          </a:lnTo>
                          <a:lnTo>
                            <a:pt x="743" y="365"/>
                          </a:lnTo>
                          <a:lnTo>
                            <a:pt x="758" y="325"/>
                          </a:lnTo>
                          <a:lnTo>
                            <a:pt x="766" y="292"/>
                          </a:lnTo>
                          <a:lnTo>
                            <a:pt x="769" y="242"/>
                          </a:lnTo>
                          <a:lnTo>
                            <a:pt x="754" y="202"/>
                          </a:lnTo>
                          <a:lnTo>
                            <a:pt x="726" y="162"/>
                          </a:lnTo>
                          <a:lnTo>
                            <a:pt x="686" y="155"/>
                          </a:lnTo>
                          <a:lnTo>
                            <a:pt x="667" y="191"/>
                          </a:lnTo>
                          <a:lnTo>
                            <a:pt x="640" y="286"/>
                          </a:lnTo>
                          <a:lnTo>
                            <a:pt x="572" y="199"/>
                          </a:lnTo>
                          <a:lnTo>
                            <a:pt x="528" y="145"/>
                          </a:lnTo>
                          <a:lnTo>
                            <a:pt x="495" y="84"/>
                          </a:lnTo>
                          <a:lnTo>
                            <a:pt x="477" y="37"/>
                          </a:lnTo>
                          <a:lnTo>
                            <a:pt x="452" y="11"/>
                          </a:lnTo>
                          <a:lnTo>
                            <a:pt x="401" y="0"/>
                          </a:lnTo>
                          <a:lnTo>
                            <a:pt x="374" y="15"/>
                          </a:lnTo>
                          <a:lnTo>
                            <a:pt x="340" y="42"/>
                          </a:lnTo>
                          <a:lnTo>
                            <a:pt x="294" y="60"/>
                          </a:lnTo>
                          <a:lnTo>
                            <a:pt x="217" y="73"/>
                          </a:lnTo>
                          <a:lnTo>
                            <a:pt x="229" y="93"/>
                          </a:lnTo>
                          <a:lnTo>
                            <a:pt x="310" y="126"/>
                          </a:lnTo>
                          <a:lnTo>
                            <a:pt x="224" y="110"/>
                          </a:lnTo>
                          <a:lnTo>
                            <a:pt x="174" y="83"/>
                          </a:lnTo>
                          <a:lnTo>
                            <a:pt x="98" y="90"/>
                          </a:lnTo>
                          <a:lnTo>
                            <a:pt x="221" y="172"/>
                          </a:lnTo>
                          <a:lnTo>
                            <a:pt x="69" y="105"/>
                          </a:lnTo>
                          <a:lnTo>
                            <a:pt x="157" y="166"/>
                          </a:lnTo>
                          <a:lnTo>
                            <a:pt x="23" y="117"/>
                          </a:lnTo>
                          <a:lnTo>
                            <a:pt x="89" y="170"/>
                          </a:lnTo>
                          <a:lnTo>
                            <a:pt x="15" y="133"/>
                          </a:lnTo>
                          <a:close/>
                        </a:path>
                      </a:pathLst>
                    </a:custGeom>
                    <a:solidFill>
                      <a:srgbClr val="FFC080"/>
                    </a:solidFill>
                    <a:ln w="4763">
                      <a:solidFill>
                        <a:srgbClr val="402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37966" name="Group 78">
                      <a:extLst>
                        <a:ext uri="{FF2B5EF4-FFF2-40B4-BE49-F238E27FC236}">
                          <a16:creationId xmlns:a16="http://schemas.microsoft.com/office/drawing/2014/main" id="{2BA99A79-4F46-46A9-8397-4AD0CCC01010}"/>
                        </a:ext>
                      </a:extLst>
                    </p:cNvPr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63" y="3005"/>
                      <a:ext cx="237" cy="186"/>
                      <a:chOff x="963" y="3005"/>
                      <a:chExt cx="237" cy="186"/>
                    </a:xfrm>
                  </p:grpSpPr>
                  <p:sp>
                    <p:nvSpPr>
                      <p:cNvPr id="37967" name="Freeform 79">
                        <a:extLst>
                          <a:ext uri="{FF2B5EF4-FFF2-40B4-BE49-F238E27FC236}">
                            <a16:creationId xmlns:a16="http://schemas.microsoft.com/office/drawing/2014/main" id="{CFDC654A-92A3-4449-867D-155898C622EA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80" y="3005"/>
                        <a:ext cx="20" cy="51"/>
                      </a:xfrm>
                      <a:custGeom>
                        <a:avLst/>
                        <a:gdLst>
                          <a:gd name="T0" fmla="*/ 0 w 61"/>
                          <a:gd name="T1" fmla="*/ 37 h 153"/>
                          <a:gd name="T2" fmla="*/ 11 w 61"/>
                          <a:gd name="T3" fmla="*/ 3 h 153"/>
                          <a:gd name="T4" fmla="*/ 27 w 61"/>
                          <a:gd name="T5" fmla="*/ 0 h 153"/>
                          <a:gd name="T6" fmla="*/ 56 w 61"/>
                          <a:gd name="T7" fmla="*/ 37 h 153"/>
                          <a:gd name="T8" fmla="*/ 61 w 61"/>
                          <a:gd name="T9" fmla="*/ 94 h 153"/>
                          <a:gd name="T10" fmla="*/ 49 w 61"/>
                          <a:gd name="T11" fmla="*/ 149 h 153"/>
                          <a:gd name="T12" fmla="*/ 37 w 61"/>
                          <a:gd name="T13" fmla="*/ 153 h 153"/>
                          <a:gd name="T14" fmla="*/ 53 w 61"/>
                          <a:gd name="T15" fmla="*/ 108 h 153"/>
                          <a:gd name="T16" fmla="*/ 51 w 61"/>
                          <a:gd name="T17" fmla="*/ 65 h 153"/>
                          <a:gd name="T18" fmla="*/ 37 w 61"/>
                          <a:gd name="T19" fmla="*/ 37 h 153"/>
                          <a:gd name="T20" fmla="*/ 0 w 61"/>
                          <a:gd name="T21" fmla="*/ 37 h 15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</a:cxnLst>
                        <a:rect l="0" t="0" r="r" b="b"/>
                        <a:pathLst>
                          <a:path w="61" h="153">
                            <a:moveTo>
                              <a:pt x="0" y="37"/>
                            </a:moveTo>
                            <a:lnTo>
                              <a:pt x="11" y="3"/>
                            </a:lnTo>
                            <a:lnTo>
                              <a:pt x="27" y="0"/>
                            </a:lnTo>
                            <a:lnTo>
                              <a:pt x="56" y="37"/>
                            </a:lnTo>
                            <a:lnTo>
                              <a:pt x="61" y="94"/>
                            </a:lnTo>
                            <a:lnTo>
                              <a:pt x="49" y="149"/>
                            </a:lnTo>
                            <a:lnTo>
                              <a:pt x="37" y="153"/>
                            </a:lnTo>
                            <a:lnTo>
                              <a:pt x="53" y="108"/>
                            </a:lnTo>
                            <a:lnTo>
                              <a:pt x="51" y="65"/>
                            </a:lnTo>
                            <a:lnTo>
                              <a:pt x="37" y="37"/>
                            </a:lnTo>
                            <a:lnTo>
                              <a:pt x="0" y="37"/>
                            </a:lnTo>
                            <a:close/>
                          </a:path>
                        </a:pathLst>
                      </a:custGeom>
                      <a:solidFill>
                        <a:srgbClr val="4020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7968" name="Group 80">
                        <a:extLst>
                          <a:ext uri="{FF2B5EF4-FFF2-40B4-BE49-F238E27FC236}">
                            <a16:creationId xmlns:a16="http://schemas.microsoft.com/office/drawing/2014/main" id="{87105BA3-12C8-44A1-92B0-B6893A2B0775}"/>
                          </a:ext>
                        </a:extLst>
                      </p:cNvPr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963" y="3009"/>
                        <a:ext cx="155" cy="182"/>
                        <a:chOff x="963" y="3009"/>
                        <a:chExt cx="155" cy="182"/>
                      </a:xfrm>
                    </p:grpSpPr>
                    <p:sp>
                      <p:nvSpPr>
                        <p:cNvPr id="37969" name="Freeform 81">
                          <a:extLst>
                            <a:ext uri="{FF2B5EF4-FFF2-40B4-BE49-F238E27FC236}">
                              <a16:creationId xmlns:a16="http://schemas.microsoft.com/office/drawing/2014/main" id="{63BDD209-1504-43D6-9C1A-4A6E5C9A1ACC}"/>
                            </a:ext>
                          </a:extLst>
                        </p:cNvPr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1052" y="3155"/>
                          <a:ext cx="66" cy="26"/>
                        </a:xfrm>
                        <a:custGeom>
                          <a:avLst/>
                          <a:gdLst>
                            <a:gd name="T0" fmla="*/ 0 w 197"/>
                            <a:gd name="T1" fmla="*/ 59 h 77"/>
                            <a:gd name="T2" fmla="*/ 17 w 197"/>
                            <a:gd name="T3" fmla="*/ 63 h 77"/>
                            <a:gd name="T4" fmla="*/ 25 w 197"/>
                            <a:gd name="T5" fmla="*/ 43 h 77"/>
                            <a:gd name="T6" fmla="*/ 41 w 197"/>
                            <a:gd name="T7" fmla="*/ 29 h 77"/>
                            <a:gd name="T8" fmla="*/ 58 w 197"/>
                            <a:gd name="T9" fmla="*/ 27 h 77"/>
                            <a:gd name="T10" fmla="*/ 73 w 197"/>
                            <a:gd name="T11" fmla="*/ 14 h 77"/>
                            <a:gd name="T12" fmla="*/ 94 w 197"/>
                            <a:gd name="T13" fmla="*/ 8 h 77"/>
                            <a:gd name="T14" fmla="*/ 127 w 197"/>
                            <a:gd name="T15" fmla="*/ 12 h 77"/>
                            <a:gd name="T16" fmla="*/ 167 w 197"/>
                            <a:gd name="T17" fmla="*/ 8 h 77"/>
                            <a:gd name="T18" fmla="*/ 186 w 197"/>
                            <a:gd name="T19" fmla="*/ 0 h 77"/>
                            <a:gd name="T20" fmla="*/ 197 w 197"/>
                            <a:gd name="T21" fmla="*/ 12 h 77"/>
                            <a:gd name="T22" fmla="*/ 96 w 197"/>
                            <a:gd name="T23" fmla="*/ 35 h 77"/>
                            <a:gd name="T24" fmla="*/ 77 w 197"/>
                            <a:gd name="T25" fmla="*/ 49 h 77"/>
                            <a:gd name="T26" fmla="*/ 43 w 197"/>
                            <a:gd name="T27" fmla="*/ 59 h 77"/>
                            <a:gd name="T28" fmla="*/ 25 w 197"/>
                            <a:gd name="T29" fmla="*/ 67 h 77"/>
                            <a:gd name="T30" fmla="*/ 18 w 197"/>
                            <a:gd name="T31" fmla="*/ 77 h 77"/>
                            <a:gd name="T32" fmla="*/ 0 w 197"/>
                            <a:gd name="T33" fmla="*/ 59 h 77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</a:cxnLst>
                          <a:rect l="0" t="0" r="r" b="b"/>
                          <a:pathLst>
                            <a:path w="197" h="77">
                              <a:moveTo>
                                <a:pt x="0" y="59"/>
                              </a:moveTo>
                              <a:lnTo>
                                <a:pt x="17" y="63"/>
                              </a:lnTo>
                              <a:lnTo>
                                <a:pt x="25" y="43"/>
                              </a:lnTo>
                              <a:lnTo>
                                <a:pt x="41" y="29"/>
                              </a:lnTo>
                              <a:lnTo>
                                <a:pt x="58" y="27"/>
                              </a:lnTo>
                              <a:lnTo>
                                <a:pt x="73" y="14"/>
                              </a:lnTo>
                              <a:lnTo>
                                <a:pt x="94" y="8"/>
                              </a:lnTo>
                              <a:lnTo>
                                <a:pt x="127" y="12"/>
                              </a:lnTo>
                              <a:lnTo>
                                <a:pt x="167" y="8"/>
                              </a:lnTo>
                              <a:lnTo>
                                <a:pt x="186" y="0"/>
                              </a:lnTo>
                              <a:lnTo>
                                <a:pt x="197" y="12"/>
                              </a:lnTo>
                              <a:lnTo>
                                <a:pt x="96" y="35"/>
                              </a:lnTo>
                              <a:lnTo>
                                <a:pt x="77" y="49"/>
                              </a:lnTo>
                              <a:lnTo>
                                <a:pt x="43" y="59"/>
                              </a:lnTo>
                              <a:lnTo>
                                <a:pt x="25" y="67"/>
                              </a:lnTo>
                              <a:lnTo>
                                <a:pt x="18" y="77"/>
                              </a:lnTo>
                              <a:lnTo>
                                <a:pt x="0" y="5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804000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7970" name="Group 82">
                          <a:extLst>
                            <a:ext uri="{FF2B5EF4-FFF2-40B4-BE49-F238E27FC236}">
                              <a16:creationId xmlns:a16="http://schemas.microsoft.com/office/drawing/2014/main" id="{FD3E2491-095A-4639-9207-7E8CA7DD3E5E}"/>
                            </a:ext>
                          </a:extLst>
                        </p:cNvPr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63" y="3009"/>
                          <a:ext cx="148" cy="182"/>
                          <a:chOff x="963" y="3009"/>
                          <a:chExt cx="148" cy="182"/>
                        </a:xfrm>
                      </p:grpSpPr>
                      <p:sp>
                        <p:nvSpPr>
                          <p:cNvPr id="37971" name="Freeform 83">
                            <a:extLst>
                              <a:ext uri="{FF2B5EF4-FFF2-40B4-BE49-F238E27FC236}">
                                <a16:creationId xmlns:a16="http://schemas.microsoft.com/office/drawing/2014/main" id="{9F6ADE67-C924-441E-9F76-7C2297BA60CE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041" y="3009"/>
                            <a:ext cx="70" cy="36"/>
                          </a:xfrm>
                          <a:custGeom>
                            <a:avLst/>
                            <a:gdLst>
                              <a:gd name="T0" fmla="*/ 15 w 210"/>
                              <a:gd name="T1" fmla="*/ 80 h 109"/>
                              <a:gd name="T2" fmla="*/ 0 w 210"/>
                              <a:gd name="T3" fmla="*/ 109 h 109"/>
                              <a:gd name="T4" fmla="*/ 22 w 210"/>
                              <a:gd name="T5" fmla="*/ 109 h 109"/>
                              <a:gd name="T6" fmla="*/ 41 w 210"/>
                              <a:gd name="T7" fmla="*/ 85 h 109"/>
                              <a:gd name="T8" fmla="*/ 72 w 210"/>
                              <a:gd name="T9" fmla="*/ 57 h 109"/>
                              <a:gd name="T10" fmla="*/ 101 w 210"/>
                              <a:gd name="T11" fmla="*/ 41 h 109"/>
                              <a:gd name="T12" fmla="*/ 210 w 210"/>
                              <a:gd name="T13" fmla="*/ 0 h 109"/>
                              <a:gd name="T14" fmla="*/ 86 w 210"/>
                              <a:gd name="T15" fmla="*/ 32 h 109"/>
                              <a:gd name="T16" fmla="*/ 46 w 210"/>
                              <a:gd name="T17" fmla="*/ 50 h 109"/>
                              <a:gd name="T18" fmla="*/ 15 w 210"/>
                              <a:gd name="T19" fmla="*/ 80 h 10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</a:cxnLst>
                            <a:rect l="0" t="0" r="r" b="b"/>
                            <a:pathLst>
                              <a:path w="210" h="109">
                                <a:moveTo>
                                  <a:pt x="15" y="80"/>
                                </a:moveTo>
                                <a:lnTo>
                                  <a:pt x="0" y="109"/>
                                </a:lnTo>
                                <a:lnTo>
                                  <a:pt x="22" y="109"/>
                                </a:lnTo>
                                <a:lnTo>
                                  <a:pt x="41" y="85"/>
                                </a:lnTo>
                                <a:lnTo>
                                  <a:pt x="72" y="57"/>
                                </a:lnTo>
                                <a:lnTo>
                                  <a:pt x="101" y="41"/>
                                </a:lnTo>
                                <a:lnTo>
                                  <a:pt x="210" y="0"/>
                                </a:lnTo>
                                <a:lnTo>
                                  <a:pt x="86" y="32"/>
                                </a:lnTo>
                                <a:lnTo>
                                  <a:pt x="46" y="50"/>
                                </a:lnTo>
                                <a:lnTo>
                                  <a:pt x="15" y="8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402000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7972" name="Freeform 84">
                            <a:extLst>
                              <a:ext uri="{FF2B5EF4-FFF2-40B4-BE49-F238E27FC236}">
                                <a16:creationId xmlns:a16="http://schemas.microsoft.com/office/drawing/2014/main" id="{5B9143B6-5875-4D59-B234-C6DA45AE6F0C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963" y="3047"/>
                            <a:ext cx="52" cy="13"/>
                          </a:xfrm>
                          <a:custGeom>
                            <a:avLst/>
                            <a:gdLst>
                              <a:gd name="T0" fmla="*/ 140 w 156"/>
                              <a:gd name="T1" fmla="*/ 5 h 39"/>
                              <a:gd name="T2" fmla="*/ 156 w 156"/>
                              <a:gd name="T3" fmla="*/ 19 h 39"/>
                              <a:gd name="T4" fmla="*/ 149 w 156"/>
                              <a:gd name="T5" fmla="*/ 39 h 39"/>
                              <a:gd name="T6" fmla="*/ 124 w 156"/>
                              <a:gd name="T7" fmla="*/ 19 h 39"/>
                              <a:gd name="T8" fmla="*/ 81 w 156"/>
                              <a:gd name="T9" fmla="*/ 21 h 39"/>
                              <a:gd name="T10" fmla="*/ 0 w 156"/>
                              <a:gd name="T11" fmla="*/ 39 h 39"/>
                              <a:gd name="T12" fmla="*/ 74 w 156"/>
                              <a:gd name="T13" fmla="*/ 12 h 39"/>
                              <a:gd name="T14" fmla="*/ 113 w 156"/>
                              <a:gd name="T15" fmla="*/ 0 h 39"/>
                              <a:gd name="T16" fmla="*/ 140 w 156"/>
                              <a:gd name="T17" fmla="*/ 5 h 3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</a:cxnLst>
                            <a:rect l="0" t="0" r="r" b="b"/>
                            <a:pathLst>
                              <a:path w="156" h="39">
                                <a:moveTo>
                                  <a:pt x="140" y="5"/>
                                </a:moveTo>
                                <a:lnTo>
                                  <a:pt x="156" y="19"/>
                                </a:lnTo>
                                <a:lnTo>
                                  <a:pt x="149" y="39"/>
                                </a:lnTo>
                                <a:lnTo>
                                  <a:pt x="124" y="19"/>
                                </a:lnTo>
                                <a:lnTo>
                                  <a:pt x="81" y="21"/>
                                </a:lnTo>
                                <a:lnTo>
                                  <a:pt x="0" y="39"/>
                                </a:lnTo>
                                <a:lnTo>
                                  <a:pt x="74" y="12"/>
                                </a:lnTo>
                                <a:lnTo>
                                  <a:pt x="113" y="0"/>
                                </a:lnTo>
                                <a:lnTo>
                                  <a:pt x="140" y="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402000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7973" name="Freeform 85">
                            <a:extLst>
                              <a:ext uri="{FF2B5EF4-FFF2-40B4-BE49-F238E27FC236}">
                                <a16:creationId xmlns:a16="http://schemas.microsoft.com/office/drawing/2014/main" id="{470C54AE-0880-4D33-BB83-407C743A925D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040" y="3121"/>
                            <a:ext cx="43" cy="23"/>
                          </a:xfrm>
                          <a:custGeom>
                            <a:avLst/>
                            <a:gdLst>
                              <a:gd name="T0" fmla="*/ 0 w 128"/>
                              <a:gd name="T1" fmla="*/ 42 h 69"/>
                              <a:gd name="T2" fmla="*/ 30 w 128"/>
                              <a:gd name="T3" fmla="*/ 44 h 69"/>
                              <a:gd name="T4" fmla="*/ 58 w 128"/>
                              <a:gd name="T5" fmla="*/ 42 h 69"/>
                              <a:gd name="T6" fmla="*/ 83 w 128"/>
                              <a:gd name="T7" fmla="*/ 27 h 69"/>
                              <a:gd name="T8" fmla="*/ 101 w 128"/>
                              <a:gd name="T9" fmla="*/ 6 h 69"/>
                              <a:gd name="T10" fmla="*/ 128 w 128"/>
                              <a:gd name="T11" fmla="*/ 0 h 69"/>
                              <a:gd name="T12" fmla="*/ 120 w 128"/>
                              <a:gd name="T13" fmla="*/ 12 h 69"/>
                              <a:gd name="T14" fmla="*/ 101 w 128"/>
                              <a:gd name="T15" fmla="*/ 25 h 69"/>
                              <a:gd name="T16" fmla="*/ 91 w 128"/>
                              <a:gd name="T17" fmla="*/ 55 h 69"/>
                              <a:gd name="T18" fmla="*/ 77 w 128"/>
                              <a:gd name="T19" fmla="*/ 68 h 69"/>
                              <a:gd name="T20" fmla="*/ 55 w 128"/>
                              <a:gd name="T21" fmla="*/ 69 h 69"/>
                              <a:gd name="T22" fmla="*/ 37 w 128"/>
                              <a:gd name="T23" fmla="*/ 63 h 69"/>
                              <a:gd name="T24" fmla="*/ 0 w 128"/>
                              <a:gd name="T25" fmla="*/ 42 h 69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  <a:cxn ang="0">
                                <a:pos x="T16" y="T17"/>
                              </a:cxn>
                              <a:cxn ang="0">
                                <a:pos x="T18" y="T19"/>
                              </a:cxn>
                              <a:cxn ang="0">
                                <a:pos x="T20" y="T21"/>
                              </a:cxn>
                              <a:cxn ang="0">
                                <a:pos x="T22" y="T23"/>
                              </a:cxn>
                              <a:cxn ang="0">
                                <a:pos x="T24" y="T25"/>
                              </a:cxn>
                            </a:cxnLst>
                            <a:rect l="0" t="0" r="r" b="b"/>
                            <a:pathLst>
                              <a:path w="128" h="69">
                                <a:moveTo>
                                  <a:pt x="0" y="42"/>
                                </a:moveTo>
                                <a:lnTo>
                                  <a:pt x="30" y="44"/>
                                </a:lnTo>
                                <a:lnTo>
                                  <a:pt x="58" y="42"/>
                                </a:lnTo>
                                <a:lnTo>
                                  <a:pt x="83" y="27"/>
                                </a:lnTo>
                                <a:lnTo>
                                  <a:pt x="101" y="6"/>
                                </a:lnTo>
                                <a:lnTo>
                                  <a:pt x="128" y="0"/>
                                </a:lnTo>
                                <a:lnTo>
                                  <a:pt x="120" y="12"/>
                                </a:lnTo>
                                <a:lnTo>
                                  <a:pt x="101" y="25"/>
                                </a:lnTo>
                                <a:lnTo>
                                  <a:pt x="91" y="55"/>
                                </a:lnTo>
                                <a:lnTo>
                                  <a:pt x="77" y="68"/>
                                </a:lnTo>
                                <a:lnTo>
                                  <a:pt x="55" y="69"/>
                                </a:lnTo>
                                <a:lnTo>
                                  <a:pt x="37" y="63"/>
                                </a:lnTo>
                                <a:lnTo>
                                  <a:pt x="0" y="4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402000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7974" name="Freeform 86">
                            <a:extLst>
                              <a:ext uri="{FF2B5EF4-FFF2-40B4-BE49-F238E27FC236}">
                                <a16:creationId xmlns:a16="http://schemas.microsoft.com/office/drawing/2014/main" id="{52574F15-F331-4DE2-A95E-0CB52D3FAE50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074" y="3180"/>
                            <a:ext cx="23" cy="11"/>
                          </a:xfrm>
                          <a:custGeom>
                            <a:avLst/>
                            <a:gdLst>
                              <a:gd name="T0" fmla="*/ 0 w 70"/>
                              <a:gd name="T1" fmla="*/ 22 h 33"/>
                              <a:gd name="T2" fmla="*/ 26 w 70"/>
                              <a:gd name="T3" fmla="*/ 21 h 33"/>
                              <a:gd name="T4" fmla="*/ 42 w 70"/>
                              <a:gd name="T5" fmla="*/ 15 h 33"/>
                              <a:gd name="T6" fmla="*/ 70 w 70"/>
                              <a:gd name="T7" fmla="*/ 0 h 33"/>
                              <a:gd name="T8" fmla="*/ 47 w 70"/>
                              <a:gd name="T9" fmla="*/ 28 h 33"/>
                              <a:gd name="T10" fmla="*/ 26 w 70"/>
                              <a:gd name="T11" fmla="*/ 33 h 33"/>
                              <a:gd name="T12" fmla="*/ 0 w 70"/>
                              <a:gd name="T13" fmla="*/ 22 h 33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</a:cxnLst>
                            <a:rect l="0" t="0" r="r" b="b"/>
                            <a:pathLst>
                              <a:path w="70" h="33">
                                <a:moveTo>
                                  <a:pt x="0" y="22"/>
                                </a:moveTo>
                                <a:lnTo>
                                  <a:pt x="26" y="21"/>
                                </a:lnTo>
                                <a:lnTo>
                                  <a:pt x="42" y="15"/>
                                </a:lnTo>
                                <a:lnTo>
                                  <a:pt x="70" y="0"/>
                                </a:lnTo>
                                <a:lnTo>
                                  <a:pt x="47" y="28"/>
                                </a:lnTo>
                                <a:lnTo>
                                  <a:pt x="26" y="33"/>
                                </a:lnTo>
                                <a:lnTo>
                                  <a:pt x="0" y="2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402000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37975" name="Group 87">
                          <a:extLst>
                            <a:ext uri="{FF2B5EF4-FFF2-40B4-BE49-F238E27FC236}">
                              <a16:creationId xmlns:a16="http://schemas.microsoft.com/office/drawing/2014/main" id="{2F6ECCEA-99C4-49B5-B486-CED30F616C52}"/>
                            </a:ext>
                          </a:extLst>
                        </p:cNvPr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061" y="3159"/>
                          <a:ext cx="24" cy="26"/>
                          <a:chOff x="1061" y="3159"/>
                          <a:chExt cx="24" cy="26"/>
                        </a:xfrm>
                      </p:grpSpPr>
                      <p:sp>
                        <p:nvSpPr>
                          <p:cNvPr id="37976" name="Freeform 88">
                            <a:extLst>
                              <a:ext uri="{FF2B5EF4-FFF2-40B4-BE49-F238E27FC236}">
                                <a16:creationId xmlns:a16="http://schemas.microsoft.com/office/drawing/2014/main" id="{FCE09F89-34FA-4493-A009-F0F220ECBE70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061" y="3178"/>
                            <a:ext cx="16" cy="7"/>
                          </a:xfrm>
                          <a:custGeom>
                            <a:avLst/>
                            <a:gdLst>
                              <a:gd name="T0" fmla="*/ 0 w 46"/>
                              <a:gd name="T1" fmla="*/ 13 h 21"/>
                              <a:gd name="T2" fmla="*/ 24 w 46"/>
                              <a:gd name="T3" fmla="*/ 21 h 21"/>
                              <a:gd name="T4" fmla="*/ 46 w 46"/>
                              <a:gd name="T5" fmla="*/ 16 h 21"/>
                              <a:gd name="T6" fmla="*/ 44 w 46"/>
                              <a:gd name="T7" fmla="*/ 1 h 21"/>
                              <a:gd name="T8" fmla="*/ 18 w 46"/>
                              <a:gd name="T9" fmla="*/ 0 h 21"/>
                              <a:gd name="T10" fmla="*/ 0 w 46"/>
                              <a:gd name="T11" fmla="*/ 13 h 21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</a:cxnLst>
                            <a:rect l="0" t="0" r="r" b="b"/>
                            <a:pathLst>
                              <a:path w="46" h="21">
                                <a:moveTo>
                                  <a:pt x="0" y="13"/>
                                </a:moveTo>
                                <a:lnTo>
                                  <a:pt x="24" y="21"/>
                                </a:lnTo>
                                <a:lnTo>
                                  <a:pt x="46" y="16"/>
                                </a:lnTo>
                                <a:lnTo>
                                  <a:pt x="44" y="1"/>
                                </a:lnTo>
                                <a:lnTo>
                                  <a:pt x="18" y="0"/>
                                </a:lnTo>
                                <a:lnTo>
                                  <a:pt x="0" y="1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37977" name="Freeform 89">
                            <a:extLst>
                              <a:ext uri="{FF2B5EF4-FFF2-40B4-BE49-F238E27FC236}">
                                <a16:creationId xmlns:a16="http://schemas.microsoft.com/office/drawing/2014/main" id="{9E4900B5-CFC6-4068-87BA-666E8160CF32}"/>
                              </a:ext>
                            </a:extLst>
                          </p:cNvPr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073" y="3159"/>
                            <a:ext cx="12" cy="7"/>
                          </a:xfrm>
                          <a:custGeom>
                            <a:avLst/>
                            <a:gdLst>
                              <a:gd name="T0" fmla="*/ 35 w 35"/>
                              <a:gd name="T1" fmla="*/ 0 h 20"/>
                              <a:gd name="T2" fmla="*/ 23 w 35"/>
                              <a:gd name="T3" fmla="*/ 1 h 20"/>
                              <a:gd name="T4" fmla="*/ 14 w 35"/>
                              <a:gd name="T5" fmla="*/ 5 h 20"/>
                              <a:gd name="T6" fmla="*/ 2 w 35"/>
                              <a:gd name="T7" fmla="*/ 14 h 20"/>
                              <a:gd name="T8" fmla="*/ 0 w 35"/>
                              <a:gd name="T9" fmla="*/ 20 h 20"/>
                              <a:gd name="T10" fmla="*/ 35 w 35"/>
                              <a:gd name="T11" fmla="*/ 0 h 20"/>
                            </a:gdLst>
                            <a:ahLst/>
                            <a:cxnLst>
                              <a:cxn ang="0">
                                <a:pos x="T0" y="T1"/>
                              </a:cxn>
                              <a:cxn ang="0">
                                <a:pos x="T2" y="T3"/>
                              </a:cxn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</a:cxnLst>
                            <a:rect l="0" t="0" r="r" b="b"/>
                            <a:pathLst>
                              <a:path w="35" h="20">
                                <a:moveTo>
                                  <a:pt x="35" y="0"/>
                                </a:moveTo>
                                <a:lnTo>
                                  <a:pt x="23" y="1"/>
                                </a:lnTo>
                                <a:lnTo>
                                  <a:pt x="14" y="5"/>
                                </a:lnTo>
                                <a:lnTo>
                                  <a:pt x="2" y="14"/>
                                </a:lnTo>
                                <a:lnTo>
                                  <a:pt x="0" y="20"/>
                                </a:lnTo>
                                <a:lnTo>
                                  <a:pt x="35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E0C0"/>
                          </a:solidFill>
                          <a:ln>
                            <a:noFill/>
                          </a:ln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round/>
                                <a:headEnd/>
                                <a:tailEnd/>
                              </a14:hiddenLine>
                            </a:ext>
                          </a:extLst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37978" name="Group 90">
                          <a:extLst>
                            <a:ext uri="{FF2B5EF4-FFF2-40B4-BE49-F238E27FC236}">
                              <a16:creationId xmlns:a16="http://schemas.microsoft.com/office/drawing/2014/main" id="{E3443FC7-EB0F-471C-AB8B-2263EB61BFFC}"/>
                            </a:ext>
                          </a:extLst>
                        </p:cNvPr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972" y="3037"/>
                          <a:ext cx="136" cy="57"/>
                          <a:chOff x="972" y="3037"/>
                          <a:chExt cx="136" cy="57"/>
                        </a:xfrm>
                      </p:grpSpPr>
                      <p:grpSp>
                        <p:nvGrpSpPr>
                          <p:cNvPr id="37979" name="Group 91">
                            <a:extLst>
                              <a:ext uri="{FF2B5EF4-FFF2-40B4-BE49-F238E27FC236}">
                                <a16:creationId xmlns:a16="http://schemas.microsoft.com/office/drawing/2014/main" id="{00AF1E47-2C97-4E58-B55C-5F9AE501D9FD}"/>
                              </a:ext>
                            </a:extLst>
                          </p:cNvPr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972" y="3071"/>
                            <a:ext cx="49" cy="23"/>
                            <a:chOff x="972" y="3071"/>
                            <a:chExt cx="49" cy="23"/>
                          </a:xfrm>
                        </p:grpSpPr>
                        <p:sp>
                          <p:nvSpPr>
                            <p:cNvPr id="37980" name="Freeform 92">
                              <a:extLst>
                                <a:ext uri="{FF2B5EF4-FFF2-40B4-BE49-F238E27FC236}">
                                  <a16:creationId xmlns:a16="http://schemas.microsoft.com/office/drawing/2014/main" id="{E4B2536B-341B-4C2C-96DF-6AC60796AD12}"/>
                                </a:ext>
                              </a:extLst>
                            </p:cNvPr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972" y="3071"/>
                              <a:ext cx="49" cy="22"/>
                            </a:xfrm>
                            <a:custGeom>
                              <a:avLst/>
                              <a:gdLst>
                                <a:gd name="T0" fmla="*/ 0 w 145"/>
                                <a:gd name="T1" fmla="*/ 39 h 67"/>
                                <a:gd name="T2" fmla="*/ 32 w 145"/>
                                <a:gd name="T3" fmla="*/ 47 h 67"/>
                                <a:gd name="T4" fmla="*/ 52 w 145"/>
                                <a:gd name="T5" fmla="*/ 66 h 67"/>
                                <a:gd name="T6" fmla="*/ 81 w 145"/>
                                <a:gd name="T7" fmla="*/ 67 h 67"/>
                                <a:gd name="T8" fmla="*/ 106 w 145"/>
                                <a:gd name="T9" fmla="*/ 54 h 67"/>
                                <a:gd name="T10" fmla="*/ 121 w 145"/>
                                <a:gd name="T11" fmla="*/ 29 h 67"/>
                                <a:gd name="T12" fmla="*/ 145 w 145"/>
                                <a:gd name="T13" fmla="*/ 14 h 67"/>
                                <a:gd name="T14" fmla="*/ 94 w 145"/>
                                <a:gd name="T15" fmla="*/ 0 h 67"/>
                                <a:gd name="T16" fmla="*/ 59 w 145"/>
                                <a:gd name="T17" fmla="*/ 0 h 67"/>
                                <a:gd name="T18" fmla="*/ 33 w 145"/>
                                <a:gd name="T19" fmla="*/ 17 h 67"/>
                                <a:gd name="T20" fmla="*/ 0 w 145"/>
                                <a:gd name="T21" fmla="*/ 39 h 67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  <a:cxn ang="0">
                                  <a:pos x="T20" y="T21"/>
                                </a:cxn>
                              </a:cxnLst>
                              <a:rect l="0" t="0" r="r" b="b"/>
                              <a:pathLst>
                                <a:path w="145" h="67">
                                  <a:moveTo>
                                    <a:pt x="0" y="39"/>
                                  </a:moveTo>
                                  <a:lnTo>
                                    <a:pt x="32" y="47"/>
                                  </a:lnTo>
                                  <a:lnTo>
                                    <a:pt x="52" y="66"/>
                                  </a:lnTo>
                                  <a:lnTo>
                                    <a:pt x="81" y="67"/>
                                  </a:lnTo>
                                  <a:lnTo>
                                    <a:pt x="106" y="54"/>
                                  </a:lnTo>
                                  <a:lnTo>
                                    <a:pt x="121" y="29"/>
                                  </a:lnTo>
                                  <a:lnTo>
                                    <a:pt x="145" y="14"/>
                                  </a:lnTo>
                                  <a:lnTo>
                                    <a:pt x="94" y="0"/>
                                  </a:lnTo>
                                  <a:lnTo>
                                    <a:pt x="59" y="0"/>
                                  </a:lnTo>
                                  <a:lnTo>
                                    <a:pt x="33" y="17"/>
                                  </a:lnTo>
                                  <a:lnTo>
                                    <a:pt x="0" y="39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FFFF"/>
                            </a:solidFill>
                            <a:ln w="4763">
                              <a:solidFill>
                                <a:srgbClr val="4020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37981" name="Oval 93">
                              <a:extLst>
                                <a:ext uri="{FF2B5EF4-FFF2-40B4-BE49-F238E27FC236}">
                                  <a16:creationId xmlns:a16="http://schemas.microsoft.com/office/drawing/2014/main" id="{BE49382E-E1CB-4D44-A100-D355AC0915E4}"/>
                                </a:ext>
                              </a:extLst>
                            </p:cNvPr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988" y="3072"/>
                              <a:ext cx="23" cy="22"/>
                            </a:xfrm>
                            <a:prstGeom prst="ellipse">
                              <a:avLst/>
                            </a:prstGeom>
                            <a:solidFill>
                              <a:srgbClr val="8080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37982" name="Freeform 94">
                              <a:extLst>
                                <a:ext uri="{FF2B5EF4-FFF2-40B4-BE49-F238E27FC236}">
                                  <a16:creationId xmlns:a16="http://schemas.microsoft.com/office/drawing/2014/main" id="{21DBC8F0-F07D-4672-B654-827C3514022D}"/>
                                </a:ext>
                              </a:extLst>
                            </p:cNvPr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974" y="3071"/>
                              <a:ext cx="47" cy="14"/>
                            </a:xfrm>
                            <a:custGeom>
                              <a:avLst/>
                              <a:gdLst>
                                <a:gd name="T0" fmla="*/ 0 w 141"/>
                                <a:gd name="T1" fmla="*/ 42 h 42"/>
                                <a:gd name="T2" fmla="*/ 31 w 141"/>
                                <a:gd name="T3" fmla="*/ 37 h 42"/>
                                <a:gd name="T4" fmla="*/ 44 w 141"/>
                                <a:gd name="T5" fmla="*/ 24 h 42"/>
                                <a:gd name="T6" fmla="*/ 71 w 141"/>
                                <a:gd name="T7" fmla="*/ 16 h 42"/>
                                <a:gd name="T8" fmla="*/ 96 w 141"/>
                                <a:gd name="T9" fmla="*/ 19 h 42"/>
                                <a:gd name="T10" fmla="*/ 141 w 141"/>
                                <a:gd name="T11" fmla="*/ 16 h 42"/>
                                <a:gd name="T12" fmla="*/ 99 w 141"/>
                                <a:gd name="T13" fmla="*/ 2 h 42"/>
                                <a:gd name="T14" fmla="*/ 54 w 141"/>
                                <a:gd name="T15" fmla="*/ 0 h 42"/>
                                <a:gd name="T16" fmla="*/ 21 w 141"/>
                                <a:gd name="T17" fmla="*/ 26 h 42"/>
                                <a:gd name="T18" fmla="*/ 0 w 141"/>
                                <a:gd name="T19" fmla="*/ 42 h 42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</a:cxnLst>
                              <a:rect l="0" t="0" r="r" b="b"/>
                              <a:pathLst>
                                <a:path w="141" h="42">
                                  <a:moveTo>
                                    <a:pt x="0" y="42"/>
                                  </a:moveTo>
                                  <a:lnTo>
                                    <a:pt x="31" y="37"/>
                                  </a:lnTo>
                                  <a:lnTo>
                                    <a:pt x="44" y="24"/>
                                  </a:lnTo>
                                  <a:lnTo>
                                    <a:pt x="71" y="16"/>
                                  </a:lnTo>
                                  <a:lnTo>
                                    <a:pt x="96" y="19"/>
                                  </a:lnTo>
                                  <a:lnTo>
                                    <a:pt x="141" y="16"/>
                                  </a:lnTo>
                                  <a:lnTo>
                                    <a:pt x="99" y="2"/>
                                  </a:lnTo>
                                  <a:lnTo>
                                    <a:pt x="54" y="0"/>
                                  </a:lnTo>
                                  <a:lnTo>
                                    <a:pt x="21" y="26"/>
                                  </a:lnTo>
                                  <a:lnTo>
                                    <a:pt x="0" y="42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402000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37983" name="Oval 95">
                              <a:extLst>
                                <a:ext uri="{FF2B5EF4-FFF2-40B4-BE49-F238E27FC236}">
                                  <a16:creationId xmlns:a16="http://schemas.microsoft.com/office/drawing/2014/main" id="{6EE34895-56B9-493B-9A73-B0D0A7A33A97}"/>
                                </a:ext>
                              </a:extLst>
                            </p:cNvPr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992" y="3076"/>
                              <a:ext cx="14" cy="15"/>
                            </a:xfrm>
                            <a:prstGeom prst="ellipse">
                              <a:avLst/>
                            </a:prstGeom>
                            <a:solidFill>
                              <a:srgbClr val="000000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grpSp>
                        <p:nvGrpSpPr>
                          <p:cNvPr id="37984" name="Group 96">
                            <a:extLst>
                              <a:ext uri="{FF2B5EF4-FFF2-40B4-BE49-F238E27FC236}">
                                <a16:creationId xmlns:a16="http://schemas.microsoft.com/office/drawing/2014/main" id="{BA1EC264-1D2B-434D-8D48-AE23D0CF2FC4}"/>
                              </a:ext>
                            </a:extLst>
                          </p:cNvPr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054" y="3037"/>
                            <a:ext cx="54" cy="27"/>
                            <a:chOff x="1054" y="3037"/>
                            <a:chExt cx="54" cy="27"/>
                          </a:xfrm>
                        </p:grpSpPr>
                        <p:sp>
                          <p:nvSpPr>
                            <p:cNvPr id="37985" name="Freeform 97">
                              <a:extLst>
                                <a:ext uri="{FF2B5EF4-FFF2-40B4-BE49-F238E27FC236}">
                                  <a16:creationId xmlns:a16="http://schemas.microsoft.com/office/drawing/2014/main" id="{CD212072-2CEA-49EA-BE05-C62A45DA6C1E}"/>
                                </a:ext>
                              </a:extLst>
                            </p:cNvPr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1054" y="3037"/>
                              <a:ext cx="53" cy="26"/>
                            </a:xfrm>
                            <a:custGeom>
                              <a:avLst/>
                              <a:gdLst>
                                <a:gd name="T0" fmla="*/ 0 w 159"/>
                                <a:gd name="T1" fmla="*/ 70 h 76"/>
                                <a:gd name="T2" fmla="*/ 32 w 159"/>
                                <a:gd name="T3" fmla="*/ 71 h 76"/>
                                <a:gd name="T4" fmla="*/ 61 w 159"/>
                                <a:gd name="T5" fmla="*/ 76 h 76"/>
                                <a:gd name="T6" fmla="*/ 93 w 159"/>
                                <a:gd name="T7" fmla="*/ 74 h 76"/>
                                <a:gd name="T8" fmla="*/ 118 w 159"/>
                                <a:gd name="T9" fmla="*/ 51 h 76"/>
                                <a:gd name="T10" fmla="*/ 122 w 159"/>
                                <a:gd name="T11" fmla="*/ 20 h 76"/>
                                <a:gd name="T12" fmla="*/ 159 w 159"/>
                                <a:gd name="T13" fmla="*/ 0 h 76"/>
                                <a:gd name="T14" fmla="*/ 115 w 159"/>
                                <a:gd name="T15" fmla="*/ 0 h 76"/>
                                <a:gd name="T16" fmla="*/ 83 w 159"/>
                                <a:gd name="T17" fmla="*/ 4 h 76"/>
                                <a:gd name="T18" fmla="*/ 47 w 159"/>
                                <a:gd name="T19" fmla="*/ 10 h 76"/>
                                <a:gd name="T20" fmla="*/ 27 w 159"/>
                                <a:gd name="T21" fmla="*/ 31 h 76"/>
                                <a:gd name="T22" fmla="*/ 19 w 159"/>
                                <a:gd name="T23" fmla="*/ 49 h 76"/>
                                <a:gd name="T24" fmla="*/ 0 w 159"/>
                                <a:gd name="T25" fmla="*/ 70 h 7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  <a:cxn ang="0">
                                  <a:pos x="T20" y="T21"/>
                                </a:cxn>
                                <a:cxn ang="0">
                                  <a:pos x="T22" y="T23"/>
                                </a:cxn>
                                <a:cxn ang="0">
                                  <a:pos x="T24" y="T25"/>
                                </a:cxn>
                              </a:cxnLst>
                              <a:rect l="0" t="0" r="r" b="b"/>
                              <a:pathLst>
                                <a:path w="159" h="76">
                                  <a:moveTo>
                                    <a:pt x="0" y="70"/>
                                  </a:moveTo>
                                  <a:lnTo>
                                    <a:pt x="32" y="71"/>
                                  </a:lnTo>
                                  <a:lnTo>
                                    <a:pt x="61" y="76"/>
                                  </a:lnTo>
                                  <a:lnTo>
                                    <a:pt x="93" y="74"/>
                                  </a:lnTo>
                                  <a:lnTo>
                                    <a:pt x="118" y="51"/>
                                  </a:lnTo>
                                  <a:lnTo>
                                    <a:pt x="122" y="20"/>
                                  </a:lnTo>
                                  <a:lnTo>
                                    <a:pt x="159" y="0"/>
                                  </a:lnTo>
                                  <a:lnTo>
                                    <a:pt x="115" y="0"/>
                                  </a:lnTo>
                                  <a:lnTo>
                                    <a:pt x="83" y="4"/>
                                  </a:lnTo>
                                  <a:lnTo>
                                    <a:pt x="47" y="10"/>
                                  </a:lnTo>
                                  <a:lnTo>
                                    <a:pt x="27" y="31"/>
                                  </a:lnTo>
                                  <a:lnTo>
                                    <a:pt x="19" y="49"/>
                                  </a:lnTo>
                                  <a:lnTo>
                                    <a:pt x="0" y="7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FFFF"/>
                            </a:solidFill>
                            <a:ln w="4763">
                              <a:solidFill>
                                <a:srgbClr val="4020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37986" name="Oval 98">
                              <a:extLst>
                                <a:ext uri="{FF2B5EF4-FFF2-40B4-BE49-F238E27FC236}">
                                  <a16:creationId xmlns:a16="http://schemas.microsoft.com/office/drawing/2014/main" id="{4F387717-FD8D-4CB8-92FB-FFD2657F5F30}"/>
                                </a:ext>
                              </a:extLst>
                            </p:cNvPr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69" y="3041"/>
                              <a:ext cx="22" cy="23"/>
                            </a:xfrm>
                            <a:prstGeom prst="ellipse">
                              <a:avLst/>
                            </a:prstGeom>
                            <a:solidFill>
                              <a:srgbClr val="8080FF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37987" name="Freeform 99">
                              <a:extLst>
                                <a:ext uri="{FF2B5EF4-FFF2-40B4-BE49-F238E27FC236}">
                                  <a16:creationId xmlns:a16="http://schemas.microsoft.com/office/drawing/2014/main" id="{EB81A616-0011-4370-A037-D939D297E073}"/>
                                </a:ext>
                              </a:extLst>
                            </p:cNvPr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1056" y="3038"/>
                              <a:ext cx="52" cy="23"/>
                            </a:xfrm>
                            <a:custGeom>
                              <a:avLst/>
                              <a:gdLst>
                                <a:gd name="T0" fmla="*/ 0 w 157"/>
                                <a:gd name="T1" fmla="*/ 70 h 70"/>
                                <a:gd name="T2" fmla="*/ 28 w 157"/>
                                <a:gd name="T3" fmla="*/ 56 h 70"/>
                                <a:gd name="T4" fmla="*/ 42 w 157"/>
                                <a:gd name="T5" fmla="*/ 35 h 70"/>
                                <a:gd name="T6" fmla="*/ 64 w 157"/>
                                <a:gd name="T7" fmla="*/ 22 h 70"/>
                                <a:gd name="T8" fmla="*/ 91 w 157"/>
                                <a:gd name="T9" fmla="*/ 16 h 70"/>
                                <a:gd name="T10" fmla="*/ 157 w 157"/>
                                <a:gd name="T11" fmla="*/ 0 h 70"/>
                                <a:gd name="T12" fmla="*/ 108 w 157"/>
                                <a:gd name="T13" fmla="*/ 1 h 70"/>
                                <a:gd name="T14" fmla="*/ 47 w 157"/>
                                <a:gd name="T15" fmla="*/ 9 h 70"/>
                                <a:gd name="T16" fmla="*/ 22 w 157"/>
                                <a:gd name="T17" fmla="*/ 32 h 70"/>
                                <a:gd name="T18" fmla="*/ 11 w 157"/>
                                <a:gd name="T19" fmla="*/ 52 h 70"/>
                                <a:gd name="T20" fmla="*/ 0 w 157"/>
                                <a:gd name="T21" fmla="*/ 70 h 70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  <a:cxn ang="0">
                                  <a:pos x="T6" y="T7"/>
                                </a:cxn>
                                <a:cxn ang="0">
                                  <a:pos x="T8" y="T9"/>
                                </a:cxn>
                                <a:cxn ang="0">
                                  <a:pos x="T10" y="T11"/>
                                </a:cxn>
                                <a:cxn ang="0">
                                  <a:pos x="T12" y="T13"/>
                                </a:cxn>
                                <a:cxn ang="0">
                                  <a:pos x="T14" y="T15"/>
                                </a:cxn>
                                <a:cxn ang="0">
                                  <a:pos x="T16" y="T17"/>
                                </a:cxn>
                                <a:cxn ang="0">
                                  <a:pos x="T18" y="T19"/>
                                </a:cxn>
                                <a:cxn ang="0">
                                  <a:pos x="T20" y="T21"/>
                                </a:cxn>
                              </a:cxnLst>
                              <a:rect l="0" t="0" r="r" b="b"/>
                              <a:pathLst>
                                <a:path w="157" h="70">
                                  <a:moveTo>
                                    <a:pt x="0" y="70"/>
                                  </a:moveTo>
                                  <a:lnTo>
                                    <a:pt x="28" y="56"/>
                                  </a:lnTo>
                                  <a:lnTo>
                                    <a:pt x="42" y="35"/>
                                  </a:lnTo>
                                  <a:lnTo>
                                    <a:pt x="64" y="22"/>
                                  </a:lnTo>
                                  <a:lnTo>
                                    <a:pt x="91" y="16"/>
                                  </a:lnTo>
                                  <a:lnTo>
                                    <a:pt x="157" y="0"/>
                                  </a:lnTo>
                                  <a:lnTo>
                                    <a:pt x="108" y="1"/>
                                  </a:lnTo>
                                  <a:lnTo>
                                    <a:pt x="47" y="9"/>
                                  </a:lnTo>
                                  <a:lnTo>
                                    <a:pt x="22" y="32"/>
                                  </a:lnTo>
                                  <a:lnTo>
                                    <a:pt x="11" y="52"/>
                                  </a:lnTo>
                                  <a:lnTo>
                                    <a:pt x="0" y="7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402000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37988" name="Oval 100">
                              <a:extLst>
                                <a:ext uri="{FF2B5EF4-FFF2-40B4-BE49-F238E27FC236}">
                                  <a16:creationId xmlns:a16="http://schemas.microsoft.com/office/drawing/2014/main" id="{43BB2C9D-0F62-480B-9AAC-4EF28A229CCB}"/>
                                </a:ext>
                              </a:extLst>
                            </p:cNvPr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073" y="3046"/>
                              <a:ext cx="14" cy="14"/>
                            </a:xfrm>
                            <a:prstGeom prst="ellipse">
                              <a:avLst/>
                            </a:prstGeom>
                            <a:solidFill>
                              <a:srgbClr val="000000"/>
                            </a:solidFill>
                            <a:ln>
                              <a:noFill/>
                            </a:ln>
                            <a:extLs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round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</p:grpSp>
                  </p:grpSp>
                </p:grpSp>
              </p:grpSp>
            </p:grpSp>
            <p:grpSp>
              <p:nvGrpSpPr>
                <p:cNvPr id="37989" name="Group 101">
                  <a:extLst>
                    <a:ext uri="{FF2B5EF4-FFF2-40B4-BE49-F238E27FC236}">
                      <a16:creationId xmlns:a16="http://schemas.microsoft.com/office/drawing/2014/main" id="{EE4BD6BD-FF8F-4B41-96C4-916631E638D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78" y="3022"/>
                  <a:ext cx="18" cy="57"/>
                  <a:chOff x="1178" y="3022"/>
                  <a:chExt cx="18" cy="57"/>
                </a:xfrm>
              </p:grpSpPr>
              <p:sp>
                <p:nvSpPr>
                  <p:cNvPr id="37990" name="Freeform 102">
                    <a:extLst>
                      <a:ext uri="{FF2B5EF4-FFF2-40B4-BE49-F238E27FC236}">
                        <a16:creationId xmlns:a16="http://schemas.microsoft.com/office/drawing/2014/main" id="{C2C0944D-E983-4650-841F-54D9A241C1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82" y="3022"/>
                    <a:ext cx="11" cy="27"/>
                  </a:xfrm>
                  <a:custGeom>
                    <a:avLst/>
                    <a:gdLst>
                      <a:gd name="T0" fmla="*/ 0 w 34"/>
                      <a:gd name="T1" fmla="*/ 27 h 80"/>
                      <a:gd name="T2" fmla="*/ 17 w 34"/>
                      <a:gd name="T3" fmla="*/ 30 h 80"/>
                      <a:gd name="T4" fmla="*/ 28 w 34"/>
                      <a:gd name="T5" fmla="*/ 50 h 80"/>
                      <a:gd name="T6" fmla="*/ 20 w 34"/>
                      <a:gd name="T7" fmla="*/ 80 h 80"/>
                      <a:gd name="T8" fmla="*/ 34 w 34"/>
                      <a:gd name="T9" fmla="*/ 57 h 80"/>
                      <a:gd name="T10" fmla="*/ 31 w 34"/>
                      <a:gd name="T11" fmla="*/ 34 h 80"/>
                      <a:gd name="T12" fmla="*/ 16 w 34"/>
                      <a:gd name="T13" fmla="*/ 0 h 80"/>
                      <a:gd name="T14" fmla="*/ 0 w 34"/>
                      <a:gd name="T15" fmla="*/ 27 h 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4" h="80">
                        <a:moveTo>
                          <a:pt x="0" y="27"/>
                        </a:moveTo>
                        <a:lnTo>
                          <a:pt x="17" y="30"/>
                        </a:lnTo>
                        <a:lnTo>
                          <a:pt x="28" y="50"/>
                        </a:lnTo>
                        <a:lnTo>
                          <a:pt x="20" y="80"/>
                        </a:lnTo>
                        <a:lnTo>
                          <a:pt x="34" y="57"/>
                        </a:lnTo>
                        <a:lnTo>
                          <a:pt x="31" y="34"/>
                        </a:lnTo>
                        <a:lnTo>
                          <a:pt x="16" y="0"/>
                        </a:ln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91" name="Freeform 103">
                    <a:extLst>
                      <a:ext uri="{FF2B5EF4-FFF2-40B4-BE49-F238E27FC236}">
                        <a16:creationId xmlns:a16="http://schemas.microsoft.com/office/drawing/2014/main" id="{B99AD0B4-F6DC-48EC-98E4-EEC7F09216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78" y="3060"/>
                    <a:ext cx="18" cy="19"/>
                  </a:xfrm>
                  <a:custGeom>
                    <a:avLst/>
                    <a:gdLst>
                      <a:gd name="T0" fmla="*/ 0 w 52"/>
                      <a:gd name="T1" fmla="*/ 0 h 56"/>
                      <a:gd name="T2" fmla="*/ 7 w 52"/>
                      <a:gd name="T3" fmla="*/ 34 h 56"/>
                      <a:gd name="T4" fmla="*/ 25 w 52"/>
                      <a:gd name="T5" fmla="*/ 35 h 56"/>
                      <a:gd name="T6" fmla="*/ 52 w 52"/>
                      <a:gd name="T7" fmla="*/ 32 h 56"/>
                      <a:gd name="T8" fmla="*/ 49 w 52"/>
                      <a:gd name="T9" fmla="*/ 48 h 56"/>
                      <a:gd name="T10" fmla="*/ 38 w 52"/>
                      <a:gd name="T11" fmla="*/ 56 h 56"/>
                      <a:gd name="T12" fmla="*/ 7 w 52"/>
                      <a:gd name="T13" fmla="*/ 48 h 56"/>
                      <a:gd name="T14" fmla="*/ 2 w 52"/>
                      <a:gd name="T15" fmla="*/ 27 h 56"/>
                      <a:gd name="T16" fmla="*/ 0 w 52"/>
                      <a:gd name="T17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56">
                        <a:moveTo>
                          <a:pt x="0" y="0"/>
                        </a:moveTo>
                        <a:lnTo>
                          <a:pt x="7" y="34"/>
                        </a:lnTo>
                        <a:lnTo>
                          <a:pt x="25" y="35"/>
                        </a:lnTo>
                        <a:lnTo>
                          <a:pt x="52" y="32"/>
                        </a:lnTo>
                        <a:lnTo>
                          <a:pt x="49" y="48"/>
                        </a:lnTo>
                        <a:lnTo>
                          <a:pt x="38" y="56"/>
                        </a:lnTo>
                        <a:lnTo>
                          <a:pt x="7" y="48"/>
                        </a:lnTo>
                        <a:lnTo>
                          <a:pt x="2" y="2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402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utoUpdateAnimBg="0"/>
      <p:bldP spid="37893" grpId="0" animBg="1" autoUpdateAnimBg="0"/>
      <p:bldP spid="37894" grpId="0" animBg="1" autoUpdateAnimBg="0"/>
      <p:bldP spid="37895" grpId="0" animBg="1" autoUpdateAnimBg="0"/>
      <p:bldP spid="37896" grpId="0" animBg="1" autoUpdateAnimBg="0"/>
      <p:bldP spid="37897" grpId="0" animBg="1" autoUpdateAnimBg="0"/>
      <p:bldP spid="37898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AutoShape 6">
            <a:extLst>
              <a:ext uri="{FF2B5EF4-FFF2-40B4-BE49-F238E27FC236}">
                <a16:creationId xmlns:a16="http://schemas.microsoft.com/office/drawing/2014/main" id="{19C359D7-90CA-44E3-AEDE-7878FF740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2286000"/>
            <a:ext cx="2819400" cy="101917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имитационные тренинги на основе анализа конкретных ситуаций</a:t>
            </a:r>
          </a:p>
        </p:txBody>
      </p:sp>
      <p:sp>
        <p:nvSpPr>
          <p:cNvPr id="39944" name="AutoShape 8">
            <a:extLst>
              <a:ext uri="{FF2B5EF4-FFF2-40B4-BE49-F238E27FC236}">
                <a16:creationId xmlns:a16="http://schemas.microsoft.com/office/drawing/2014/main" id="{27CBA0EC-9DAA-4447-BC70-EBD540CCE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552825"/>
            <a:ext cx="2743200" cy="71437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дискуссии, "круглые столы"</a:t>
            </a:r>
          </a:p>
        </p:txBody>
      </p:sp>
      <p:sp>
        <p:nvSpPr>
          <p:cNvPr id="39945" name="AutoShape 9">
            <a:extLst>
              <a:ext uri="{FF2B5EF4-FFF2-40B4-BE49-F238E27FC236}">
                <a16:creationId xmlns:a16="http://schemas.microsoft.com/office/drawing/2014/main" id="{29796F96-27CD-4B33-A449-400E98EC9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5181600"/>
            <a:ext cx="2743200" cy="407988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деловые игры</a:t>
            </a:r>
          </a:p>
        </p:txBody>
      </p:sp>
      <p:sp>
        <p:nvSpPr>
          <p:cNvPr id="39946" name="AutoShape 10">
            <a:extLst>
              <a:ext uri="{FF2B5EF4-FFF2-40B4-BE49-F238E27FC236}">
                <a16:creationId xmlns:a16="http://schemas.microsoft.com/office/drawing/2014/main" id="{1AF70664-96DF-495D-8C6D-343B6825B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4495800"/>
            <a:ext cx="2743200" cy="407988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педагогические экскурсии</a:t>
            </a:r>
          </a:p>
        </p:txBody>
      </p:sp>
      <p:sp>
        <p:nvSpPr>
          <p:cNvPr id="39947" name="AutoShape 11">
            <a:extLst>
              <a:ext uri="{FF2B5EF4-FFF2-40B4-BE49-F238E27FC236}">
                <a16:creationId xmlns:a16="http://schemas.microsoft.com/office/drawing/2014/main" id="{27DFAD86-78E5-4145-9383-32AC5BDD0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5650" y="5791200"/>
            <a:ext cx="2705100" cy="407988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групповые консультации</a:t>
            </a:r>
          </a:p>
        </p:txBody>
      </p:sp>
      <p:sp>
        <p:nvSpPr>
          <p:cNvPr id="39948" name="AutoShape 12">
            <a:extLst>
              <a:ext uri="{FF2B5EF4-FFF2-40B4-BE49-F238E27FC236}">
                <a16:creationId xmlns:a16="http://schemas.microsoft.com/office/drawing/2014/main" id="{0BB53C5D-0A00-4B24-9229-E7FC6DE8B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700" y="6297613"/>
            <a:ext cx="2705100" cy="407987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открытые уроки</a:t>
            </a:r>
          </a:p>
        </p:txBody>
      </p:sp>
      <p:sp>
        <p:nvSpPr>
          <p:cNvPr id="39949" name="AutoShape 13">
            <a:extLst>
              <a:ext uri="{FF2B5EF4-FFF2-40B4-BE49-F238E27FC236}">
                <a16:creationId xmlns:a16="http://schemas.microsoft.com/office/drawing/2014/main" id="{74C79934-69BA-4DE9-A283-4571845497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4495800"/>
            <a:ext cx="2705100" cy="71437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творческие отчеты учителей</a:t>
            </a:r>
          </a:p>
        </p:txBody>
      </p:sp>
      <p:sp>
        <p:nvSpPr>
          <p:cNvPr id="39950" name="AutoShape 14">
            <a:extLst>
              <a:ext uri="{FF2B5EF4-FFF2-40B4-BE49-F238E27FC236}">
                <a16:creationId xmlns:a16="http://schemas.microsoft.com/office/drawing/2014/main" id="{41CAE5E4-E28D-4901-852C-BEE0395BD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6013" y="2292350"/>
            <a:ext cx="2738437" cy="101917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предметные недели, месячники как форма отчета методического объединения</a:t>
            </a:r>
          </a:p>
        </p:txBody>
      </p:sp>
      <p:sp>
        <p:nvSpPr>
          <p:cNvPr id="39951" name="AutoShape 15">
            <a:extLst>
              <a:ext uri="{FF2B5EF4-FFF2-40B4-BE49-F238E27FC236}">
                <a16:creationId xmlns:a16="http://schemas.microsoft.com/office/drawing/2014/main" id="{84E83131-0222-4C90-AD02-7BD7F9978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3554413"/>
            <a:ext cx="2667000" cy="407987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пресс-конференции</a:t>
            </a:r>
          </a:p>
        </p:txBody>
      </p:sp>
      <p:sp>
        <p:nvSpPr>
          <p:cNvPr id="39953" name="AutoShape 17">
            <a:extLst>
              <a:ext uri="{FF2B5EF4-FFF2-40B4-BE49-F238E27FC236}">
                <a16:creationId xmlns:a16="http://schemas.microsoft.com/office/drawing/2014/main" id="{1445615B-019F-4198-A246-71DE80FFE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5991225"/>
            <a:ext cx="2743200" cy="71437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коллективная разработка и защита проектов</a:t>
            </a:r>
          </a:p>
        </p:txBody>
      </p:sp>
      <p:sp>
        <p:nvSpPr>
          <p:cNvPr id="39938" name="WordArt 2">
            <a:extLst>
              <a:ext uri="{FF2B5EF4-FFF2-40B4-BE49-F238E27FC236}">
                <a16:creationId xmlns:a16="http://schemas.microsoft.com/office/drawing/2014/main" id="{0AD35D88-1459-41DF-9E60-447DDCBD563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057400" y="0"/>
            <a:ext cx="4800600" cy="1320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ru-RU" sz="3200" b="1" kern="10">
                <a:ln w="9525">
                  <a:solidFill>
                    <a:srgbClr val="66003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FF"/>
                    </a:gs>
                    <a:gs pos="50000">
                      <a:srgbClr val="FFFF99"/>
                    </a:gs>
                    <a:gs pos="100000">
                      <a:srgbClr val="FF00FF"/>
                    </a:gs>
                  </a:gsLst>
                  <a:lin ang="5400000" scaled="1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ГРУППОВЫЕ, КОЛЛЕКТИВНЫЕ</a:t>
            </a:r>
          </a:p>
        </p:txBody>
      </p:sp>
      <p:pic>
        <p:nvPicPr>
          <p:cNvPr id="40011" name="Picture 75">
            <a:extLst>
              <a:ext uri="{FF2B5EF4-FFF2-40B4-BE49-F238E27FC236}">
                <a16:creationId xmlns:a16="http://schemas.microsoft.com/office/drawing/2014/main" id="{59408AE5-7F63-4D81-A7F1-1241C192E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14400"/>
            <a:ext cx="2286000" cy="113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Text Box 3">
            <a:extLst>
              <a:ext uri="{FF2B5EF4-FFF2-40B4-BE49-F238E27FC236}">
                <a16:creationId xmlns:a16="http://schemas.microsoft.com/office/drawing/2014/main" id="{A4306663-E084-4F9E-AC84-6781CAF373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1962944"/>
            <a:ext cx="4419600" cy="457200"/>
          </a:xfrm>
          <a:prstGeom prst="rect">
            <a:avLst/>
          </a:prstGeom>
          <a:noFill/>
          <a:ln>
            <a:noFill/>
          </a:ln>
          <a:effectLst>
            <a:outerShdw dist="28398" dir="200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>
                <a:solidFill>
                  <a:srgbClr val="FF00FF"/>
                </a:solidFill>
                <a:latin typeface="Arial Narrow" panose="020B0606020202030204" pitchFamily="34" charset="0"/>
              </a:rPr>
              <a:t>формы методической работы</a:t>
            </a:r>
          </a:p>
        </p:txBody>
      </p:sp>
      <p:sp>
        <p:nvSpPr>
          <p:cNvPr id="39941" name="AutoShape 5">
            <a:hlinkClick r:id="" action="ppaction://noaction"/>
            <a:extLst>
              <a:ext uri="{FF2B5EF4-FFF2-40B4-BE49-F238E27FC236}">
                <a16:creationId xmlns:a16="http://schemas.microsoft.com/office/drawing/2014/main" id="{31D14284-57E5-4DC2-AC7E-2F81A9147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2286000"/>
            <a:ext cx="2819400" cy="71437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заседания методических объединений</a:t>
            </a:r>
            <a:endParaRPr lang="ru-RU" altLang="ru-RU" sz="180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0013" name="AutoShape 77">
            <a:hlinkClick r:id="" action="ppaction://noaction"/>
            <a:extLst>
              <a:ext uri="{FF2B5EF4-FFF2-40B4-BE49-F238E27FC236}">
                <a16:creationId xmlns:a16="http://schemas.microsoft.com/office/drawing/2014/main" id="{297B0ABF-EEFC-49BD-A92C-537411DA6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552825"/>
            <a:ext cx="2819400" cy="71437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заседания кафедр, творческих групп</a:t>
            </a:r>
            <a:endParaRPr lang="ru-RU" altLang="ru-RU" sz="180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9943" name="AutoShape 7">
            <a:hlinkClick r:id="" action="ppaction://noaction"/>
            <a:extLst>
              <a:ext uri="{FF2B5EF4-FFF2-40B4-BE49-F238E27FC236}">
                <a16:creationId xmlns:a16="http://schemas.microsoft.com/office/drawing/2014/main" id="{EBCFA0D1-B2B0-4D1B-91A0-CE340F7FC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464050"/>
            <a:ext cx="2819400" cy="2241550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45791" dir="2021404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1800">
                <a:latin typeface="Arial Narrow" panose="020B0606020202030204" pitchFamily="34" charset="0"/>
              </a:rPr>
              <a:t> семинары (научно-методические, методологические, обзорные информационные, рефлексивные, по освещению опыта работы и другие)</a:t>
            </a:r>
          </a:p>
        </p:txBody>
      </p:sp>
      <p:pic>
        <p:nvPicPr>
          <p:cNvPr id="40032" name="Picture 96">
            <a:hlinkClick r:id="" action="ppaction://noaction"/>
            <a:extLst>
              <a:ext uri="{FF2B5EF4-FFF2-40B4-BE49-F238E27FC236}">
                <a16:creationId xmlns:a16="http://schemas.microsoft.com/office/drawing/2014/main" id="{5BCB0B82-19FE-4F20-A1B9-3CA4F0B4D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63" y="2362200"/>
            <a:ext cx="414337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033" name="Picture 97">
            <a:hlinkClick r:id="" action="ppaction://noaction"/>
            <a:extLst>
              <a:ext uri="{FF2B5EF4-FFF2-40B4-BE49-F238E27FC236}">
                <a16:creationId xmlns:a16="http://schemas.microsoft.com/office/drawing/2014/main" id="{03B5C203-3DF2-4BB8-BA38-1CA198555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263" y="3581400"/>
            <a:ext cx="414337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034" name="Picture 98">
            <a:hlinkClick r:id="" action="ppaction://noaction"/>
            <a:extLst>
              <a:ext uri="{FF2B5EF4-FFF2-40B4-BE49-F238E27FC236}">
                <a16:creationId xmlns:a16="http://schemas.microsoft.com/office/drawing/2014/main" id="{86B2DD59-1C59-4AD9-BCA0-9AFF7DFA2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495800"/>
            <a:ext cx="414338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1500"/>
                            </p:stCondLst>
                            <p:childTnLst>
                              <p:par>
                                <p:cTn id="6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2000"/>
                            </p:stCondLst>
                            <p:childTnLst>
                              <p:par>
                                <p:cTn id="7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2500"/>
                            </p:stCondLst>
                            <p:childTnLst>
                              <p:par>
                                <p:cTn id="7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animBg="1" autoUpdateAnimBg="0"/>
      <p:bldP spid="39944" grpId="0" animBg="1" autoUpdateAnimBg="0"/>
      <p:bldP spid="39945" grpId="0" animBg="1" autoUpdateAnimBg="0"/>
      <p:bldP spid="39946" grpId="0" animBg="1" autoUpdateAnimBg="0"/>
      <p:bldP spid="39947" grpId="0" animBg="1" autoUpdateAnimBg="0"/>
      <p:bldP spid="39948" grpId="0" animBg="1" autoUpdateAnimBg="0"/>
      <p:bldP spid="39949" grpId="0" animBg="1" autoUpdateAnimBg="0"/>
      <p:bldP spid="39950" grpId="0" animBg="1" autoUpdateAnimBg="0"/>
      <p:bldP spid="39951" grpId="0" animBg="1" autoUpdateAnimBg="0"/>
      <p:bldP spid="39953" grpId="0" animBg="1" autoUpdateAnimBg="0"/>
      <p:bldP spid="39939" grpId="0" autoUpdateAnimBg="0"/>
      <p:bldP spid="39941" grpId="0" animBg="1" autoUpdateAnimBg="0"/>
      <p:bldP spid="40013" grpId="0" animBg="1" autoUpdateAnimBg="0"/>
      <p:bldP spid="3994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>
            <a:extLst>
              <a:ext uri="{FF2B5EF4-FFF2-40B4-BE49-F238E27FC236}">
                <a16:creationId xmlns:a16="http://schemas.microsoft.com/office/drawing/2014/main" id="{D47E7571-9CC8-4477-A6CC-50E4EB31ACD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095500" y="0"/>
            <a:ext cx="4953000" cy="1143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5417"/>
              </a:avLst>
            </a:prstTxWarp>
          </a:bodyPr>
          <a:lstStyle/>
          <a:p>
            <a:r>
              <a:rPr lang="ru-RU" sz="3200" b="1" kern="10">
                <a:ln w="9525">
                  <a:solidFill>
                    <a:srgbClr val="660033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00FF"/>
                    </a:gs>
                    <a:gs pos="50000">
                      <a:srgbClr val="FFFF99"/>
                    </a:gs>
                    <a:gs pos="100000">
                      <a:srgbClr val="FF00FF"/>
                    </a:gs>
                  </a:gsLst>
                  <a:lin ang="5400000" scaled="1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МАССОВЫЕ</a:t>
            </a:r>
          </a:p>
        </p:txBody>
      </p:sp>
      <p:sp>
        <p:nvSpPr>
          <p:cNvPr id="40963" name="Text Box 3">
            <a:extLst>
              <a:ext uri="{FF2B5EF4-FFF2-40B4-BE49-F238E27FC236}">
                <a16:creationId xmlns:a16="http://schemas.microsoft.com/office/drawing/2014/main" id="{A0A40D7F-BD68-4D84-8C9B-CB348620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2727325"/>
            <a:ext cx="4419600" cy="457200"/>
          </a:xfrm>
          <a:prstGeom prst="rect">
            <a:avLst/>
          </a:prstGeom>
          <a:noFill/>
          <a:ln>
            <a:noFill/>
          </a:ln>
          <a:effectLst>
            <a:outerShdw dist="28398" dir="20006097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>
                <a:solidFill>
                  <a:srgbClr val="FF00FF"/>
                </a:solidFill>
                <a:latin typeface="Arial Narrow" panose="020B0606020202030204" pitchFamily="34" charset="0"/>
              </a:rPr>
              <a:t>формы методической работы</a:t>
            </a:r>
          </a:p>
        </p:txBody>
      </p:sp>
      <p:sp>
        <p:nvSpPr>
          <p:cNvPr id="40964" name="AutoShape 4">
            <a:extLst>
              <a:ext uri="{FF2B5EF4-FFF2-40B4-BE49-F238E27FC236}">
                <a16:creationId xmlns:a16="http://schemas.microsoft.com/office/drawing/2014/main" id="{4FB284F5-2283-461A-8A59-C0EE5B5BC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219450"/>
            <a:ext cx="3916363" cy="44132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Научно-практические конференции</a:t>
            </a:r>
          </a:p>
        </p:txBody>
      </p:sp>
      <p:sp>
        <p:nvSpPr>
          <p:cNvPr id="40965" name="AutoShape 5">
            <a:extLst>
              <a:ext uri="{FF2B5EF4-FFF2-40B4-BE49-F238E27FC236}">
                <a16:creationId xmlns:a16="http://schemas.microsoft.com/office/drawing/2014/main" id="{E3902FDD-2AC0-408A-B05A-6044BC6A8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962400"/>
            <a:ext cx="3810000" cy="44132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Педагогические чтения</a:t>
            </a:r>
          </a:p>
        </p:txBody>
      </p:sp>
      <p:sp>
        <p:nvSpPr>
          <p:cNvPr id="40966" name="AutoShape 6">
            <a:extLst>
              <a:ext uri="{FF2B5EF4-FFF2-40B4-BE49-F238E27FC236}">
                <a16:creationId xmlns:a16="http://schemas.microsoft.com/office/drawing/2014/main" id="{FCB8E4C7-176D-40B3-AFC8-0E629FFC1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876800"/>
            <a:ext cx="3810000" cy="781050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Итоговый проблемно-стратегический педсовет</a:t>
            </a:r>
          </a:p>
        </p:txBody>
      </p:sp>
      <p:sp>
        <p:nvSpPr>
          <p:cNvPr id="40967" name="AutoShape 7">
            <a:extLst>
              <a:ext uri="{FF2B5EF4-FFF2-40B4-BE49-F238E27FC236}">
                <a16:creationId xmlns:a16="http://schemas.microsoft.com/office/drawing/2014/main" id="{DC92581F-3F0F-49A8-96C9-EE51AF2DE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994400"/>
            <a:ext cx="3810000" cy="44132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Методическая неделя</a:t>
            </a:r>
          </a:p>
        </p:txBody>
      </p:sp>
      <p:sp>
        <p:nvSpPr>
          <p:cNvPr id="40968" name="AutoShape 8">
            <a:extLst>
              <a:ext uri="{FF2B5EF4-FFF2-40B4-BE49-F238E27FC236}">
                <a16:creationId xmlns:a16="http://schemas.microsoft.com/office/drawing/2014/main" id="{20805D06-5063-483F-9441-078C88AD9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200400"/>
            <a:ext cx="3581400" cy="781050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Фестиваль педагогических идей</a:t>
            </a:r>
          </a:p>
        </p:txBody>
      </p:sp>
      <p:sp>
        <p:nvSpPr>
          <p:cNvPr id="40969" name="AutoShape 9">
            <a:extLst>
              <a:ext uri="{FF2B5EF4-FFF2-40B4-BE49-F238E27FC236}">
                <a16:creationId xmlns:a16="http://schemas.microsoft.com/office/drawing/2014/main" id="{FC2C6B51-FBA6-4143-8EB7-0B657590A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137025"/>
            <a:ext cx="3505200" cy="112077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Конкурсы профессионального мастерства (например "Учитель года", "Лидер в образовании")</a:t>
            </a:r>
          </a:p>
        </p:txBody>
      </p:sp>
      <p:sp>
        <p:nvSpPr>
          <p:cNvPr id="40970" name="AutoShape 10">
            <a:extLst>
              <a:ext uri="{FF2B5EF4-FFF2-40B4-BE49-F238E27FC236}">
                <a16:creationId xmlns:a16="http://schemas.microsoft.com/office/drawing/2014/main" id="{7272B63F-4F05-414E-A730-5CBE4A2F2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5384800"/>
            <a:ext cx="3505200" cy="1120775"/>
          </a:xfrm>
          <a:prstGeom prst="foldedCorner">
            <a:avLst>
              <a:gd name="adj" fmla="val 12500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>
            <a:outerShdw dist="53882" dir="2700000" algn="ctr" rotWithShape="0">
              <a:schemeClr val="tx1"/>
            </a:outerShdw>
          </a:effectLst>
        </p:spPr>
        <p:txBody>
          <a:bodyPr>
            <a:spAutoFit/>
          </a:bodyPr>
          <a:lstStyle/>
          <a:p>
            <a:pPr>
              <a:buClr>
                <a:srgbClr val="FF00FF"/>
              </a:buClr>
              <a:buFont typeface="Wingdings" panose="05000000000000000000" pitchFamily="2" charset="2"/>
              <a:buChar char="v"/>
            </a:pPr>
            <a:r>
              <a:rPr lang="ru-RU" altLang="ru-RU" sz="2000">
                <a:latin typeface="Arial Narrow" panose="020B0606020202030204" pitchFamily="34" charset="0"/>
              </a:rPr>
              <a:t> Выставка "Методическая работа в системе непрерывного образования педагогов"</a:t>
            </a:r>
          </a:p>
        </p:txBody>
      </p:sp>
      <p:pic>
        <p:nvPicPr>
          <p:cNvPr id="40971" name="Picture 11">
            <a:extLst>
              <a:ext uri="{FF2B5EF4-FFF2-40B4-BE49-F238E27FC236}">
                <a16:creationId xmlns:a16="http://schemas.microsoft.com/office/drawing/2014/main" id="{ADA73654-C41D-4989-87BD-BA78ECB71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927100"/>
            <a:ext cx="2895600" cy="181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/>
      <p:bldP spid="40964" grpId="0" animBg="1" autoUpdateAnimBg="0"/>
      <p:bldP spid="40965" grpId="0" animBg="1" autoUpdateAnimBg="0"/>
      <p:bldP spid="40966" grpId="0" animBg="1" autoUpdateAnimBg="0"/>
      <p:bldP spid="40967" grpId="0" animBg="1" autoUpdateAnimBg="0"/>
      <p:bldP spid="40968" grpId="0" animBg="1" autoUpdateAnimBg="0"/>
      <p:bldP spid="40969" grpId="0" animBg="1" autoUpdateAnimBg="0"/>
      <p:bldP spid="40970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Oval 7">
            <a:extLst>
              <a:ext uri="{FF2B5EF4-FFF2-40B4-BE49-F238E27FC236}">
                <a16:creationId xmlns:a16="http://schemas.microsoft.com/office/drawing/2014/main" id="{C49EB1A4-0ADF-42B0-B4D4-4181F53D0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6999" y="914400"/>
            <a:ext cx="3762375" cy="3810000"/>
          </a:xfrm>
          <a:prstGeom prst="ellipse">
            <a:avLst/>
          </a:prstGeom>
          <a:gradFill rotWithShape="0">
            <a:gsLst>
              <a:gs pos="0">
                <a:srgbClr val="006600"/>
              </a:gs>
              <a:gs pos="50000">
                <a:srgbClr val="FFFFFF"/>
              </a:gs>
              <a:gs pos="100000">
                <a:srgbClr val="006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lnSpc>
                <a:spcPct val="55000"/>
              </a:lnSpc>
              <a:spcBef>
                <a:spcPct val="50000"/>
              </a:spcBef>
            </a:pPr>
            <a:r>
              <a:rPr lang="ru-RU" altLang="ru-RU" sz="2000" b="1" dirty="0">
                <a:latin typeface="Arial Narrow" panose="020B0606020202030204" pitchFamily="34" charset="0"/>
              </a:rPr>
              <a:t>Новые  знания и умения, </a:t>
            </a:r>
          </a:p>
          <a:p>
            <a:pPr eaLnBrk="0" hangingPunct="0">
              <a:lnSpc>
                <a:spcPct val="55000"/>
              </a:lnSpc>
              <a:spcBef>
                <a:spcPct val="50000"/>
              </a:spcBef>
            </a:pPr>
            <a:r>
              <a:rPr lang="ru-RU" altLang="ru-RU" sz="2000" b="1" dirty="0">
                <a:latin typeface="Arial Narrow" panose="020B0606020202030204" pitchFamily="34" charset="0"/>
              </a:rPr>
              <a:t>полученные в процессе </a:t>
            </a:r>
          </a:p>
          <a:p>
            <a:pPr eaLnBrk="0" hangingPunct="0">
              <a:lnSpc>
                <a:spcPct val="55000"/>
              </a:lnSpc>
              <a:spcBef>
                <a:spcPct val="50000"/>
              </a:spcBef>
            </a:pPr>
            <a:r>
              <a:rPr lang="ru-RU" altLang="ru-RU" sz="2000" b="1" dirty="0">
                <a:latin typeface="Arial Narrow" panose="020B0606020202030204" pitchFamily="34" charset="0"/>
              </a:rPr>
              <a:t>использования</a:t>
            </a:r>
          </a:p>
          <a:p>
            <a:pPr eaLnBrk="0" hangingPunct="0">
              <a:lnSpc>
                <a:spcPct val="55000"/>
              </a:lnSpc>
              <a:spcBef>
                <a:spcPct val="50000"/>
              </a:spcBef>
            </a:pPr>
            <a:r>
              <a:rPr lang="ru-RU" altLang="ru-RU" sz="2000" b="1" dirty="0">
                <a:latin typeface="Arial Narrow" panose="020B0606020202030204" pitchFamily="34" charset="0"/>
              </a:rPr>
              <a:t> различных </a:t>
            </a:r>
          </a:p>
          <a:p>
            <a:pPr eaLnBrk="0" hangingPunct="0">
              <a:lnSpc>
                <a:spcPct val="55000"/>
              </a:lnSpc>
              <a:spcBef>
                <a:spcPct val="50000"/>
              </a:spcBef>
            </a:pPr>
            <a:r>
              <a:rPr lang="ru-RU" altLang="ru-RU" sz="2000" b="1" dirty="0">
                <a:latin typeface="Arial Narrow" panose="020B0606020202030204" pitchFamily="34" charset="0"/>
              </a:rPr>
              <a:t> форм методической</a:t>
            </a:r>
          </a:p>
          <a:p>
            <a:pPr eaLnBrk="0" hangingPunct="0">
              <a:lnSpc>
                <a:spcPct val="55000"/>
              </a:lnSpc>
              <a:spcBef>
                <a:spcPct val="50000"/>
              </a:spcBef>
            </a:pPr>
            <a:r>
              <a:rPr lang="ru-RU" altLang="ru-RU" sz="2000" b="1" dirty="0">
                <a:latin typeface="Arial Narrow" panose="020B0606020202030204" pitchFamily="34" charset="0"/>
              </a:rPr>
              <a:t> работы,  </a:t>
            </a:r>
          </a:p>
          <a:p>
            <a:pPr eaLnBrk="0" hangingPunct="0">
              <a:lnSpc>
                <a:spcPct val="55000"/>
              </a:lnSpc>
              <a:spcBef>
                <a:spcPct val="50000"/>
              </a:spcBef>
            </a:pPr>
            <a:r>
              <a:rPr lang="ru-RU" altLang="ru-RU" sz="2000" b="1" dirty="0">
                <a:latin typeface="Arial Narrow" panose="020B0606020202030204" pitchFamily="34" charset="0"/>
              </a:rPr>
              <a:t>должны способствовать:</a:t>
            </a:r>
          </a:p>
          <a:p>
            <a:pPr>
              <a:lnSpc>
                <a:spcPct val="55000"/>
              </a:lnSpc>
            </a:pPr>
            <a:endParaRPr lang="ru-RU" altLang="ru-RU" dirty="0"/>
          </a:p>
        </p:txBody>
      </p:sp>
      <p:sp>
        <p:nvSpPr>
          <p:cNvPr id="18435" name="AutoShape 3">
            <a:extLst>
              <a:ext uri="{FF2B5EF4-FFF2-40B4-BE49-F238E27FC236}">
                <a16:creationId xmlns:a16="http://schemas.microsoft.com/office/drawing/2014/main" id="{BF252641-7DE7-4B6B-A595-AB405D38F1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57150"/>
            <a:ext cx="2549525" cy="2145268"/>
          </a:xfrm>
          <a:prstGeom prst="wedgeRoundRectCallout">
            <a:avLst>
              <a:gd name="adj1" fmla="val 65148"/>
              <a:gd name="adj2" fmla="val 65671"/>
              <a:gd name="adj3" fmla="val 16667"/>
            </a:avLst>
          </a:prstGeom>
          <a:solidFill>
            <a:srgbClr val="F8F8F8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63500" dir="54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&amp;"/>
            </a:pPr>
            <a:r>
              <a:rPr lang="ru-RU" altLang="ru-RU" sz="2000" b="1" dirty="0">
                <a:solidFill>
                  <a:schemeClr val="tx2"/>
                </a:solidFill>
                <a:latin typeface="Arial Narrow" panose="020B0606020202030204" pitchFamily="34" charset="0"/>
              </a:rPr>
              <a:t> </a:t>
            </a:r>
            <a:r>
              <a:rPr lang="ru-RU" altLang="ru-RU" sz="2000" b="1" dirty="0">
                <a:latin typeface="Arial Narrow" panose="020B0606020202030204" pitchFamily="34" charset="0"/>
              </a:rPr>
              <a:t>росту профессиональной, информационной, коммуникативной, гуманитарной   культуры педагога</a:t>
            </a:r>
          </a:p>
        </p:txBody>
      </p:sp>
      <p:sp>
        <p:nvSpPr>
          <p:cNvPr id="18436" name="AutoShape 4">
            <a:extLst>
              <a:ext uri="{FF2B5EF4-FFF2-40B4-BE49-F238E27FC236}">
                <a16:creationId xmlns:a16="http://schemas.microsoft.com/office/drawing/2014/main" id="{F62E09F7-8B6F-4804-ABC4-C66D1A040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1228725"/>
            <a:ext cx="2286000" cy="1746250"/>
          </a:xfrm>
          <a:prstGeom prst="wedgeRoundRectCallout">
            <a:avLst>
              <a:gd name="adj1" fmla="val -69028"/>
              <a:gd name="adj2" fmla="val 76454"/>
              <a:gd name="adj3" fmla="val 16667"/>
            </a:avLst>
          </a:prstGeom>
          <a:solidFill>
            <a:srgbClr val="F8F8F8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&amp;"/>
            </a:pPr>
            <a:r>
              <a:rPr lang="ru-RU" altLang="ru-RU" sz="2000" b="1" dirty="0">
                <a:latin typeface="Arial Narrow" panose="020B0606020202030204" pitchFamily="34" charset="0"/>
              </a:rPr>
              <a:t>  развитию творчества, самореализации, самоутверждению   педагога</a:t>
            </a:r>
          </a:p>
        </p:txBody>
      </p:sp>
      <p:sp>
        <p:nvSpPr>
          <p:cNvPr id="18437" name="AutoShape 5">
            <a:extLst>
              <a:ext uri="{FF2B5EF4-FFF2-40B4-BE49-F238E27FC236}">
                <a16:creationId xmlns:a16="http://schemas.microsoft.com/office/drawing/2014/main" id="{BFCEDEEC-DE8A-4F4C-A52D-EF41415CF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6826" y="4667250"/>
            <a:ext cx="2473325" cy="2076450"/>
          </a:xfrm>
          <a:prstGeom prst="wedgeRoundRectCallout">
            <a:avLst>
              <a:gd name="adj1" fmla="val 77278"/>
              <a:gd name="adj2" fmla="val -62231"/>
              <a:gd name="adj3" fmla="val 16667"/>
            </a:avLst>
          </a:prstGeom>
          <a:solidFill>
            <a:srgbClr val="F8F8F8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FF3300"/>
              </a:buClr>
              <a:buFont typeface="Wingdings" panose="05000000000000000000" pitchFamily="2" charset="2"/>
              <a:buChar char="&amp;"/>
            </a:pPr>
            <a:r>
              <a:rPr lang="ru-RU" altLang="ru-RU" sz="2000" b="1" dirty="0">
                <a:latin typeface="Arial Narrow" panose="020B0606020202030204" pitchFamily="34" charset="0"/>
              </a:rPr>
              <a:t>  формированию положительной мотивации к непрерывному повышению квалификации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8" presetClass="entr" presetSubtype="9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nimBg="1" autoUpdateAnimBg="0"/>
      <p:bldP spid="18435" grpId="0" animBg="1" autoUpdateAnimBg="0"/>
      <p:bldP spid="18436" grpId="0" animBg="1" autoUpdateAnimBg="0"/>
      <p:bldP spid="18437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76943" y="1"/>
            <a:ext cx="8373836" cy="849086"/>
          </a:xfrm>
        </p:spPr>
        <p:txBody>
          <a:bodyPr>
            <a:normAutofit/>
          </a:bodyPr>
          <a:lstStyle/>
          <a:p>
            <a:pPr algn="l"/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формы повышения квалификации 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6674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3964417"/>
              </p:ext>
            </p:extLst>
          </p:nvPr>
        </p:nvGraphicFramePr>
        <p:xfrm>
          <a:off x="193221" y="849087"/>
          <a:ext cx="8852808" cy="5878284"/>
        </p:xfrm>
        <a:graphic>
          <a:graphicData uri="http://schemas.openxmlformats.org/drawingml/2006/table">
            <a:tbl>
              <a:tblPr/>
              <a:tblGrid>
                <a:gridCol w="2585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7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01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92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 Индивидуальные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 Групповые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 Фронтальные 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69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Индивидуальное шефство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Наставничество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Консультации, методиста, психолога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Самообразование (самовоспитание)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Моделирование индивидуальных вариантов методической работы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itchFamily="18" charset="0"/>
                        <a:cs typeface="Times New Roman" panose="02020603050405020304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Проблемные консультации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Творческие </a:t>
                      </a:r>
                      <a:r>
                        <a:rPr kumimoji="0" lang="ru-RU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микрогруппы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Тематические семинары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Психологический тренинг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Школа педагогического мастерства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Организационно-деятельностные, ролевые игры 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Коллоквиумы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Психолого-педагогический практикум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Взаимопосещение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уроков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Творческие мастерские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itchFamily="18" charset="0"/>
                        <a:cs typeface="Times New Roman" panose="02020603050405020304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Педсовет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Методсовет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Психолого-педагогические семинары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Аукционы знаний, методических находок, идей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Педагогические и методические ринги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«Круглый стол»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«Час защиты позиций»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Теоретические, методические и практические конференции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КМН (конкурс методических находок)</a:t>
                      </a:r>
                      <a:b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</a:b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itchFamily="18" charset="0"/>
                          <a:cs typeface="Times New Roman" panose="02020603050405020304" pitchFamily="18" charset="0"/>
                        </a:rPr>
                        <a:t> Фестиваль методических идей</a:t>
                      </a: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itchFamily="18" charset="0"/>
                        <a:cs typeface="Times New Roman" panose="02020603050405020304" pitchFamily="18" charset="0"/>
                        <a:sym typeface="Symbol" pitchFamily="18" charset="2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666" name="Rectangle 42"/>
          <p:cNvSpPr>
            <a:spLocks noChangeArrowheads="1"/>
          </p:cNvSpPr>
          <p:nvPr/>
        </p:nvSpPr>
        <p:spPr bwMode="auto">
          <a:xfrm>
            <a:off x="-2890838" y="4570413"/>
            <a:ext cx="2762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200" i="1" u="sng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 </a:t>
            </a:r>
            <a:endParaRPr lang="ru-RU">
              <a:ea typeface="Times New Roman" pitchFamily="18" charset="0"/>
              <a:cs typeface="Courier New" pitchFamily="49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439972-23DA-4BA3-B56B-A0EF925AC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" y="5168766"/>
            <a:ext cx="3768571" cy="168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35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EAD6D59-7299-47F0-AE10-8DC9DB21A0AF}"/>
              </a:ext>
            </a:extLst>
          </p:cNvPr>
          <p:cNvSpPr/>
          <p:nvPr/>
        </p:nvSpPr>
        <p:spPr>
          <a:xfrm>
            <a:off x="400050" y="323851"/>
            <a:ext cx="8572500" cy="2054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75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r"/>
            <a:r>
              <a:rPr lang="ru-RU" sz="4800" i="1" dirty="0">
                <a:latin typeface="Times New Roman" panose="02020603050405020304" pitchFamily="18" charset="0"/>
              </a:rPr>
              <a:t>«Чтобы выжить, </a:t>
            </a:r>
          </a:p>
          <a:p>
            <a:pPr algn="r"/>
            <a:r>
              <a:rPr lang="ru-RU" sz="4800" i="1" dirty="0">
                <a:latin typeface="Times New Roman" panose="02020603050405020304" pitchFamily="18" charset="0"/>
              </a:rPr>
              <a:t>надо быстро изменяться» </a:t>
            </a:r>
            <a:endParaRPr lang="ru-RU" sz="4800" dirty="0">
              <a:latin typeface="Times New Roman" panose="02020603050405020304" pitchFamily="18" charset="0"/>
            </a:endParaRPr>
          </a:p>
          <a:p>
            <a:pPr algn="r"/>
            <a:r>
              <a:rPr lang="ru-RU" sz="2400" dirty="0">
                <a:latin typeface="Times New Roman" panose="02020603050405020304" pitchFamily="18" charset="0"/>
              </a:rPr>
              <a:t>Л. </a:t>
            </a:r>
            <a:r>
              <a:rPr lang="ru-RU" sz="2400" dirty="0" err="1">
                <a:latin typeface="Times New Roman" panose="02020603050405020304" pitchFamily="18" charset="0"/>
              </a:rPr>
              <a:t>Керролл</a:t>
            </a:r>
            <a:r>
              <a:rPr lang="ru-RU" sz="2400" dirty="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DE542B31-73BC-4D62-BA6A-463B883CE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2471738"/>
            <a:ext cx="5715000" cy="423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754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C73126A9-A3DB-419A-BFD4-143E4BB58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sharpenSoften amount="-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2680">
            <a:off x="1157539" y="724794"/>
            <a:ext cx="7466753" cy="560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E9E3AC4-D5EF-4C16-B2AF-69FC90FACEE1}"/>
              </a:ext>
            </a:extLst>
          </p:cNvPr>
          <p:cNvSpPr/>
          <p:nvPr/>
        </p:nvSpPr>
        <p:spPr>
          <a:xfrm>
            <a:off x="371474" y="-128528"/>
            <a:ext cx="8401051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latin typeface="Times New Roman" panose="02020603050405020304" pitchFamily="18" charset="0"/>
              </a:rPr>
              <a:t>Методическая работа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–</a:t>
            </a:r>
            <a:r>
              <a:rPr lang="ru-RU" sz="3600" b="1" dirty="0">
                <a:latin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</a:endParaRPr>
          </a:p>
          <a:p>
            <a:pPr algn="ctr"/>
            <a:r>
              <a:rPr lang="ru-RU" sz="3200" dirty="0">
                <a:latin typeface="Times New Roman" panose="02020603050405020304" pitchFamily="18" charset="0"/>
              </a:rPr>
              <a:t>это «часть непрерывного образования преподавателей, воспитателей. </a:t>
            </a:r>
          </a:p>
          <a:p>
            <a:pPr algn="ctr"/>
            <a:r>
              <a:rPr lang="ru-RU" sz="3200" b="1" i="1" dirty="0">
                <a:latin typeface="Times New Roman" panose="02020603050405020304" pitchFamily="18" charset="0"/>
              </a:rPr>
              <a:t>Цели </a:t>
            </a:r>
            <a:r>
              <a:rPr lang="ru-RU" sz="3200" dirty="0">
                <a:latin typeface="Times New Roman" panose="02020603050405020304" pitchFamily="18" charset="0"/>
              </a:rPr>
              <a:t>её </a:t>
            </a:r>
            <a:r>
              <a:rPr lang="ru-RU" sz="36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–</a:t>
            </a:r>
            <a:r>
              <a:rPr lang="ru-RU" sz="3200" dirty="0">
                <a:latin typeface="Times New Roman" panose="02020603050405020304" pitchFamily="18" charset="0"/>
              </a:rPr>
              <a:t> освоение наиболее рациональных методов и приёмов обучения и воспитания обучающихся; повышение уровня </a:t>
            </a:r>
            <a:r>
              <a:rPr lang="ru-RU" sz="3200" dirty="0" err="1">
                <a:latin typeface="Times New Roman" panose="02020603050405020304" pitchFamily="18" charset="0"/>
              </a:rPr>
              <a:t>общедидактической</a:t>
            </a:r>
            <a:r>
              <a:rPr lang="ru-RU" sz="3200" dirty="0">
                <a:latin typeface="Times New Roman" panose="02020603050405020304" pitchFamily="18" charset="0"/>
              </a:rPr>
              <a:t> и методической подготовленности педагога к организации и ведению учебно-воспитательной работы. Она осуществляется в течение учебного года и органично соединяется с повседневной практикой педагогов». 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</a:rPr>
              <a:t>М.М. Поташник 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</a:rPr>
              <a:t>Российская педагогическая энциклопедия (1993г.)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9602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231E3AF-8932-47E8-A637-57AB930C45BA}"/>
              </a:ext>
            </a:extLst>
          </p:cNvPr>
          <p:cNvSpPr/>
          <p:nvPr/>
        </p:nvSpPr>
        <p:spPr>
          <a:xfrm>
            <a:off x="0" y="0"/>
            <a:ext cx="8937171" cy="4076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050" marR="1905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Ведущие аспекты методической работы:</a:t>
            </a:r>
          </a:p>
          <a:p>
            <a:pPr marL="19050" marR="19050" algn="ctr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</a:pP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ctr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аналитическая деятельность;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0" marR="19050" indent="-457200" algn="ctr">
              <a:lnSpc>
                <a:spcPct val="150000"/>
              </a:lnSpc>
              <a:spcBef>
                <a:spcPts val="150"/>
              </a:spcBef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информационная деятельность;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76250" marR="19050" indent="-457200" algn="ctr">
              <a:lnSpc>
                <a:spcPct val="150000"/>
              </a:lnSpc>
              <a:spcBef>
                <a:spcPts val="150"/>
              </a:spcBef>
              <a:spcAft>
                <a:spcPts val="15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консультационная деятельность;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ctr">
              <a:lnSpc>
                <a:spcPct val="150000"/>
              </a:lnSpc>
              <a:spcAft>
                <a:spcPts val="750"/>
              </a:spcAft>
              <a:buFont typeface="Arial" panose="020B0604020202020204" pitchFamily="34" charset="0"/>
              <a:buChar char="•"/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организационно-методическая деятельность.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87EB331A-B4B1-4CA3-9534-F44889581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4" y="4238625"/>
            <a:ext cx="26193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348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BDAA93D-42BD-4536-9A31-79A074E4A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714375"/>
            <a:ext cx="7886700" cy="579596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sz="4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Аналитическая деятельность:</a:t>
            </a:r>
            <a:endParaRPr lang="ru-RU" sz="4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мониторинг профессиональных и информационных потребностей учителей;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изучение и анализ состояния результатов методической работы, определение направлений её совершенствования;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создание базы данных о педагогических работниках;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выявление затруднений дидактического и методического характера в образовательном процессе;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сбор и обработка информации о результатах учебно-воспитательной работы школы;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изучение, обобщение и распространение передового педагогического опыта.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B529D28E-F367-45B3-B058-8C3D5439B8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6" t="19396" r="52903" b="9051"/>
          <a:stretch/>
        </p:blipFill>
        <p:spPr bwMode="auto">
          <a:xfrm>
            <a:off x="0" y="28575"/>
            <a:ext cx="125730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872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44CA888-40E6-4AA3-A347-B2BF312F6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065" y="1339850"/>
            <a:ext cx="6973660" cy="5213350"/>
          </a:xfrm>
        </p:spPr>
        <p:txBody>
          <a:bodyPr>
            <a:normAutofit fontScale="85000" lnSpcReduction="20000"/>
          </a:bodyPr>
          <a:lstStyle/>
          <a:p>
            <a:pPr marL="0" marR="19050" indent="0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ru-RU" sz="4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Информационная деятельность:</a:t>
            </a:r>
            <a:endParaRPr lang="ru-RU" sz="4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банка педагогической информации;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ознакомление педагогического коллектива с новинками методической литературы на бумажных и электронных носителях;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создание медиатеки современных учебно-методических материалов;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ознакомление педагогических работников с опытом инновационной деятельности учителей района и края.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80D00571-9631-4A4A-8BCB-40DE345AD0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9" t="22593" r="9306" b="12778"/>
          <a:stretch/>
        </p:blipFill>
        <p:spPr bwMode="auto">
          <a:xfrm>
            <a:off x="7205703" y="104776"/>
            <a:ext cx="1938297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202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0305743-A217-4C73-8602-9BA37384A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679" y="323397"/>
            <a:ext cx="7886700" cy="4351338"/>
          </a:xfrm>
        </p:spPr>
        <p:txBody>
          <a:bodyPr>
            <a:normAutofit fontScale="70000" lnSpcReduction="20000"/>
          </a:bodyPr>
          <a:lstStyle/>
          <a:p>
            <a:pPr marL="0" marR="19050" indent="0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ru-RU" sz="5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Консультационная деятельность:</a:t>
            </a:r>
            <a:endParaRPr lang="ru-RU" sz="5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750"/>
              </a:spcAft>
              <a:buNone/>
            </a:pP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организация консультационной работы для учителей - предметников по вопросам методической работы;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организация консультационной работы учителей, участников различных конкурсов профессионального мастерства, конференций;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популяризация и разъяснение программ развития образования федерального, регионального и муниципального уровня;</a:t>
            </a: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консультирование педагогического коллектива школы по различным вопросам образования.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930439F-05E5-48B5-BAD3-6870B7160F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1" t="29259" r="59687" b="19630"/>
          <a:stretch/>
        </p:blipFill>
        <p:spPr bwMode="auto">
          <a:xfrm>
            <a:off x="114300" y="4247820"/>
            <a:ext cx="3152776" cy="251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405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EE4A3B90-C468-4037-86F5-74D88A5E16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2" t="20515" r="54375" b="37343"/>
          <a:stretch/>
        </p:blipFill>
        <p:spPr bwMode="auto">
          <a:xfrm>
            <a:off x="6840424" y="5133975"/>
            <a:ext cx="2183832" cy="1634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D04456B-1E87-41B4-AFD1-298CA40CC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5685" y="1"/>
            <a:ext cx="8708571" cy="6858000"/>
          </a:xfrm>
        </p:spPr>
        <p:txBody>
          <a:bodyPr>
            <a:normAutofit fontScale="32500" lnSpcReduction="20000"/>
          </a:bodyPr>
          <a:lstStyle/>
          <a:p>
            <a:pPr marL="0" marR="19050" indent="0">
              <a:lnSpc>
                <a:spcPct val="107000"/>
              </a:lnSpc>
              <a:spcBef>
                <a:spcPts val="150"/>
              </a:spcBef>
              <a:spcAft>
                <a:spcPts val="150"/>
              </a:spcAft>
              <a:buNone/>
            </a:pPr>
            <a:r>
              <a:rPr lang="ru-RU" sz="111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 – методическая деятельность:</a:t>
            </a:r>
            <a:endParaRPr lang="ru-RU" sz="1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Aft>
                <a:spcPts val="750"/>
              </a:spcAft>
              <a:buNone/>
            </a:pPr>
            <a:r>
              <a:rPr lang="ru-RU" sz="5500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изучение запросов, методическое сопровождение и оказание практической помощи учителям в период подготовки к аттестации, в </a:t>
            </a:r>
            <a:r>
              <a:rPr lang="ru-RU" sz="5500" b="1" dirty="0" err="1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межаттестационные</a:t>
            </a:r>
            <a: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курсовые периоды;</a:t>
            </a: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прогнозирование, планирование и организация повышения квалификации и профессиональной подготовки учителей, оказание им информационно-методической помощи в системе непрерывного образования;</a:t>
            </a: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организация работы методических объединений школы;</a:t>
            </a: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организация методического сопровождения профильного обучения в школе;</a:t>
            </a: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методическое сопровождение подготовки учителей школы к проведению ЕГЭ, регионального тестирования;</a:t>
            </a: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подготовка и проведение научно-практических конференций, конкурсов и фестивалей профессионального педагогического мастерства;</a:t>
            </a: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500" b="1" dirty="0">
                <a:solidFill>
                  <a:srgbClr val="0F0F0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участие в организации и проведении конференций                               исследовательских работ учащихся школы.</a:t>
            </a:r>
            <a:endParaRPr lang="ru-RU" sz="55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313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9872FAC-3A44-4770-BD56-8C89D117DEC3}"/>
              </a:ext>
            </a:extLst>
          </p:cNvPr>
          <p:cNvSpPr/>
          <p:nvPr/>
        </p:nvSpPr>
        <p:spPr>
          <a:xfrm>
            <a:off x="193640" y="89505"/>
            <a:ext cx="878843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latin typeface="Times New Roman" panose="02020603050405020304" pitchFamily="18" charset="0"/>
              </a:rPr>
              <a:t>Методическая работа учителя –  </a:t>
            </a:r>
            <a:endParaRPr lang="ru-RU" sz="3600" dirty="0">
              <a:latin typeface="Times New Roman" panose="02020603050405020304" pitchFamily="18" charset="0"/>
            </a:endParaRPr>
          </a:p>
          <a:p>
            <a:pPr algn="ctr"/>
            <a:r>
              <a:rPr lang="ru-RU" sz="3200" dirty="0">
                <a:latin typeface="Times New Roman" panose="02020603050405020304" pitchFamily="18" charset="0"/>
              </a:rPr>
              <a:t>самостоятельный вид профессиональной деятельности по моделированию, проектированию, конструированию, прогнозированию и внедрению педагогически полезного методического и дидактического обеспечения образовательного процесса. 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CE8451D-6779-48F8-8EDA-E31A307F7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8" y="3830153"/>
            <a:ext cx="3552824" cy="293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92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59" name="Group 39">
            <a:extLst>
              <a:ext uri="{FF2B5EF4-FFF2-40B4-BE49-F238E27FC236}">
                <a16:creationId xmlns:a16="http://schemas.microsoft.com/office/drawing/2014/main" id="{7483D705-6A6F-46EB-920B-823A113FFEBE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1295400"/>
            <a:ext cx="3810000" cy="3048000"/>
            <a:chOff x="96" y="816"/>
            <a:chExt cx="2400" cy="1920"/>
          </a:xfrm>
        </p:grpSpPr>
        <p:sp>
          <p:nvSpPr>
            <p:cNvPr id="5158" name="AutoShape 38">
              <a:extLst>
                <a:ext uri="{FF2B5EF4-FFF2-40B4-BE49-F238E27FC236}">
                  <a16:creationId xmlns:a16="http://schemas.microsoft.com/office/drawing/2014/main" id="{58B2B275-82A1-41FA-B908-BDB996AE7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816"/>
              <a:ext cx="1008" cy="768"/>
            </a:xfrm>
            <a:prstGeom prst="flowChartExtrac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4" name="Oval 4">
              <a:extLst>
                <a:ext uri="{FF2B5EF4-FFF2-40B4-BE49-F238E27FC236}">
                  <a16:creationId xmlns:a16="http://schemas.microsoft.com/office/drawing/2014/main" id="{7BCE33F5-B53B-40CF-BADE-7B8695960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1152"/>
              <a:ext cx="1536" cy="15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rgbClr val="FF9999">
                    <a:alpha val="5000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способствует</a:t>
              </a: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повышению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 уровня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 профессионального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 мастерства 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учителей</a:t>
              </a:r>
            </a:p>
            <a:p>
              <a:pPr eaLnBrk="0" hangingPunct="0"/>
              <a:endParaRPr lang="ru-RU" altLang="ru-RU" sz="200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161" name="Group 41">
            <a:extLst>
              <a:ext uri="{FF2B5EF4-FFF2-40B4-BE49-F238E27FC236}">
                <a16:creationId xmlns:a16="http://schemas.microsoft.com/office/drawing/2014/main" id="{0C33979B-05EE-4549-9607-4C886E2C9BDE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1295400"/>
            <a:ext cx="3886200" cy="3124200"/>
            <a:chOff x="3216" y="816"/>
            <a:chExt cx="2448" cy="1968"/>
          </a:xfrm>
        </p:grpSpPr>
        <p:sp>
          <p:nvSpPr>
            <p:cNvPr id="5157" name="AutoShape 37">
              <a:extLst>
                <a:ext uri="{FF2B5EF4-FFF2-40B4-BE49-F238E27FC236}">
                  <a16:creationId xmlns:a16="http://schemas.microsoft.com/office/drawing/2014/main" id="{1DF0991C-4AEF-4D98-9502-F617BCDD7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816"/>
              <a:ext cx="1008" cy="768"/>
            </a:xfrm>
            <a:prstGeom prst="flowChartExtrac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3" name="Oval 3">
              <a:extLst>
                <a:ext uri="{FF2B5EF4-FFF2-40B4-BE49-F238E27FC236}">
                  <a16:creationId xmlns:a16="http://schemas.microsoft.com/office/drawing/2014/main" id="{03F0CD38-C92A-4A32-BC21-AF4A3E6BA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1200"/>
              <a:ext cx="1584" cy="1584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66FF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>
                <a:spcBef>
                  <a:spcPct val="50000"/>
                </a:spcBef>
              </a:pPr>
              <a:r>
                <a:rPr lang="ru-RU" altLang="ru-RU" sz="2000">
                  <a:latin typeface="Arial Narrow" panose="020B0606020202030204" pitchFamily="34" charset="0"/>
                </a:rPr>
                <a:t>стимулирует 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ru-RU" altLang="ru-RU" sz="2000">
                  <a:latin typeface="Arial Narrow" panose="020B0606020202030204" pitchFamily="34" charset="0"/>
                </a:rPr>
                <a:t>развитие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ru-RU" altLang="ru-RU" sz="2000">
                  <a:latin typeface="Arial Narrow" panose="020B0606020202030204" pitchFamily="34" charset="0"/>
                </a:rPr>
                <a:t> педагогического 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>
                <a:spcBef>
                  <a:spcPct val="50000"/>
                </a:spcBef>
              </a:pPr>
              <a:r>
                <a:rPr lang="ru-RU" altLang="ru-RU" sz="2000">
                  <a:latin typeface="Arial Narrow" panose="020B0606020202030204" pitchFamily="34" charset="0"/>
                </a:rPr>
                <a:t>творчества</a:t>
              </a:r>
            </a:p>
            <a:p>
              <a:pPr eaLnBrk="0" hangingPunct="0"/>
              <a:endParaRPr lang="ru-RU" altLang="ru-RU" sz="2000">
                <a:latin typeface="Arial Narrow" panose="020B0606020202030204" pitchFamily="34" charset="0"/>
              </a:endParaRPr>
            </a:p>
          </p:txBody>
        </p:sp>
      </p:grpSp>
      <p:grpSp>
        <p:nvGrpSpPr>
          <p:cNvPr id="5160" name="Group 40">
            <a:extLst>
              <a:ext uri="{FF2B5EF4-FFF2-40B4-BE49-F238E27FC236}">
                <a16:creationId xmlns:a16="http://schemas.microsoft.com/office/drawing/2014/main" id="{D901632D-6FFD-46AD-96E3-E77E60F6C9A8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2514600"/>
            <a:ext cx="2743200" cy="3652838"/>
            <a:chOff x="2016" y="1584"/>
            <a:chExt cx="1728" cy="2301"/>
          </a:xfrm>
        </p:grpSpPr>
        <p:sp>
          <p:nvSpPr>
            <p:cNvPr id="5156" name="AutoShape 36">
              <a:extLst>
                <a:ext uri="{FF2B5EF4-FFF2-40B4-BE49-F238E27FC236}">
                  <a16:creationId xmlns:a16="http://schemas.microsoft.com/office/drawing/2014/main" id="{6CD2C11D-E81D-4070-8F6D-E3F455F70EC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352" y="1584"/>
              <a:ext cx="1008" cy="768"/>
            </a:xfrm>
            <a:prstGeom prst="flowChartExtract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25" name="Oval 5">
              <a:extLst>
                <a:ext uri="{FF2B5EF4-FFF2-40B4-BE49-F238E27FC236}">
                  <a16:creationId xmlns:a16="http://schemas.microsoft.com/office/drawing/2014/main" id="{1A53B5F2-5472-4EFB-8B62-65D2164BE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2256"/>
              <a:ext cx="1728" cy="1629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помогает</a:t>
              </a: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внедрению достижений 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науки и передового 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педагогического опыта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 в практику работы</a:t>
              </a:r>
              <a:endParaRPr lang="en-US" altLang="ru-RU" sz="2000">
                <a:latin typeface="Arial Narrow" panose="020B0606020202030204" pitchFamily="34" charset="0"/>
              </a:endParaRPr>
            </a:p>
            <a:p>
              <a:pPr eaLnBrk="0" hangingPunct="0"/>
              <a:r>
                <a:rPr lang="ru-RU" altLang="ru-RU" sz="2000">
                  <a:latin typeface="Arial Narrow" panose="020B0606020202030204" pitchFamily="34" charset="0"/>
                </a:rPr>
                <a:t> школы</a:t>
              </a:r>
            </a:p>
            <a:p>
              <a:pPr eaLnBrk="0" hangingPunct="0"/>
              <a:endParaRPr lang="ru-RU" altLang="ru-RU" sz="2000">
                <a:latin typeface="Arial Narrow" panose="020B0606020202030204" pitchFamily="34" charset="0"/>
              </a:endParaRPr>
            </a:p>
          </p:txBody>
        </p:sp>
      </p:grpSp>
      <p:pic>
        <p:nvPicPr>
          <p:cNvPr id="5133" name="Picture 13">
            <a:extLst>
              <a:ext uri="{FF2B5EF4-FFF2-40B4-BE49-F238E27FC236}">
                <a16:creationId xmlns:a16="http://schemas.microsoft.com/office/drawing/2014/main" id="{0097C209-66B8-44DF-B47D-D8AA453F1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76800"/>
            <a:ext cx="2438400" cy="190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19619A62-C6BF-449F-95F1-CBE553AD1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8" y="4724400"/>
            <a:ext cx="1814512" cy="206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45" name="Group 25">
            <a:extLst>
              <a:ext uri="{FF2B5EF4-FFF2-40B4-BE49-F238E27FC236}">
                <a16:creationId xmlns:a16="http://schemas.microsoft.com/office/drawing/2014/main" id="{281DAC44-B048-4E08-97D9-1664AC2C8954}"/>
              </a:ext>
            </a:extLst>
          </p:cNvPr>
          <p:cNvGrpSpPr>
            <a:grpSpLocks/>
          </p:cNvGrpSpPr>
          <p:nvPr/>
        </p:nvGrpSpPr>
        <p:grpSpPr bwMode="auto">
          <a:xfrm>
            <a:off x="3048000" y="0"/>
            <a:ext cx="2971800" cy="2971800"/>
            <a:chOff x="1920" y="0"/>
            <a:chExt cx="1872" cy="1872"/>
          </a:xfrm>
        </p:grpSpPr>
        <p:sp>
          <p:nvSpPr>
            <p:cNvPr id="5122" name="Oval 2">
              <a:extLst>
                <a:ext uri="{FF2B5EF4-FFF2-40B4-BE49-F238E27FC236}">
                  <a16:creationId xmlns:a16="http://schemas.microsoft.com/office/drawing/2014/main" id="{41D85F37-89CF-4B53-9DD9-D61467815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0"/>
              <a:ext cx="1872" cy="1872"/>
            </a:xfrm>
            <a:prstGeom prst="ellipse">
              <a:avLst/>
            </a:prstGeom>
            <a:gradFill rotWithShape="0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endParaRPr lang="ru-RU" altLang="ru-RU" sz="200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pic>
          <p:nvPicPr>
            <p:cNvPr id="5129" name="Picture 9">
              <a:extLst>
                <a:ext uri="{FF2B5EF4-FFF2-40B4-BE49-F238E27FC236}">
                  <a16:creationId xmlns:a16="http://schemas.microsoft.com/office/drawing/2014/main" id="{B4114687-1304-4782-9ACC-756D73E25ACA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240"/>
              <a:ext cx="1296" cy="1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DDEBCF"/>
                      </a:gs>
                      <a:gs pos="50000">
                        <a:srgbClr val="9CB86E"/>
                      </a:gs>
                      <a:gs pos="100000">
                        <a:srgbClr val="156B13"/>
                      </a:gs>
                    </a:gsLst>
                    <a:lin ang="5400000" scaled="1"/>
                  </a:gradFill>
                </a14:hiddenFill>
              </a:ext>
            </a:extLst>
          </p:spPr>
        </p:pic>
        <p:pic>
          <p:nvPicPr>
            <p:cNvPr id="5130" name="Picture 10">
              <a:extLst>
                <a:ext uri="{FF2B5EF4-FFF2-40B4-BE49-F238E27FC236}">
                  <a16:creationId xmlns:a16="http://schemas.microsoft.com/office/drawing/2014/main" id="{7C256E7C-6B7B-4766-88FC-AFFC66CE0FBC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4" y="733"/>
              <a:ext cx="673" cy="5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DDEBCF"/>
                      </a:gs>
                      <a:gs pos="50000">
                        <a:srgbClr val="9CB86E"/>
                      </a:gs>
                      <a:gs pos="100000">
                        <a:srgbClr val="156B13"/>
                      </a:gs>
                    </a:gsLst>
                    <a:lin ang="5400000" scaled="1"/>
                  </a:gradFill>
                </a14:hiddenFill>
              </a:ext>
            </a:extLst>
          </p:spPr>
        </p:pic>
        <p:sp>
          <p:nvSpPr>
            <p:cNvPr id="5131" name="Text Box 11">
              <a:extLst>
                <a:ext uri="{FF2B5EF4-FFF2-40B4-BE49-F238E27FC236}">
                  <a16:creationId xmlns:a16="http://schemas.microsoft.com/office/drawing/2014/main" id="{0CEB5225-907E-4748-BB0C-3705051274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1248"/>
              <a:ext cx="1488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DDEBCF"/>
                      </a:gs>
                      <a:gs pos="50000">
                        <a:srgbClr val="9CB86E"/>
                      </a:gs>
                      <a:gs pos="100000">
                        <a:srgbClr val="156B13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ru-RU" altLang="ru-RU" b="1">
                  <a:solidFill>
                    <a:schemeClr val="bg1"/>
                  </a:solidFill>
                  <a:latin typeface="Arial Narrow" panose="020B0606020202030204" pitchFamily="34" charset="0"/>
                </a:rPr>
                <a:t>методическая работа </a:t>
              </a:r>
            </a:p>
          </p:txBody>
        </p:sp>
      </p:grpSp>
      <p:pic>
        <p:nvPicPr>
          <p:cNvPr id="5137" name="Picture 17">
            <a:extLst>
              <a:ext uri="{FF2B5EF4-FFF2-40B4-BE49-F238E27FC236}">
                <a16:creationId xmlns:a16="http://schemas.microsoft.com/office/drawing/2014/main" id="{C6AC954A-9C04-4A31-9DCE-F9B935734B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800600"/>
            <a:ext cx="2362200" cy="205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</TotalTime>
  <Words>961</Words>
  <Application>Microsoft Office PowerPoint</Application>
  <PresentationFormat>Экран (4:3)</PresentationFormat>
  <Paragraphs>116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Arial Narrow</vt:lpstr>
      <vt:lpstr>Calibri</vt:lpstr>
      <vt:lpstr>Calibri Light</vt:lpstr>
      <vt:lpstr>Courier New</vt:lpstr>
      <vt:lpstr>Tahoma</vt:lpstr>
      <vt:lpstr>Times New Roman</vt:lpstr>
      <vt:lpstr>Wingdings</vt:lpstr>
      <vt:lpstr>Office Theme</vt:lpstr>
      <vt:lpstr>Консультативно-методическая деятельность учителя  в рамках процедуры аттестации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Методические формы повышения квалификации 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15</cp:revision>
  <dcterms:created xsi:type="dcterms:W3CDTF">2020-02-19T15:36:26Z</dcterms:created>
  <dcterms:modified xsi:type="dcterms:W3CDTF">2020-02-19T18:19:56Z</dcterms:modified>
</cp:coreProperties>
</file>