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9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575D4-5836-4DE9-977E-862C0F44A74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631F9-25B4-4695-B702-00FD38AD3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9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6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83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46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7679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04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9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4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5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6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1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9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9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2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8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4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8D242-29C4-4B54-B3D3-162F975825CB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D1CB7F-CE39-4749-A243-45BA98983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2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C718B-0827-4646-9FC3-B03002AE4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828800"/>
            <a:ext cx="7185671" cy="1600200"/>
          </a:xfrm>
        </p:spPr>
        <p:txBody>
          <a:bodyPr/>
          <a:lstStyle/>
          <a:p>
            <a:pPr algn="ctr"/>
            <a:r>
              <a:rPr lang="ru-RU" sz="9600" dirty="0">
                <a:solidFill>
                  <a:srgbClr val="3E1DCB"/>
                </a:solidFill>
              </a:rPr>
              <a:t>«Коллаж»</a:t>
            </a:r>
            <a:endParaRPr lang="ru-RU" dirty="0">
              <a:solidFill>
                <a:srgbClr val="3E1DCB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FB8D6C-F367-4B49-B907-692C4F27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420705" cy="194620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составлена учителем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изобразительного искусства Вертеленко О.И.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F4D3B8-5A40-46E4-B767-DFBC300F6576}"/>
              </a:ext>
            </a:extLst>
          </p:cNvPr>
          <p:cNvSpPr/>
          <p:nvPr/>
        </p:nvSpPr>
        <p:spPr>
          <a:xfrm>
            <a:off x="1983179" y="641268"/>
            <a:ext cx="6994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ГОУ РК «С(К)ШИ №2»  с. Усть-Кулом</a:t>
            </a:r>
          </a:p>
        </p:txBody>
      </p:sp>
    </p:spTree>
    <p:extLst>
      <p:ext uri="{BB962C8B-B14F-4D97-AF65-F5344CB8AC3E}">
        <p14:creationId xmlns:p14="http://schemas.microsoft.com/office/powerpoint/2010/main" val="49267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81839-CF75-4D24-8B04-552C1E94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9382"/>
            <a:ext cx="8596668" cy="1681018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b="1" spc="-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Скрапбукинг </a:t>
            </a:r>
            <a:r>
              <a:rPr lang="ru-R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вид рукодельного искусства, заключающийся в изготовлении и оформлении семейных или личных фотоальбомов, открыток.</a:t>
            </a:r>
            <a:br>
              <a:rPr lang="ru-RU" sz="1800" spc="-1" dirty="0">
                <a:solidFill>
                  <a:prstClr val="black"/>
                </a:solidFill>
                <a:latin typeface="Arial"/>
              </a:rPr>
            </a:br>
            <a:endParaRPr lang="ru-RU" dirty="0"/>
          </a:p>
        </p:txBody>
      </p:sp>
      <p:pic>
        <p:nvPicPr>
          <p:cNvPr id="3074" name="Picture 2" descr="https://i.pinimg.com/originals/7a/79/65/7a79652fa2f3206da9970a88f3e6b261.jpg">
            <a:extLst>
              <a:ext uri="{FF2B5EF4-FFF2-40B4-BE49-F238E27FC236}">
                <a16:creationId xmlns:a16="http://schemas.microsoft.com/office/drawing/2014/main" id="{ECB72FFD-DE62-4964-9B74-9F248F9D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8" y="2101932"/>
            <a:ext cx="4589289" cy="423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B893A7-1975-45E9-A485-87FE0A544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698" y="2397069"/>
            <a:ext cx="5569863" cy="39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81839-CF75-4D24-8B04-552C1E94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154379"/>
            <a:ext cx="9060874" cy="1776021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b="1" spc="-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  </a:t>
            </a:r>
            <a:r>
              <a:rPr lang="ru-R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искусство создания плоских или объемных композиций из длинных узких полосок бумаги, скрученных в спиральки.</a:t>
            </a:r>
            <a:br>
              <a:rPr lang="ru-RU" sz="1800" spc="-1" dirty="0">
                <a:solidFill>
                  <a:prstClr val="black"/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098" name="Picture 2" descr="https://avatars.mds.yandex.net/get-pdb/2801881/06548e53-aad0-4c66-a5c6-d24e8131c0e4/s1200?webp=false">
            <a:extLst>
              <a:ext uri="{FF2B5EF4-FFF2-40B4-BE49-F238E27FC236}">
                <a16:creationId xmlns:a16="http://schemas.microsoft.com/office/drawing/2014/main" id="{7F606698-82C1-469C-98B6-271D077A5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210" y="1815276"/>
            <a:ext cx="4316990" cy="455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755748-0B90-4C41-B3A3-B167423403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7028" y="1886858"/>
            <a:ext cx="3651925" cy="446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30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81839-CF75-4D24-8B04-552C1E94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3" y="83127"/>
            <a:ext cx="9915896" cy="1847273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b="1" spc="-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Флористический коллаж.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материала здесь используются всевозможные природные материалы. Это могут быть засушенные цветы и травы, листья, веточки, злаки. </a:t>
            </a:r>
            <a:br>
              <a:rPr lang="ru-RU" sz="1800" spc="-1" dirty="0">
                <a:solidFill>
                  <a:prstClr val="black"/>
                </a:solidFill>
                <a:latin typeface="Arial"/>
              </a:rPr>
            </a:br>
            <a:endParaRPr lang="ru-RU" dirty="0"/>
          </a:p>
        </p:txBody>
      </p:sp>
      <p:pic>
        <p:nvPicPr>
          <p:cNvPr id="5124" name="Picture 4" descr="http://gazetashans.ru/competition_works/pictures/5964/original_IMG_9527.JPG?1408522823">
            <a:extLst>
              <a:ext uri="{FF2B5EF4-FFF2-40B4-BE49-F238E27FC236}">
                <a16:creationId xmlns:a16="http://schemas.microsoft.com/office/drawing/2014/main" id="{9C44F48D-C2CD-4FEB-AC81-FF99CA32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03" y="2109354"/>
            <a:ext cx="3203122" cy="427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E5ABA7-296F-4336-940A-3605D29170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603" y="2553195"/>
            <a:ext cx="5414828" cy="37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0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81839-CF75-4D24-8B04-552C1E94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166255"/>
            <a:ext cx="9524010" cy="176414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коллажа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любые  материалы, лишь бы они подходили для воплощения идеи и гармонично сочетались друг с другом.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FBCDA7-8F2D-4F70-8426-FAC43AF3EF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8" y="2256312"/>
            <a:ext cx="3602901" cy="36969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DC00F5-E193-497C-B004-573D2F1CB3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524499" y="2241420"/>
            <a:ext cx="3740726" cy="3577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DB38C5-EE03-4A75-B260-B3A32E5CFD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9192" y="2241420"/>
            <a:ext cx="2927553" cy="371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7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A4DDC-D75A-4212-BE55-6C223B2CE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6" y="106878"/>
            <a:ext cx="9060246" cy="1199408"/>
          </a:xfrm>
        </p:spPr>
        <p:txBody>
          <a:bodyPr/>
          <a:lstStyle/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построения композиции коллажа необходимо: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9B644-1F15-4C21-9450-BDFD412F5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5" y="1425039"/>
            <a:ext cx="7374575" cy="4616323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.Определить идею, задачу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тема коллажа, настроение, впечатление, которое он должен оказывать на зрителя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формат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размеры, форма, высота , ширина )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схему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(выражает ли выбранная схема вашу мысль и настроение коллажа?)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EA0B0A-AB1E-45C0-AD98-5255E43A7E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695" y="1539246"/>
            <a:ext cx="2919052" cy="41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7D3E9A-505F-48B0-9C8C-85AA6FB596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650" y="4840524"/>
            <a:ext cx="2559271" cy="18080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F94C1-A254-4557-B213-22AE47D7E2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542" y="4840524"/>
            <a:ext cx="2559271" cy="178440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F7DCAD-EE92-43EE-B23E-78959C63EF19}"/>
              </a:ext>
            </a:extLst>
          </p:cNvPr>
          <p:cNvSpPr/>
          <p:nvPr/>
        </p:nvSpPr>
        <p:spPr>
          <a:xfrm>
            <a:off x="95003" y="1"/>
            <a:ext cx="10972800" cy="482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Коллаж 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метод обучения  реализовывает</a:t>
            </a: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важнейшие педагогические функции:</a:t>
            </a: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развитие эстетического вкуса и художественного воображения;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развитие конструкторского мышления;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знакомство с понятием «технология» как поэтапного </a:t>
            </a:r>
          </a:p>
          <a:p>
            <a:pPr algn="just">
              <a:spcAft>
                <a:spcPts val="0"/>
              </a:spcAft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выполнения задания;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умение создавать красивые и эстетически грамотные композиции;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развитие творческих способностей и коммуникативных навыков;</a:t>
            </a:r>
          </a:p>
          <a:p>
            <a:pPr lvl="0" algn="just"/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развитие самосознания и самостоятельности</a:t>
            </a: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умение предвидеть конечный результат и оценивание результата труда.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0BA31F-3FD5-44F8-978A-3B3B863D08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434" y="4821962"/>
            <a:ext cx="2394510" cy="17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81839-CF75-4D24-8B04-552C1E94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320634"/>
            <a:ext cx="8467107" cy="19713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Художественно-творческая деятельность детей  должна быть организована так, чтобы каждый ребёнок сам смог пройти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“путь творца”.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904B3B-6CE1-44C5-A546-B97BE9B888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54" y="2748155"/>
            <a:ext cx="3592474" cy="28118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EA9438-CC1A-4AA3-9059-0ABAD78909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5517" y="2761413"/>
            <a:ext cx="3866855" cy="27986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811952-6C99-433E-B5B6-8D655D8302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261" y="2136836"/>
            <a:ext cx="2681455" cy="34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5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81839-CF75-4D24-8B04-552C1E94F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1507067" y="4050833"/>
            <a:ext cx="7766936" cy="131681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3DB3DB-550D-4604-B098-FFCB8B3B0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112186"/>
            <a:ext cx="7766936" cy="131681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6922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BB2A2-2F63-4134-A685-12871D52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8130"/>
            <a:ext cx="9618572" cy="1318161"/>
          </a:xfrm>
        </p:spPr>
        <p:txBody>
          <a:bodyPr>
            <a:normAutofit fontScale="90000"/>
          </a:bodyPr>
          <a:lstStyle/>
          <a:p>
            <a:pPr marL="320040" lvl="0" indent="-319680" defTabSz="914400">
              <a:spcBef>
                <a:spcPts val="0"/>
              </a:spcBef>
            </a:pPr>
            <a:r>
              <a:rPr lang="ru-RU" sz="4600" b="1" i="1" spc="-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</a:t>
            </a:r>
            <a:r>
              <a:rPr lang="ru-RU" sz="4600" b="1" i="1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4600" i="1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 </a:t>
            </a:r>
            <a:r>
              <a:rPr lang="ru-RU" sz="4600" i="1" u="sng" spc="-1" dirty="0">
                <a:solidFill>
                  <a:srgbClr val="56C7A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фр.</a:t>
            </a:r>
            <a:r>
              <a:rPr lang="ru-RU" sz="4600" i="1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600" i="1" spc="-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coller</a:t>
            </a:r>
            <a:r>
              <a:rPr lang="ru-RU" sz="4600" i="1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приклеивание)</a:t>
            </a:r>
            <a:r>
              <a:rPr lang="ru-RU" sz="4600" b="1" i="1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br>
              <a:rPr lang="ru-RU" sz="4600" spc="-1" dirty="0">
                <a:solidFill>
                  <a:srgbClr val="000000"/>
                </a:solidFill>
                <a:latin typeface="Calibri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C6C4C-D47A-4AE2-BA37-C049E4C6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30" y="1496290"/>
            <a:ext cx="7778338" cy="5183579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 в искусстве, предполагающий соединение в одном произведении подчёркнуто разнородных элементов (различных по происхождению, материалу, контрастных по стилю и т. п.). В изобразительном искусстве коллаж заключается в создании живописных или графических произведений путём наклеивания на какую-либо основу предметов и материалов, отличающихся от неё по цвету и фактуре.</a:t>
            </a:r>
          </a:p>
        </p:txBody>
      </p:sp>
      <p:pic>
        <p:nvPicPr>
          <p:cNvPr id="1026" name="Picture 2" descr="https://upload.wikimedia.org/wikipedia/commons/thumb/f/f7/Doremefasolasido.jpg/800px-Doremefasolasido.jpg">
            <a:extLst>
              <a:ext uri="{FF2B5EF4-FFF2-40B4-BE49-F238E27FC236}">
                <a16:creationId xmlns:a16="http://schemas.microsoft.com/office/drawing/2014/main" id="{8C0E7498-FAF6-432C-9A35-5CBEFD53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468" y="1049494"/>
            <a:ext cx="3643068" cy="47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4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D85036-5880-4672-8B08-010B2D3C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462160" cy="238298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Коллаж</a:t>
            </a: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очень близок по своей сути к 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аппликации</a:t>
            </a: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но имеет важное существенное отличие. При изготовлении аппликации ее автор использует однородные элементы (например, или листья, или ткань, или кожу), а при создании коллажа — одновременно несколько совершенно разных по фактуре и происхождению материалов.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AC50EF-9E51-4BC0-8250-D521C513B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3776" y="6175169"/>
            <a:ext cx="3954483" cy="68283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FA8DB23-56F5-442F-B522-C91EF82C5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8259" y="6168763"/>
            <a:ext cx="4345744" cy="68923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</a:t>
            </a:r>
          </a:p>
        </p:txBody>
      </p:sp>
      <p:pic>
        <p:nvPicPr>
          <p:cNvPr id="2050" name="Picture 2" descr="https://avatars.mds.yandex.net/get-pdb/28866/2edc1523-1ca3-43c3-9cda-66e8a192d69c/s1200?webp=false">
            <a:extLst>
              <a:ext uri="{FF2B5EF4-FFF2-40B4-BE49-F238E27FC236}">
                <a16:creationId xmlns:a16="http://schemas.microsoft.com/office/drawing/2014/main" id="{F59789A7-46D5-4067-9CEC-77796D9A8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3"/>
          <a:stretch/>
        </p:blipFill>
        <p:spPr bwMode="auto">
          <a:xfrm>
            <a:off x="1106585" y="2791691"/>
            <a:ext cx="2446317" cy="336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54063F3-81DC-427C-A00F-9C897D14491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937" y="2791692"/>
            <a:ext cx="4636056" cy="3366653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53417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CC30-1D21-4777-A988-F8DCA074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78" y="403761"/>
            <a:ext cx="8596668" cy="162911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техники коллажа в XX веке связывают с именами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 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9FBD71-D575-48DD-8FC9-DF719198B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648" y="2032872"/>
            <a:ext cx="2466977" cy="704373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Жоржа Брака</a:t>
            </a:r>
          </a:p>
        </p:txBody>
      </p:sp>
      <p:pic>
        <p:nvPicPr>
          <p:cNvPr id="3074" name="Picture 2" descr="https://upload.wikimedia.org/wikipedia/commons/thumb/e/e0/1914_Gris_Le_Petit_D%C3%A9jeuner.jpg/200px-1914_Gris_Le_Petit_D%C3%A9jeuner.jpg">
            <a:extLst>
              <a:ext uri="{FF2B5EF4-FFF2-40B4-BE49-F238E27FC236}">
                <a16:creationId xmlns:a16="http://schemas.microsoft.com/office/drawing/2014/main" id="{0BEB839B-7DFA-4C19-B633-1B41E3AE62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33953" y="2818497"/>
            <a:ext cx="2766951" cy="353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BECD5394-7B99-46F8-8358-37DE12460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45236" y="2032872"/>
            <a:ext cx="2588821" cy="704373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Пабло Пикассо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B776A92-48A3-4BA7-B791-3DD31F317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269372" cy="392481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65114C-4422-4C3D-9956-B645AB6EA4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197" y="2141753"/>
            <a:ext cx="2361806" cy="43814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7109A4-E263-49D4-9076-2B06A94B724F}"/>
              </a:ext>
            </a:extLst>
          </p:cNvPr>
          <p:cNvSpPr/>
          <p:nvPr/>
        </p:nvSpPr>
        <p:spPr>
          <a:xfrm>
            <a:off x="7660968" y="2170993"/>
            <a:ext cx="2361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Хуана</a:t>
            </a:r>
            <a:r>
              <a:rPr lang="ru-RU" dirty="0"/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Гриса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17F75F-5AD6-4BBC-A539-1DC45E6223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37" y="2775585"/>
            <a:ext cx="2681880" cy="35766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089139-5401-4B5B-80B7-B3890602E2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236" y="2819990"/>
            <a:ext cx="2588821" cy="349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5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168C9-7529-42D7-87F6-6140BB5A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237506"/>
            <a:ext cx="9630887" cy="1692894"/>
          </a:xfrm>
        </p:spPr>
        <p:txBody>
          <a:bodyPr>
            <a:normAutofit fontScale="90000"/>
          </a:bodyPr>
          <a:lstStyle/>
          <a:p>
            <a:pPr marL="228600" lvl="0" indent="-182160" defTabSz="914400">
              <a:spcBef>
                <a:spcPts val="439"/>
              </a:spcBef>
              <a:spcAft>
                <a:spcPts val="300"/>
              </a:spcAft>
            </a:pPr>
            <a:r>
              <a:rPr lang="ru-RU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Техника коллажа применялась еще в Древнем Китае, но особую популярность и развитие получила в 20 веке. Используя приемы наложения и различных комбинаций, можно создать действительно достойный арт-объект. </a:t>
            </a:r>
            <a:br>
              <a:rPr lang="ru-RU" sz="2200" spc="-1" dirty="0">
                <a:solidFill>
                  <a:srgbClr val="404040"/>
                </a:solidFill>
              </a:rPr>
            </a:br>
            <a:endParaRPr lang="ru-RU" dirty="0"/>
          </a:p>
        </p:txBody>
      </p:sp>
      <p:pic>
        <p:nvPicPr>
          <p:cNvPr id="1026" name="Picture 2" descr="https://florealcenter.ru/images/%205050%20.jpg">
            <a:extLst>
              <a:ext uri="{FF2B5EF4-FFF2-40B4-BE49-F238E27FC236}">
                <a16:creationId xmlns:a16="http://schemas.microsoft.com/office/drawing/2014/main" id="{5A74DE50-73AB-4EED-AFC9-C93CA424D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09" y="3031361"/>
            <a:ext cx="3123045" cy="358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tvet.imgsmail.ru/download/a9c0d3615250d771f5bd206a3fcf9ee0_i-82.jpg">
            <a:extLst>
              <a:ext uri="{FF2B5EF4-FFF2-40B4-BE49-F238E27FC236}">
                <a16:creationId xmlns:a16="http://schemas.microsoft.com/office/drawing/2014/main" id="{F75330CF-AB6B-4FB3-A17B-26B3705DC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778" y="2941955"/>
            <a:ext cx="3471059" cy="347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2744115-05EB-4815-AF3F-3721DB529D6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166761" y="2149434"/>
            <a:ext cx="3324430" cy="426358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30302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7B58B-CB13-497F-BDF5-73927278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"/>
            <a:ext cx="9012745" cy="19304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основных стиля коллажа: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Пейзажный</a:t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Вегетативный</a:t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Декоративный</a:t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-линейный</a:t>
            </a:r>
            <a:br>
              <a:rPr lang="ru-RU" dirty="0">
                <a:solidFill>
                  <a:srgbClr val="333333"/>
                </a:solidFill>
                <a:latin typeface="Helvetica Neue"/>
              </a:rPr>
            </a:br>
            <a:endParaRPr lang="ru-RU" dirty="0"/>
          </a:p>
        </p:txBody>
      </p:sp>
      <p:pic>
        <p:nvPicPr>
          <p:cNvPr id="2050" name="Picture 2" descr="http://art-ginda.ru/wp-content/uploads/2010/08/floristica-4f.jpg">
            <a:extLst>
              <a:ext uri="{FF2B5EF4-FFF2-40B4-BE49-F238E27FC236}">
                <a16:creationId xmlns:a16="http://schemas.microsoft.com/office/drawing/2014/main" id="{0A2B5D30-1776-406D-85FF-510AE76D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29" y="3625439"/>
            <a:ext cx="38290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736x/c6/54/d3/c654d357a7ded36420f2a1f1eaeb202c--simple-collage-collage-design.jpg">
            <a:extLst>
              <a:ext uri="{FF2B5EF4-FFF2-40B4-BE49-F238E27FC236}">
                <a16:creationId xmlns:a16="http://schemas.microsoft.com/office/drawing/2014/main" id="{40D99DDD-9D3F-4B71-B859-84F876E4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5959" y="729280"/>
            <a:ext cx="3024444" cy="57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zen_doc/224467/pub_5b7466c659b0d500a9f8684a_5b7466d3766a5a00a944e8ba/scale_1200">
            <a:extLst>
              <a:ext uri="{FF2B5EF4-FFF2-40B4-BE49-F238E27FC236}">
                <a16:creationId xmlns:a16="http://schemas.microsoft.com/office/drawing/2014/main" id="{F92AC360-2BC3-420A-B399-0DD492951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8193" y="729280"/>
            <a:ext cx="3855781" cy="273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get-zen_doc/1112142/pub_5dc43235b477bf00acd19541_5dc436f734808200b20fc659/scale_1200">
            <a:extLst>
              <a:ext uri="{FF2B5EF4-FFF2-40B4-BE49-F238E27FC236}">
                <a16:creationId xmlns:a16="http://schemas.microsoft.com/office/drawing/2014/main" id="{5EE1234E-B039-4409-80D8-1CDEF72B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193" y="3625440"/>
            <a:ext cx="3950877" cy="28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8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81839-CF75-4D24-8B04-552C1E94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6" y="-332508"/>
            <a:ext cx="10224654" cy="3348840"/>
          </a:xfrm>
        </p:spPr>
        <p:txBody>
          <a:bodyPr>
            <a:normAutofit fontScale="90000"/>
          </a:bodyPr>
          <a:lstStyle/>
          <a:p>
            <a:br>
              <a:rPr lang="ru-RU" sz="2200" spc="-1" dirty="0">
                <a:solidFill>
                  <a:srgbClr val="404040"/>
                </a:solidFill>
              </a:rPr>
            </a:br>
            <a:r>
              <a:rPr lang="ru-RU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коллажа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накладывание, прикладывание) – это наклеивание специально подготовленных элементов, вырезанных из бумаги,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кожи, или ткани и других материалов на основу.</a:t>
            </a:r>
            <a:br>
              <a:rPr lang="ru-RU" dirty="0">
                <a:solidFill>
                  <a:srgbClr val="000000"/>
                </a:solidFill>
                <a:latin typeface="YS Text Fallback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3994B3-4C33-492B-8286-C67BC16B14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43" y="2900546"/>
            <a:ext cx="2791670" cy="35447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E9C180-43B2-4583-89DC-E05191FE78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6"/>
          <a:stretch/>
        </p:blipFill>
        <p:spPr>
          <a:xfrm>
            <a:off x="4141401" y="2900546"/>
            <a:ext cx="4966973" cy="345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7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81839-CF75-4D24-8B04-552C1E94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1" y="142504"/>
            <a:ext cx="9678389" cy="178789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Ассамбляж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assemblage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соединение, объединение, скрепление) - техника создания композиций из элементов составляющих ассоциативный ряд, по одному или нескольким признакам.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736x/42/29/9f/42299fcd1b4145d71948643c827faab3--shadow-box-art-shadow-frame.jpg">
            <a:extLst>
              <a:ext uri="{FF2B5EF4-FFF2-40B4-BE49-F238E27FC236}">
                <a16:creationId xmlns:a16="http://schemas.microsoft.com/office/drawing/2014/main" id="{43FF7722-7F00-496B-A464-7A0FB0A2C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63" y="2375064"/>
            <a:ext cx="3027875" cy="401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E8C8B1-16C7-4460-AE29-6DE5D31B1A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0131" y="2721665"/>
            <a:ext cx="4412007" cy="37188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A8A7EE-85B1-4A4B-A738-88AAC54953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7574" y="2221376"/>
            <a:ext cx="3027875" cy="43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4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81839-CF75-4D24-8B04-552C1E94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9" y="154379"/>
            <a:ext cx="10248405" cy="1776021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spc="-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Декупаж  </a:t>
            </a:r>
            <a:r>
              <a:rPr lang="ru-RU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техника декорирования различных предметов, основанная на присоединении рисунка, картины или орнамента (обычно вырезанного) к предмету, и далее, покрытии полученной композиции лаком ради сохранности.</a:t>
            </a:r>
            <a:br>
              <a:rPr lang="ru-RU" sz="1800" spc="-1" dirty="0">
                <a:solidFill>
                  <a:prstClr val="black"/>
                </a:solidFill>
                <a:latin typeface="Arial"/>
              </a:rPr>
            </a:br>
            <a:endParaRPr lang="ru-RU" dirty="0"/>
          </a:p>
        </p:txBody>
      </p:sp>
      <p:pic>
        <p:nvPicPr>
          <p:cNvPr id="2050" name="Picture 2" descr="https://i.pinimg.com/originals/be/f1/eb/bef1ebb8605c47c0851106d2eaa45c30.jpg">
            <a:extLst>
              <a:ext uri="{FF2B5EF4-FFF2-40B4-BE49-F238E27FC236}">
                <a16:creationId xmlns:a16="http://schemas.microsoft.com/office/drawing/2014/main" id="{56B0E0F0-58F7-48EA-A081-A8DCB1DCF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51" y="2853047"/>
            <a:ext cx="5007429" cy="37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054CAC-643C-42C2-8F8D-6B89F08FA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736" y="2455884"/>
            <a:ext cx="3301931" cy="41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386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521</TotalTime>
  <Words>559</Words>
  <Application>Microsoft Office PowerPoint</Application>
  <PresentationFormat>Широкоэкранный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Helvetica Neue</vt:lpstr>
      <vt:lpstr>Times New Roman</vt:lpstr>
      <vt:lpstr>Trebuchet MS</vt:lpstr>
      <vt:lpstr>Wingdings 3</vt:lpstr>
      <vt:lpstr>YS Text Fallback</vt:lpstr>
      <vt:lpstr>Аспект</vt:lpstr>
      <vt:lpstr>«Коллаж»</vt:lpstr>
      <vt:lpstr>Коллаж (от фр. coller — приклеивание) — </vt:lpstr>
      <vt:lpstr>    Коллаж очень близок по своей сути к аппликации, но имеет важное существенное отличие. При изготовлении аппликации ее автор использует однородные элементы (например, или листья, или ткань, или кожу), а при создании коллажа — одновременно несколько совершенно разных по фактуре и происхождению материалов. </vt:lpstr>
      <vt:lpstr> Развитие техники коллажа в XX веке связывают с именами   </vt:lpstr>
      <vt:lpstr>  Техника коллажа применялась еще в Древнем Китае, но особую популярность и развитие получила в 20 веке. Используя приемы наложения и различных комбинаций, можно создать действительно достойный арт-объект.  </vt:lpstr>
      <vt:lpstr>Четыре основных стиля коллажа: 1. Пейзажный 2. Вегетативный 3. Декоративный 4. Формо-линейный </vt:lpstr>
      <vt:lpstr> Разновидности коллажа Аппликация (application - накладывание, прикладывание) – это наклеивание специально подготовленных элементов, вырезанных из бумаги,  или кожи, или ткани и других материалов на основу. </vt:lpstr>
      <vt:lpstr>Ассамбляж (assemblage - соединение, объединение, скрепление) - техника создания композиций из элементов составляющих ассоциативный ряд, по одному или нескольким признакам.</vt:lpstr>
      <vt:lpstr> Декупаж  - техника декорирования различных предметов, основанная на присоединении рисунка, картины или орнамента (обычно вырезанного) к предмету, и далее, покрытии полученной композиции лаком ради сохранности. </vt:lpstr>
      <vt:lpstr>Скрапбукинг  - вид рукодельного искусства, заключающийся в изготовлении и оформлении семейных или личных фотоальбомов, открыток. </vt:lpstr>
      <vt:lpstr>Квиллинг  - искусство создания плоских или объемных композиций из длинных узких полосок бумаги, скрученных в спиральки. </vt:lpstr>
      <vt:lpstr>Флористический коллаж. В качестве материала здесь используются всевозможные природные материалы. Это могут быть засушенные цветы и травы, листья, веточки, злаки.  </vt:lpstr>
      <vt:lpstr>При создании коллажа применяются любые  материалы, лишь бы они подходили для воплощения идеи и гармонично сочетались друг с другом. </vt:lpstr>
      <vt:lpstr>Для построения композиции коллажа необходимо:</vt:lpstr>
      <vt:lpstr>Презентация PowerPoint</vt:lpstr>
      <vt:lpstr>Художественно-творческая деятельность детей  должна быть организована так, чтобы каждый ребёнок сам смог пройти “путь творца”.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Коллаж </dc:title>
  <dc:creator>Вертеленко ОИ</dc:creator>
  <cp:lastModifiedBy>Вертеленко ОИ</cp:lastModifiedBy>
  <cp:revision>48</cp:revision>
  <dcterms:created xsi:type="dcterms:W3CDTF">2020-10-19T10:37:17Z</dcterms:created>
  <dcterms:modified xsi:type="dcterms:W3CDTF">2020-10-28T10:04:01Z</dcterms:modified>
</cp:coreProperties>
</file>