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76" r:id="rId3"/>
    <p:sldId id="257" r:id="rId4"/>
    <p:sldId id="258" r:id="rId5"/>
    <p:sldId id="267" r:id="rId6"/>
    <p:sldId id="268" r:id="rId7"/>
    <p:sldId id="269" r:id="rId8"/>
    <p:sldId id="270" r:id="rId9"/>
    <p:sldId id="271" r:id="rId10"/>
    <p:sldId id="272" r:id="rId11"/>
    <p:sldId id="273" r:id="rId12"/>
    <p:sldId id="274" r:id="rId13"/>
    <p:sldId id="275" r:id="rId14"/>
    <p:sldId id="259" r:id="rId15"/>
    <p:sldId id="260" r:id="rId16"/>
    <p:sldId id="261" r:id="rId17"/>
    <p:sldId id="262" r:id="rId18"/>
    <p:sldId id="263" r:id="rId19"/>
    <p:sldId id="264" r:id="rId20"/>
    <p:sldId id="265" r:id="rId21"/>
    <p:sldId id="26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08"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953680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022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347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779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614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877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149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096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34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2403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143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55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6715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196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795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0192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865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359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7255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5920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550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4514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 sz="1000">
                <a:solidFill>
                  <a:schemeClr val="dk2"/>
                </a:solidFill>
              </a:rPr>
              <a:t>‹#›</a:t>
            </a:fld>
            <a:endParaRPr lang="ru"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fcior.edu.r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fcior.edu.ru/card/23007/ponyatie-o-proizvodnoy-funkcii.html" TargetMode="External"/><Relationship Id="rId5" Type="http://schemas.openxmlformats.org/officeDocument/2006/relationships/hyperlink" Target="http://fcior.edu.ru/card/22898/ponyatie-o-proizvodnoy-funkcii.html" TargetMode="External"/><Relationship Id="rId4" Type="http://schemas.openxmlformats.org/officeDocument/2006/relationships/hyperlink" Target="http://fcior.edu.ru/card/22973/ponyatie-o-proizvodnoy-funkcii.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visnos.com/ap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www.visnos.com/app/sieve-of-eratosthen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earningapps.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learningapps.org/display?v=p0o9buse217"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fOmOz7nvezHeBTCZH0lUBzavZQ5WNuQUFJ-03FxB3SYfjK_w/viewfor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puzzlecup.com/crossword-r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puzzlecup.com/crossword-ru/?edit=B05D6454E2F1983C&amp;pin=BE6DEA3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rebus1.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lnSpc>
                <a:spcPct val="115000"/>
              </a:lnSpc>
              <a:spcBef>
                <a:spcPts val="0"/>
              </a:spcBef>
              <a:buClr>
                <a:schemeClr val="dk1"/>
              </a:buClr>
              <a:buSzPct val="36666"/>
              <a:buFont typeface="Arial"/>
              <a:buNone/>
            </a:pPr>
            <a:r>
              <a:rPr lang="ru" sz="3000" dirty="0"/>
              <a:t>Методическая копилка</a:t>
            </a:r>
          </a:p>
          <a:p>
            <a:pPr lvl="0">
              <a:lnSpc>
                <a:spcPct val="115000"/>
              </a:lnSpc>
              <a:spcBef>
                <a:spcPts val="0"/>
              </a:spcBef>
              <a:buClr>
                <a:schemeClr val="dk1"/>
              </a:buClr>
              <a:buSzPct val="36666"/>
              <a:buFont typeface="Arial"/>
              <a:buNone/>
            </a:pPr>
            <a:r>
              <a:rPr lang="ru" sz="3000" dirty="0"/>
              <a:t>по математике, </a:t>
            </a:r>
            <a:r>
              <a:rPr lang="ru" sz="3000" dirty="0" smtClean="0"/>
              <a:t>11 класс </a:t>
            </a:r>
            <a:br>
              <a:rPr lang="ru" sz="3000" dirty="0" smtClean="0"/>
            </a:br>
            <a:r>
              <a:rPr lang="ru" sz="3000" b="1" dirty="0" smtClean="0"/>
              <a:t>Производная и интеграл</a:t>
            </a:r>
            <a:endParaRPr lang="ru" sz="3000" b="1" dirty="0"/>
          </a:p>
          <a:p>
            <a:pPr lvl="0">
              <a:spcBef>
                <a:spcPts val="0"/>
              </a:spcBef>
              <a:buNone/>
            </a:pPr>
            <a:r>
              <a:rPr lang="ru" sz="3000" dirty="0"/>
              <a:t>Упражнения в </a:t>
            </a:r>
            <a:r>
              <a:rPr lang="ru" sz="3000" dirty="0" smtClean="0"/>
              <a:t>интернет-сервисах</a:t>
            </a:r>
            <a:endParaRPr lang="ru" sz="3000" dirty="0"/>
          </a:p>
        </p:txBody>
      </p:sp>
      <p:sp>
        <p:nvSpPr>
          <p:cNvPr id="55" name="Shape 55"/>
          <p:cNvSpPr txBox="1">
            <a:spLocks noGrp="1"/>
          </p:cNvSpPr>
          <p:nvPr>
            <p:ph type="subTitle" idx="1"/>
          </p:nvPr>
        </p:nvSpPr>
        <p:spPr>
          <a:xfrm>
            <a:off x="311700" y="2834124"/>
            <a:ext cx="8520600" cy="1969873"/>
          </a:xfrm>
          <a:prstGeom prst="rect">
            <a:avLst/>
          </a:prstGeom>
        </p:spPr>
        <p:txBody>
          <a:bodyPr lIns="91425" tIns="91425" rIns="91425" bIns="91425" anchor="t" anchorCtr="0">
            <a:noAutofit/>
          </a:bodyPr>
          <a:lstStyle/>
          <a:p>
            <a:pPr algn="l">
              <a:lnSpc>
                <a:spcPct val="115000"/>
              </a:lnSpc>
              <a:buClr>
                <a:schemeClr val="dk1"/>
              </a:buClr>
              <a:buSzPct val="39285"/>
            </a:pPr>
            <a:r>
              <a:rPr lang="ru-RU" dirty="0" smtClean="0">
                <a:solidFill>
                  <a:schemeClr val="tx1"/>
                </a:solidFill>
              </a:rPr>
              <a:t>1.Литературное </a:t>
            </a:r>
            <a:r>
              <a:rPr lang="ru-RU" dirty="0">
                <a:solidFill>
                  <a:schemeClr val="tx1"/>
                </a:solidFill>
              </a:rPr>
              <a:t>произведение</a:t>
            </a:r>
            <a:r>
              <a:rPr lang="ru-RU" dirty="0" smtClean="0">
                <a:solidFill>
                  <a:schemeClr val="tx1"/>
                </a:solidFill>
              </a:rPr>
              <a:t>: Золушка, Ш. Перро</a:t>
            </a:r>
            <a:endParaRPr lang="ru" dirty="0">
              <a:solidFill>
                <a:schemeClr val="tx1"/>
              </a:solidFill>
            </a:endParaRPr>
          </a:p>
          <a:p>
            <a:pPr lvl="0" algn="l">
              <a:lnSpc>
                <a:spcPct val="115000"/>
              </a:lnSpc>
              <a:spcBef>
                <a:spcPts val="0"/>
              </a:spcBef>
              <a:buClr>
                <a:schemeClr val="dk1"/>
              </a:buClr>
              <a:buSzPct val="39285"/>
              <a:buFont typeface="Arial"/>
              <a:buNone/>
            </a:pPr>
            <a:r>
              <a:rPr lang="ru" dirty="0" smtClean="0">
                <a:solidFill>
                  <a:schemeClr val="tx1"/>
                </a:solidFill>
              </a:rPr>
              <a:t>Автор: </a:t>
            </a:r>
            <a:r>
              <a:rPr lang="ru-RU" dirty="0" smtClean="0">
                <a:solidFill>
                  <a:schemeClr val="tx1"/>
                </a:solidFill>
              </a:rPr>
              <a:t>Охотина Л.М., технический лицей при </a:t>
            </a:r>
            <a:r>
              <a:rPr lang="ru-RU" dirty="0" err="1" smtClean="0">
                <a:solidFill>
                  <a:schemeClr val="tx1"/>
                </a:solidFill>
              </a:rPr>
              <a:t>СГУГиТ</a:t>
            </a:r>
            <a:endParaRPr lang="ru-RU" dirty="0" smtClean="0">
              <a:solidFill>
                <a:schemeClr val="tx1"/>
              </a:solidFill>
            </a:endParaRPr>
          </a:p>
          <a:p>
            <a:pPr lvl="0" algn="l">
              <a:lnSpc>
                <a:spcPct val="115000"/>
              </a:lnSpc>
              <a:spcBef>
                <a:spcPts val="0"/>
              </a:spcBef>
              <a:buClr>
                <a:schemeClr val="dk1"/>
              </a:buClr>
              <a:buSzPct val="39285"/>
              <a:buFont typeface="Arial"/>
              <a:buNone/>
            </a:pPr>
            <a:r>
              <a:rPr lang="ru-RU" smtClean="0">
                <a:solidFill>
                  <a:schemeClr val="tx1"/>
                </a:solidFill>
              </a:rPr>
              <a:t>2.Подборка </a:t>
            </a:r>
            <a:r>
              <a:rPr lang="ru-RU" dirty="0" smtClean="0">
                <a:solidFill>
                  <a:schemeClr val="tx1"/>
                </a:solidFill>
              </a:rPr>
              <a:t>кроссвордов и ребусов по теме</a:t>
            </a:r>
            <a:endParaRPr lang="en-US" dirty="0" smtClean="0">
              <a:solidFill>
                <a:schemeClr val="tx1"/>
              </a:solidFill>
            </a:endParaRPr>
          </a:p>
          <a:p>
            <a:pPr lvl="0">
              <a:spcBef>
                <a:spcPts val="0"/>
              </a:spcBef>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 </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a:solidFill>
                  <a:schemeClr val="tx1"/>
                </a:solidFill>
              </a:rPr>
              <a:t>7</a:t>
            </a:r>
            <a:r>
              <a:rPr lang="ru-RU" dirty="0" smtClean="0">
                <a:solidFill>
                  <a:schemeClr val="tx1"/>
                </a:solidFill>
              </a:rPr>
              <a:t>. Первообразная</a:t>
            </a:r>
            <a:endParaRPr dirty="0">
              <a:solidFill>
                <a:schemeClr val="tx1"/>
              </a:solidFill>
            </a:endParaRPr>
          </a:p>
        </p:txBody>
      </p:sp>
      <p:pic>
        <p:nvPicPr>
          <p:cNvPr id="3" name="Рисунок 2"/>
          <p:cNvPicPr>
            <a:picLocks noChangeAspect="1"/>
          </p:cNvPicPr>
          <p:nvPr/>
        </p:nvPicPr>
        <p:blipFill>
          <a:blip r:embed="rId4"/>
          <a:stretch>
            <a:fillRect/>
          </a:stretch>
        </p:blipFill>
        <p:spPr>
          <a:xfrm>
            <a:off x="1475656" y="1635646"/>
            <a:ext cx="5823942" cy="2735898"/>
          </a:xfrm>
          <a:prstGeom prst="rect">
            <a:avLst/>
          </a:prstGeom>
        </p:spPr>
      </p:pic>
    </p:spTree>
    <p:extLst>
      <p:ext uri="{BB962C8B-B14F-4D97-AF65-F5344CB8AC3E}">
        <p14:creationId xmlns:p14="http://schemas.microsoft.com/office/powerpoint/2010/main" val="114601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8. Показатель</a:t>
            </a:r>
            <a:endParaRPr dirty="0">
              <a:solidFill>
                <a:schemeClr val="tx1"/>
              </a:solidFill>
            </a:endParaRPr>
          </a:p>
        </p:txBody>
      </p:sp>
      <p:pic>
        <p:nvPicPr>
          <p:cNvPr id="2" name="Рисунок 1"/>
          <p:cNvPicPr>
            <a:picLocks noChangeAspect="1"/>
          </p:cNvPicPr>
          <p:nvPr/>
        </p:nvPicPr>
        <p:blipFill>
          <a:blip r:embed="rId4"/>
          <a:stretch>
            <a:fillRect/>
          </a:stretch>
        </p:blipFill>
        <p:spPr>
          <a:xfrm>
            <a:off x="755576" y="1779662"/>
            <a:ext cx="7715086" cy="2545257"/>
          </a:xfrm>
          <a:prstGeom prst="rect">
            <a:avLst/>
          </a:prstGeom>
        </p:spPr>
      </p:pic>
    </p:spTree>
    <p:extLst>
      <p:ext uri="{BB962C8B-B14F-4D97-AF65-F5344CB8AC3E}">
        <p14:creationId xmlns:p14="http://schemas.microsoft.com/office/powerpoint/2010/main" val="423894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 </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9. Предел</a:t>
            </a:r>
            <a:endParaRPr dirty="0">
              <a:solidFill>
                <a:schemeClr val="tx1"/>
              </a:solidFill>
            </a:endParaRPr>
          </a:p>
        </p:txBody>
      </p:sp>
      <p:pic>
        <p:nvPicPr>
          <p:cNvPr id="3" name="Рисунок 2"/>
          <p:cNvPicPr>
            <a:picLocks noChangeAspect="1"/>
          </p:cNvPicPr>
          <p:nvPr/>
        </p:nvPicPr>
        <p:blipFill>
          <a:blip r:embed="rId4"/>
          <a:stretch>
            <a:fillRect/>
          </a:stretch>
        </p:blipFill>
        <p:spPr>
          <a:xfrm>
            <a:off x="683568" y="1635646"/>
            <a:ext cx="7428507" cy="2854725"/>
          </a:xfrm>
          <a:prstGeom prst="rect">
            <a:avLst/>
          </a:prstGeom>
        </p:spPr>
      </p:pic>
    </p:spTree>
    <p:extLst>
      <p:ext uri="{BB962C8B-B14F-4D97-AF65-F5344CB8AC3E}">
        <p14:creationId xmlns:p14="http://schemas.microsoft.com/office/powerpoint/2010/main" val="129420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 </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10. Аргумент</a:t>
            </a:r>
            <a:endParaRPr dirty="0">
              <a:solidFill>
                <a:schemeClr val="tx1"/>
              </a:solidFill>
            </a:endParaRPr>
          </a:p>
        </p:txBody>
      </p:sp>
      <p:pic>
        <p:nvPicPr>
          <p:cNvPr id="2" name="Рисунок 1"/>
          <p:cNvPicPr>
            <a:picLocks noChangeAspect="1"/>
          </p:cNvPicPr>
          <p:nvPr/>
        </p:nvPicPr>
        <p:blipFill>
          <a:blip r:embed="rId4"/>
          <a:stretch>
            <a:fillRect/>
          </a:stretch>
        </p:blipFill>
        <p:spPr>
          <a:xfrm>
            <a:off x="971600" y="1707654"/>
            <a:ext cx="7450038" cy="2556386"/>
          </a:xfrm>
          <a:prstGeom prst="rect">
            <a:avLst/>
          </a:prstGeom>
        </p:spPr>
      </p:pic>
    </p:spTree>
    <p:extLst>
      <p:ext uri="{BB962C8B-B14F-4D97-AF65-F5344CB8AC3E}">
        <p14:creationId xmlns:p14="http://schemas.microsoft.com/office/powerpoint/2010/main" val="252420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50150" y="445075"/>
            <a:ext cx="8520600" cy="707400"/>
          </a:xfrm>
          <a:prstGeom prst="rect">
            <a:avLst/>
          </a:prstGeom>
        </p:spPr>
        <p:txBody>
          <a:bodyPr lIns="91425" tIns="91425" rIns="91425" bIns="91425" anchor="t" anchorCtr="0">
            <a:noAutofit/>
          </a:bodyPr>
          <a:lstStyle/>
          <a:p>
            <a:pPr lvl="0">
              <a:spcBef>
                <a:spcPts val="0"/>
              </a:spcBef>
              <a:buNone/>
            </a:pPr>
            <a:r>
              <a:rPr lang="ru" sz="1800" b="1" dirty="0" smtClean="0"/>
              <a:t>Федеральный центр информационно-образовательных ресурсов</a:t>
            </a:r>
            <a:endParaRPr lang="ru" sz="1800" b="1" dirty="0"/>
          </a:p>
          <a:p>
            <a:pPr lvl="0">
              <a:spcBef>
                <a:spcPts val="0"/>
              </a:spcBef>
              <a:buNone/>
            </a:pPr>
            <a:r>
              <a:rPr lang="ru" sz="1800" u="sng" dirty="0" smtClean="0">
                <a:solidFill>
                  <a:schemeClr val="hlink"/>
                </a:solidFill>
                <a:hlinkClick r:id="rId3"/>
              </a:rPr>
              <a:t>http</a:t>
            </a:r>
            <a:r>
              <a:rPr lang="ru" sz="1800" u="sng" dirty="0">
                <a:solidFill>
                  <a:schemeClr val="hlink"/>
                </a:solidFill>
                <a:hlinkClick r:id="rId3"/>
              </a:rPr>
              <a:t>://fcior.edu.ru</a:t>
            </a: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 sz="1400" dirty="0" smtClean="0">
                <a:solidFill>
                  <a:schemeClr val="tx1"/>
                </a:solidFill>
              </a:rPr>
              <a:t>Для знакомства с понятием «Производная» выбраны следующие модули:</a:t>
            </a:r>
          </a:p>
          <a:p>
            <a:r>
              <a:rPr lang="ru-RU" sz="1400" b="1" dirty="0" smtClean="0">
                <a:solidFill>
                  <a:schemeClr val="tx1"/>
                </a:solidFill>
              </a:rPr>
              <a:t>Информационный </a:t>
            </a:r>
            <a:r>
              <a:rPr lang="ru-RU" sz="1400" b="1" dirty="0">
                <a:solidFill>
                  <a:schemeClr val="tx1"/>
                </a:solidFill>
              </a:rPr>
              <a:t>модуль:</a:t>
            </a:r>
            <a:r>
              <a:rPr lang="ru-RU" sz="1400" dirty="0"/>
              <a:t> </a:t>
            </a:r>
            <a:r>
              <a:rPr lang="en-US" sz="1400" dirty="0">
                <a:hlinkClick r:id="rId4"/>
              </a:rPr>
              <a:t>http://</a:t>
            </a:r>
            <a:r>
              <a:rPr lang="en-US" sz="1400" dirty="0" smtClean="0">
                <a:hlinkClick r:id="rId4"/>
              </a:rPr>
              <a:t>fcior.edu.ru/card/22973/ponyatie-o-proizvodnoy-funkcii.html</a:t>
            </a:r>
            <a:endParaRPr lang="ru-RU" sz="1400" dirty="0" smtClean="0"/>
          </a:p>
          <a:p>
            <a:r>
              <a:rPr lang="ru-RU" sz="1400" dirty="0" smtClean="0">
                <a:solidFill>
                  <a:schemeClr val="tx1"/>
                </a:solidFill>
              </a:rPr>
              <a:t>Модуль знакомит с новым математическим понятием «Производная» </a:t>
            </a:r>
            <a:r>
              <a:rPr lang="ru-RU" sz="1400" dirty="0">
                <a:solidFill>
                  <a:schemeClr val="tx1"/>
                </a:solidFill>
              </a:rPr>
              <a:t>для продвинутых учащихся 10-11 классов. Состоит из </a:t>
            </a:r>
            <a:r>
              <a:rPr lang="ru-RU" sz="1400" dirty="0" smtClean="0">
                <a:solidFill>
                  <a:schemeClr val="tx1"/>
                </a:solidFill>
              </a:rPr>
              <a:t>3 </a:t>
            </a:r>
            <a:r>
              <a:rPr lang="ru-RU" sz="1400" dirty="0">
                <a:solidFill>
                  <a:schemeClr val="tx1"/>
                </a:solidFill>
              </a:rPr>
              <a:t>частей.</a:t>
            </a:r>
          </a:p>
          <a:p>
            <a:r>
              <a:rPr lang="ru-RU" sz="1400" b="1" dirty="0" smtClean="0">
                <a:solidFill>
                  <a:schemeClr val="tx1"/>
                </a:solidFill>
              </a:rPr>
              <a:t>Практический </a:t>
            </a:r>
            <a:r>
              <a:rPr lang="ru-RU" sz="1400" b="1" dirty="0">
                <a:solidFill>
                  <a:schemeClr val="tx1"/>
                </a:solidFill>
              </a:rPr>
              <a:t>модуль:</a:t>
            </a:r>
            <a:r>
              <a:rPr lang="ru-RU" sz="1400" dirty="0">
                <a:solidFill>
                  <a:schemeClr val="tx1"/>
                </a:solidFill>
              </a:rPr>
              <a:t> </a:t>
            </a:r>
            <a:r>
              <a:rPr lang="en-US" sz="1400" dirty="0">
                <a:hlinkClick r:id="rId5"/>
              </a:rPr>
              <a:t>http://</a:t>
            </a:r>
            <a:r>
              <a:rPr lang="en-US" sz="1400" dirty="0" smtClean="0">
                <a:hlinkClick r:id="rId5"/>
              </a:rPr>
              <a:t>fcior.edu.ru/card/22898/ponyatie-o-proizvodnoy-funkcii.html</a:t>
            </a:r>
            <a:endParaRPr lang="ru-RU" sz="1400" dirty="0" smtClean="0"/>
          </a:p>
          <a:p>
            <a:r>
              <a:rPr lang="ru-RU" sz="1400" dirty="0" smtClean="0">
                <a:solidFill>
                  <a:schemeClr val="tx1"/>
                </a:solidFill>
              </a:rPr>
              <a:t>Предназначен </a:t>
            </a:r>
            <a:r>
              <a:rPr lang="ru-RU" sz="1400" dirty="0">
                <a:solidFill>
                  <a:schemeClr val="tx1"/>
                </a:solidFill>
              </a:rPr>
              <a:t>для закрепления полученных знаний. Состоит из </a:t>
            </a:r>
            <a:r>
              <a:rPr lang="ru-RU" sz="1400" dirty="0" smtClean="0">
                <a:solidFill>
                  <a:schemeClr val="tx1"/>
                </a:solidFill>
              </a:rPr>
              <a:t>3 </a:t>
            </a:r>
            <a:r>
              <a:rPr lang="ru-RU" sz="1400" dirty="0">
                <a:solidFill>
                  <a:schemeClr val="tx1"/>
                </a:solidFill>
              </a:rPr>
              <a:t>частей.</a:t>
            </a:r>
          </a:p>
          <a:p>
            <a:r>
              <a:rPr lang="ru-RU" sz="1400" b="1" dirty="0" smtClean="0">
                <a:solidFill>
                  <a:schemeClr val="tx1"/>
                </a:solidFill>
              </a:rPr>
              <a:t>Контрольный </a:t>
            </a:r>
            <a:r>
              <a:rPr lang="ru-RU" sz="1400" b="1" dirty="0">
                <a:solidFill>
                  <a:schemeClr val="tx1"/>
                </a:solidFill>
              </a:rPr>
              <a:t>модуль</a:t>
            </a:r>
            <a:r>
              <a:rPr lang="ru-RU" sz="1400" b="1" dirty="0" smtClean="0">
                <a:solidFill>
                  <a:schemeClr val="tx1"/>
                </a:solidFill>
              </a:rPr>
              <a:t>:</a:t>
            </a:r>
            <a:r>
              <a:rPr lang="ru-RU" sz="1400" dirty="0" smtClean="0">
                <a:solidFill>
                  <a:schemeClr val="tx1"/>
                </a:solidFill>
              </a:rPr>
              <a:t> </a:t>
            </a:r>
            <a:r>
              <a:rPr lang="en-US" sz="1400" dirty="0">
                <a:hlinkClick r:id="rId6"/>
              </a:rPr>
              <a:t>http://</a:t>
            </a:r>
            <a:r>
              <a:rPr lang="en-US" sz="1400" dirty="0" smtClean="0">
                <a:hlinkClick r:id="rId6"/>
              </a:rPr>
              <a:t>fcior.edu.ru/card/23007/ponyatie-o-proizvodnoy-funkcii.html</a:t>
            </a:r>
            <a:endParaRPr lang="ru-RU" sz="1400" dirty="0" smtClean="0"/>
          </a:p>
          <a:p>
            <a:r>
              <a:rPr lang="ru-RU" sz="1400" dirty="0" smtClean="0">
                <a:solidFill>
                  <a:schemeClr val="tx1"/>
                </a:solidFill>
              </a:rPr>
              <a:t>Предназначен </a:t>
            </a:r>
            <a:r>
              <a:rPr lang="ru-RU" sz="1400" dirty="0">
                <a:solidFill>
                  <a:schemeClr val="tx1"/>
                </a:solidFill>
              </a:rPr>
              <a:t>для контроля полученных знаний учащимися. Состоит из </a:t>
            </a:r>
            <a:r>
              <a:rPr lang="ru-RU" sz="1400" dirty="0" smtClean="0">
                <a:solidFill>
                  <a:schemeClr val="tx1"/>
                </a:solidFill>
              </a:rPr>
              <a:t>2 </a:t>
            </a:r>
            <a:r>
              <a:rPr lang="ru-RU" sz="1400" dirty="0">
                <a:solidFill>
                  <a:schemeClr val="tx1"/>
                </a:solidFill>
              </a:rPr>
              <a:t>частей.</a:t>
            </a:r>
          </a:p>
          <a:p>
            <a:r>
              <a:rPr lang="ru-RU" dirty="0"/>
              <a:t/>
            </a:r>
            <a:br>
              <a:rPr lang="ru-RU" dirty="0"/>
            </a:br>
            <a:endParaRPr lang="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59275"/>
            <a:ext cx="8520600" cy="938400"/>
          </a:xfrm>
          <a:prstGeom prst="rect">
            <a:avLst/>
          </a:prstGeom>
        </p:spPr>
        <p:txBody>
          <a:bodyPr lIns="91425" tIns="91425" rIns="91425" bIns="91425" anchor="t" anchorCtr="0">
            <a:noAutofit/>
          </a:bodyPr>
          <a:lstStyle/>
          <a:p>
            <a:pPr lvl="0">
              <a:spcBef>
                <a:spcPts val="0"/>
              </a:spcBef>
              <a:buNone/>
            </a:pPr>
            <a:r>
              <a:rPr lang="ru" sz="1800" dirty="0"/>
              <a:t>Тренажер </a:t>
            </a:r>
            <a:r>
              <a:rPr lang="ru-RU" sz="1800" dirty="0" smtClean="0"/>
              <a:t>Решето Эратосфена</a:t>
            </a:r>
            <a:endParaRPr lang="ru" sz="1800" dirty="0"/>
          </a:p>
          <a:p>
            <a:pPr lvl="0">
              <a:spcBef>
                <a:spcPts val="0"/>
              </a:spcBef>
              <a:buNone/>
            </a:pPr>
            <a:r>
              <a:rPr lang="ru" sz="1800" dirty="0"/>
              <a:t>Используется сервис </a:t>
            </a:r>
            <a:r>
              <a:rPr lang="ru" u="sng" dirty="0">
                <a:solidFill>
                  <a:schemeClr val="hlink"/>
                </a:solidFill>
                <a:hlinkClick r:id="rId3"/>
              </a:rPr>
              <a:t>http://www.visnos.com/app</a:t>
            </a:r>
            <a:r>
              <a:rPr lang="ru" dirty="0"/>
              <a:t> </a:t>
            </a:r>
          </a:p>
        </p:txBody>
      </p:sp>
      <p:sp>
        <p:nvSpPr>
          <p:cNvPr id="79" name="Shape 79"/>
          <p:cNvSpPr txBox="1">
            <a:spLocks noGrp="1"/>
          </p:cNvSpPr>
          <p:nvPr>
            <p:ph type="body" idx="1"/>
          </p:nvPr>
        </p:nvSpPr>
        <p:spPr>
          <a:xfrm>
            <a:off x="395536" y="1152475"/>
            <a:ext cx="8436764" cy="3862131"/>
          </a:xfrm>
          <a:prstGeom prst="rect">
            <a:avLst/>
          </a:prstGeom>
        </p:spPr>
        <p:txBody>
          <a:bodyPr lIns="91425" tIns="91425" rIns="91425" bIns="91425" anchor="t" anchorCtr="0">
            <a:noAutofit/>
          </a:bodyPr>
          <a:lstStyle/>
          <a:p>
            <a:pPr lvl="0"/>
            <a:r>
              <a:rPr lang="ru" sz="1400" dirty="0" smtClean="0">
                <a:solidFill>
                  <a:schemeClr val="tx1"/>
                </a:solidFill>
              </a:rPr>
              <a:t>В качестве переключения от основной темы для краткого отдыха можно использовать данный тренажер:</a:t>
            </a:r>
            <a:r>
              <a:rPr lang="ru" sz="1400" dirty="0" smtClean="0"/>
              <a:t> </a:t>
            </a:r>
            <a:r>
              <a:rPr lang="en-US" sz="1400" dirty="0">
                <a:hlinkClick r:id="rId4"/>
              </a:rPr>
              <a:t>http://</a:t>
            </a:r>
            <a:r>
              <a:rPr lang="en-US" sz="1400" dirty="0" smtClean="0">
                <a:hlinkClick r:id="rId4"/>
              </a:rPr>
              <a:t>www.visnos.com/app/sieve-of-eratosthenes</a:t>
            </a:r>
            <a:endParaRPr lang="ru-RU" sz="1400" dirty="0" smtClean="0"/>
          </a:p>
          <a:p>
            <a:pPr lvl="0"/>
            <a:endParaRPr lang="ru" dirty="0"/>
          </a:p>
        </p:txBody>
      </p:sp>
      <p:pic>
        <p:nvPicPr>
          <p:cNvPr id="2052" name="Picture 4" descr="https://lh5.googleusercontent.com/7Cg322-PQrat7V_wOEYrMktq06xtX8iTjyjORoIk7KgENmLuvRI1qumbL2tW0UTtXK44MqElJEHYylcRx-lmFfyB1KFMGwd1cesdH8wn1B7DbFCKi-148Lm30vjboE9sVX2sVt9MQj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779662"/>
            <a:ext cx="5494983" cy="3090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ru" sz="1800" dirty="0"/>
              <a:t>Дидактический материал </a:t>
            </a:r>
          </a:p>
          <a:p>
            <a:pPr lvl="0">
              <a:spcBef>
                <a:spcPts val="0"/>
              </a:spcBef>
              <a:buNone/>
            </a:pPr>
            <a:r>
              <a:rPr lang="ru" sz="1800" dirty="0"/>
              <a:t>Используется сервис </a:t>
            </a:r>
            <a:r>
              <a:rPr lang="ru" sz="1800" u="sng" dirty="0">
                <a:solidFill>
                  <a:schemeClr val="hlink"/>
                </a:solidFill>
                <a:hlinkClick r:id="rId3"/>
              </a:rPr>
              <a:t>http://learningapps.org/</a:t>
            </a:r>
            <a:r>
              <a:rPr lang="ru" sz="1800" dirty="0"/>
              <a:t> </a:t>
            </a:r>
          </a:p>
        </p:txBody>
      </p:sp>
      <p:sp>
        <p:nvSpPr>
          <p:cNvPr id="85" name="Shape 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r>
              <a:rPr lang="ru-RU" dirty="0" smtClean="0">
                <a:solidFill>
                  <a:schemeClr val="tx1"/>
                </a:solidFill>
              </a:rPr>
              <a:t>Тест по теме: </a:t>
            </a:r>
            <a:r>
              <a:rPr lang="ru-RU" dirty="0" smtClean="0">
                <a:hlinkClick r:id="rId4"/>
              </a:rPr>
              <a:t>Производная и интеграл</a:t>
            </a:r>
            <a:endParaRPr lang="ru-RU" dirty="0" smtClean="0"/>
          </a:p>
          <a:p>
            <a:pPr lvl="0"/>
            <a:endParaRPr lang="ru" dirty="0"/>
          </a:p>
        </p:txBody>
      </p:sp>
      <p:pic>
        <p:nvPicPr>
          <p:cNvPr id="2" name="Рисунок 1"/>
          <p:cNvPicPr>
            <a:picLocks noChangeAspect="1"/>
          </p:cNvPicPr>
          <p:nvPr/>
        </p:nvPicPr>
        <p:blipFill>
          <a:blip r:embed="rId5"/>
          <a:stretch>
            <a:fillRect/>
          </a:stretch>
        </p:blipFill>
        <p:spPr>
          <a:xfrm>
            <a:off x="1835696" y="1639525"/>
            <a:ext cx="5616624" cy="29955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80675"/>
            <a:ext cx="8520600" cy="572700"/>
          </a:xfrm>
          <a:prstGeom prst="rect">
            <a:avLst/>
          </a:prstGeom>
        </p:spPr>
        <p:txBody>
          <a:bodyPr lIns="91425" tIns="91425" rIns="91425" bIns="91425" anchor="t" anchorCtr="0">
            <a:noAutofit/>
          </a:bodyPr>
          <a:lstStyle/>
          <a:p>
            <a:pPr lvl="0">
              <a:spcBef>
                <a:spcPts val="0"/>
              </a:spcBef>
              <a:buNone/>
            </a:pPr>
            <a:r>
              <a:rPr lang="ru" sz="1800" dirty="0"/>
              <a:t>Наглядный материал в математическом </a:t>
            </a:r>
            <a:r>
              <a:rPr lang="ru" sz="1800" dirty="0" smtClean="0"/>
              <a:t>конструкторе</a:t>
            </a:r>
            <a:r>
              <a:rPr lang="en-US" sz="1800" dirty="0" smtClean="0"/>
              <a:t> </a:t>
            </a:r>
            <a:r>
              <a:rPr lang="ru-RU" sz="1800" dirty="0" smtClean="0"/>
              <a:t>для построения касательной к графику показательной функции</a:t>
            </a:r>
            <a:r>
              <a:rPr lang="ru" sz="1800" dirty="0" smtClean="0"/>
              <a:t> </a:t>
            </a:r>
            <a:endParaRPr lang="ru" sz="1800" dirty="0"/>
          </a:p>
        </p:txBody>
      </p:sp>
      <p:sp>
        <p:nvSpPr>
          <p:cNvPr id="91" name="Shape 91"/>
          <p:cNvSpPr txBox="1">
            <a:spLocks noGrp="1"/>
          </p:cNvSpPr>
          <p:nvPr>
            <p:ph type="body" idx="1"/>
          </p:nvPr>
        </p:nvSpPr>
        <p:spPr>
          <a:xfrm>
            <a:off x="311700" y="1275606"/>
            <a:ext cx="8520600" cy="3744415"/>
          </a:xfrm>
          <a:prstGeom prst="rect">
            <a:avLst/>
          </a:prstGeom>
        </p:spPr>
        <p:txBody>
          <a:bodyPr lIns="91425" tIns="91425" rIns="91425" bIns="91425" anchor="t" anchorCtr="0">
            <a:noAutofit/>
          </a:bodyPr>
          <a:lstStyle/>
          <a:p>
            <a:pPr lvl="0">
              <a:spcBef>
                <a:spcPts val="0"/>
              </a:spcBef>
              <a:buNone/>
            </a:pPr>
            <a:r>
              <a:rPr lang="ru-RU" sz="1400" dirty="0" smtClean="0">
                <a:solidFill>
                  <a:schemeClr val="tx1"/>
                </a:solidFill>
              </a:rPr>
              <a:t>Постройте касательную к графику функции</a:t>
            </a:r>
            <a:r>
              <a:rPr lang="en-US" sz="1400" dirty="0">
                <a:solidFill>
                  <a:schemeClr val="tx1"/>
                </a:solidFill>
              </a:rPr>
              <a:t> </a:t>
            </a:r>
            <a:r>
              <a:rPr lang="ru-RU" sz="1400" dirty="0" smtClean="0">
                <a:solidFill>
                  <a:schemeClr val="tx1"/>
                </a:solidFill>
              </a:rPr>
              <a:t> </a:t>
            </a:r>
            <a:r>
              <a:rPr lang="en-US" sz="1400" dirty="0">
                <a:solidFill>
                  <a:schemeClr val="tx1"/>
                </a:solidFill>
              </a:rPr>
              <a:t> </a:t>
            </a:r>
            <a:r>
              <a:rPr lang="en-US" sz="1400" dirty="0" smtClean="0">
                <a:solidFill>
                  <a:schemeClr val="tx1"/>
                </a:solidFill>
              </a:rPr>
              <a:t>        , </a:t>
            </a:r>
            <a:r>
              <a:rPr lang="ru-RU" sz="1400" dirty="0" smtClean="0">
                <a:solidFill>
                  <a:schemeClr val="tx1"/>
                </a:solidFill>
              </a:rPr>
              <a:t>проходящую через начало координат:</a:t>
            </a:r>
          </a:p>
          <a:p>
            <a:pPr lvl="0">
              <a:spcBef>
                <a:spcPts val="0"/>
              </a:spcBef>
              <a:buNone/>
            </a:pPr>
            <a:endParaRPr dirty="0"/>
          </a:p>
        </p:txBody>
      </p:sp>
      <p:pic>
        <p:nvPicPr>
          <p:cNvPr id="2" name="Рисунок 1"/>
          <p:cNvPicPr>
            <a:picLocks noChangeAspect="1"/>
          </p:cNvPicPr>
          <p:nvPr/>
        </p:nvPicPr>
        <p:blipFill>
          <a:blip r:embed="rId4"/>
          <a:stretch>
            <a:fillRect/>
          </a:stretch>
        </p:blipFill>
        <p:spPr>
          <a:xfrm>
            <a:off x="1259632" y="1635646"/>
            <a:ext cx="6123523" cy="3265879"/>
          </a:xfrm>
          <a:prstGeom prst="rect">
            <a:avLst/>
          </a:prstGeom>
        </p:spPr>
      </p:pic>
      <p:graphicFrame>
        <p:nvGraphicFramePr>
          <p:cNvPr id="4" name="Объект 3"/>
          <p:cNvGraphicFramePr>
            <a:graphicFrameLocks noChangeAspect="1"/>
          </p:cNvGraphicFramePr>
          <p:nvPr>
            <p:extLst>
              <p:ext uri="{D42A27DB-BD31-4B8C-83A1-F6EECF244321}">
                <p14:modId xmlns:p14="http://schemas.microsoft.com/office/powerpoint/2010/main" val="2445421405"/>
              </p:ext>
            </p:extLst>
          </p:nvPr>
        </p:nvGraphicFramePr>
        <p:xfrm>
          <a:off x="4067944" y="1203598"/>
          <a:ext cx="504056" cy="397135"/>
        </p:xfrm>
        <a:graphic>
          <a:graphicData uri="http://schemas.openxmlformats.org/presentationml/2006/ole">
            <mc:AlternateContent xmlns:mc="http://schemas.openxmlformats.org/markup-compatibility/2006">
              <mc:Choice xmlns:v="urn:schemas-microsoft-com:vml" Requires="v">
                <p:oleObj spid="_x0000_s1040" name="Equation" r:id="rId5" imgW="419040" imgH="330120" progId="Equation.DSMT4">
                  <p:embed/>
                </p:oleObj>
              </mc:Choice>
              <mc:Fallback>
                <p:oleObj name="Equation" r:id="rId5" imgW="419040" imgH="330120" progId="Equation.DSMT4">
                  <p:embed/>
                  <p:pic>
                    <p:nvPicPr>
                      <p:cNvPr id="0" name=""/>
                      <p:cNvPicPr/>
                      <p:nvPr/>
                    </p:nvPicPr>
                    <p:blipFill>
                      <a:blip r:embed="rId6"/>
                      <a:stretch>
                        <a:fillRect/>
                      </a:stretch>
                    </p:blipFill>
                    <p:spPr>
                      <a:xfrm>
                        <a:off x="4067944" y="1203598"/>
                        <a:ext cx="504056" cy="397135"/>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360500"/>
            <a:ext cx="8520600" cy="572700"/>
          </a:xfrm>
          <a:prstGeom prst="rect">
            <a:avLst/>
          </a:prstGeom>
        </p:spPr>
        <p:txBody>
          <a:bodyPr lIns="91425" tIns="91425" rIns="91425" bIns="91425" anchor="t" anchorCtr="0">
            <a:noAutofit/>
          </a:bodyPr>
          <a:lstStyle/>
          <a:p>
            <a:pPr lvl="0">
              <a:spcBef>
                <a:spcPts val="0"/>
              </a:spcBef>
              <a:buNone/>
            </a:pPr>
            <a:r>
              <a:rPr lang="ru" sz="1800"/>
              <a:t>Наглядный материал в Живой геометрии</a:t>
            </a:r>
          </a:p>
        </p:txBody>
      </p:sp>
      <p:sp>
        <p:nvSpPr>
          <p:cNvPr id="97" name="Shape 97"/>
          <p:cNvSpPr txBox="1">
            <a:spLocks noGrp="1"/>
          </p:cNvSpPr>
          <p:nvPr>
            <p:ph type="body" idx="1"/>
          </p:nvPr>
        </p:nvSpPr>
        <p:spPr>
          <a:xfrm>
            <a:off x="311700" y="933200"/>
            <a:ext cx="8520600" cy="3870798"/>
          </a:xfrm>
          <a:prstGeom prst="rect">
            <a:avLst/>
          </a:prstGeom>
        </p:spPr>
        <p:txBody>
          <a:bodyPr lIns="91425" tIns="91425" rIns="91425" bIns="91425" anchor="t" anchorCtr="0">
            <a:noAutofit/>
          </a:bodyPr>
          <a:lstStyle/>
          <a:p>
            <a:pPr lvl="0"/>
            <a:r>
              <a:rPr lang="ru-RU" dirty="0" smtClean="0">
                <a:solidFill>
                  <a:schemeClr val="tx1"/>
                </a:solidFill>
              </a:rPr>
              <a:t>Определите графически количество общих точек производных функций </a:t>
            </a:r>
            <a:r>
              <a:rPr lang="en-US" dirty="0" smtClean="0">
                <a:solidFill>
                  <a:schemeClr val="tx1"/>
                </a:solidFill>
              </a:rPr>
              <a:t>f(x) </a:t>
            </a:r>
            <a:r>
              <a:rPr lang="ru-RU" dirty="0" smtClean="0">
                <a:solidFill>
                  <a:schemeClr val="tx1"/>
                </a:solidFill>
              </a:rPr>
              <a:t>и</a:t>
            </a:r>
            <a:r>
              <a:rPr lang="en-US" dirty="0" smtClean="0">
                <a:solidFill>
                  <a:schemeClr val="tx1"/>
                </a:solidFill>
              </a:rPr>
              <a:t> g(x)</a:t>
            </a:r>
            <a:r>
              <a:rPr lang="ru-RU" dirty="0" smtClean="0">
                <a:solidFill>
                  <a:schemeClr val="tx1"/>
                </a:solidFill>
              </a:rPr>
              <a:t>:</a:t>
            </a:r>
            <a:endParaRPr dirty="0">
              <a:solidFill>
                <a:schemeClr val="tx1"/>
              </a:solidFill>
            </a:endParaRPr>
          </a:p>
        </p:txBody>
      </p:sp>
      <p:pic>
        <p:nvPicPr>
          <p:cNvPr id="2" name="Рисунок 1"/>
          <p:cNvPicPr>
            <a:picLocks noChangeAspect="1"/>
          </p:cNvPicPr>
          <p:nvPr/>
        </p:nvPicPr>
        <p:blipFill>
          <a:blip r:embed="rId3"/>
          <a:stretch>
            <a:fillRect/>
          </a:stretch>
        </p:blipFill>
        <p:spPr>
          <a:xfrm>
            <a:off x="1187624" y="1421061"/>
            <a:ext cx="6336818" cy="33829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ru" sz="1800"/>
              <a:t>Наглядный материал в Advanced Grapher</a:t>
            </a:r>
          </a:p>
        </p:txBody>
      </p:sp>
      <p:sp>
        <p:nvSpPr>
          <p:cNvPr id="103" name="Shape 103"/>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Найдите значения производной в каждом целом значении переменной </a:t>
            </a:r>
            <a:r>
              <a:rPr lang="en-US" i="1" dirty="0" smtClean="0">
                <a:solidFill>
                  <a:schemeClr val="tx1"/>
                </a:solidFill>
              </a:rPr>
              <a:t>x</a:t>
            </a:r>
            <a:r>
              <a:rPr lang="en-US" dirty="0" smtClean="0">
                <a:solidFill>
                  <a:schemeClr val="tx1"/>
                </a:solidFill>
              </a:rPr>
              <a:t> </a:t>
            </a:r>
            <a:r>
              <a:rPr lang="ru-RU" dirty="0" smtClean="0">
                <a:solidFill>
                  <a:schemeClr val="tx1"/>
                </a:solidFill>
              </a:rPr>
              <a:t>из отрезка </a:t>
            </a:r>
            <a:r>
              <a:rPr lang="en-US" dirty="0" smtClean="0">
                <a:solidFill>
                  <a:schemeClr val="tx1"/>
                </a:solidFill>
              </a:rPr>
              <a:t>[</a:t>
            </a:r>
            <a:r>
              <a:rPr lang="ru-RU" dirty="0" smtClean="0">
                <a:solidFill>
                  <a:schemeClr val="tx1"/>
                </a:solidFill>
              </a:rPr>
              <a:t>-10;10</a:t>
            </a:r>
            <a:r>
              <a:rPr lang="en-US" dirty="0" smtClean="0">
                <a:solidFill>
                  <a:schemeClr val="tx1"/>
                </a:solidFill>
              </a:rPr>
              <a:t>]</a:t>
            </a:r>
            <a:r>
              <a:rPr lang="ru-RU" dirty="0" smtClean="0">
                <a:solidFill>
                  <a:schemeClr val="tx1"/>
                </a:solidFill>
              </a:rPr>
              <a:t> для функции </a:t>
            </a:r>
            <a:r>
              <a:rPr lang="en-US" i="1" dirty="0" smtClean="0">
                <a:solidFill>
                  <a:schemeClr val="tx1"/>
                </a:solidFill>
              </a:rPr>
              <a:t>y</a:t>
            </a:r>
            <a:r>
              <a:rPr lang="en-US" dirty="0" smtClean="0">
                <a:solidFill>
                  <a:schemeClr val="tx1"/>
                </a:solidFill>
              </a:rPr>
              <a:t>=</a:t>
            </a:r>
            <a:r>
              <a:rPr lang="en-US" i="1" dirty="0" smtClean="0">
                <a:solidFill>
                  <a:schemeClr val="tx1"/>
                </a:solidFill>
              </a:rPr>
              <a:t>sin(x)</a:t>
            </a:r>
            <a:endParaRPr i="1" dirty="0">
              <a:solidFill>
                <a:schemeClr val="tx1"/>
              </a:solidFill>
            </a:endParaRPr>
          </a:p>
        </p:txBody>
      </p:sp>
      <p:pic>
        <p:nvPicPr>
          <p:cNvPr id="3" name="Рисунок 2"/>
          <p:cNvPicPr>
            <a:picLocks noChangeAspect="1"/>
          </p:cNvPicPr>
          <p:nvPr/>
        </p:nvPicPr>
        <p:blipFill>
          <a:blip r:embed="rId3"/>
          <a:stretch>
            <a:fillRect/>
          </a:stretch>
        </p:blipFill>
        <p:spPr>
          <a:xfrm>
            <a:off x="1691680" y="1766161"/>
            <a:ext cx="5400600" cy="3037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6884953" y="1220830"/>
            <a:ext cx="2255904" cy="3523171"/>
          </a:xfrm>
          <a:prstGeom prst="rect">
            <a:avLst/>
          </a:prstGeom>
        </p:spPr>
      </p:pic>
      <p:sp>
        <p:nvSpPr>
          <p:cNvPr id="54" name="Shape 54"/>
          <p:cNvSpPr txBox="1">
            <a:spLocks noGrp="1"/>
          </p:cNvSpPr>
          <p:nvPr>
            <p:ph type="ctrTitle"/>
          </p:nvPr>
        </p:nvSpPr>
        <p:spPr>
          <a:xfrm>
            <a:off x="323528" y="442588"/>
            <a:ext cx="8520600" cy="747055"/>
          </a:xfrm>
          <a:prstGeom prst="rect">
            <a:avLst/>
          </a:prstGeom>
        </p:spPr>
        <p:txBody>
          <a:bodyPr lIns="91425" tIns="91425" rIns="91425" bIns="91425" anchor="b" anchorCtr="0">
            <a:noAutofit/>
          </a:bodyPr>
          <a:lstStyle/>
          <a:p>
            <a:pPr>
              <a:lnSpc>
                <a:spcPct val="115000"/>
              </a:lnSpc>
              <a:buSzPct val="36666"/>
            </a:pPr>
            <a:r>
              <a:rPr lang="ru" sz="3000" dirty="0" smtClean="0"/>
              <a:t>На балу у функций</a:t>
            </a:r>
            <a:br>
              <a:rPr lang="ru" sz="3000" dirty="0" smtClean="0"/>
            </a:br>
            <a:endParaRPr lang="ru" sz="1000" dirty="0"/>
          </a:p>
        </p:txBody>
      </p:sp>
      <p:sp>
        <p:nvSpPr>
          <p:cNvPr id="3" name="TextBox 2"/>
          <p:cNvSpPr txBox="1"/>
          <p:nvPr/>
        </p:nvSpPr>
        <p:spPr>
          <a:xfrm>
            <a:off x="251520" y="904923"/>
            <a:ext cx="6840760" cy="4278094"/>
          </a:xfrm>
          <a:prstGeom prst="rect">
            <a:avLst/>
          </a:prstGeom>
          <a:noFill/>
        </p:spPr>
        <p:txBody>
          <a:bodyPr wrap="square" rtlCol="0">
            <a:spAutoFit/>
          </a:bodyPr>
          <a:lstStyle/>
          <a:p>
            <a:r>
              <a:rPr lang="ru" sz="1200" dirty="0"/>
              <a:t>В некотором царстве, в Математическом государстве жили-были король Интеграл и королева Производная. Подрос у них сыл Дифференциал. Решили они найти ему невесту и устроили при дворе бал. На этот бал были приглашены молоденькие Функции. Одна из них очень понравилась принцу Дифференциалу, но он не успел спросить ее имени, так быстро она убежала.</a:t>
            </a:r>
            <a:br>
              <a:rPr lang="ru" sz="1200" dirty="0"/>
            </a:br>
            <a:r>
              <a:rPr lang="ru" sz="1200" dirty="0"/>
              <a:t>Опечалились король с королевой. Как же найти эту прекрасную незнакомку? «Хоть что-то ты о ней знаешь?» – спрашивали они у сына. «Я знаю только, что она очень смелая девушка. Если все остальные преображались в лице, стоило только Интегралу или Производной взглянуть на них, то моя таинственная незнакомка оставалась совсем без изменений».</a:t>
            </a:r>
            <a:br>
              <a:rPr lang="ru" sz="1200" dirty="0"/>
            </a:br>
            <a:r>
              <a:rPr lang="ru" sz="1200" dirty="0"/>
              <a:t>Интеграл и Производная сели в карету и отправились по всему королевству в поисках нужной функции. Но ни однаиз них не оставалась без изменений после интегрирования и дифференцирования. Совсем потеряв надежду, семья остановилась у домика «Показательных функций». Продифференцировав функцию </a:t>
            </a:r>
            <a:r>
              <a:rPr lang="en-US" sz="1600" b="1" i="1" dirty="0"/>
              <a:t>a</a:t>
            </a:r>
            <a:r>
              <a:rPr lang="en-US" sz="1600" b="1" i="1" baseline="30000" dirty="0"/>
              <a:t>x</a:t>
            </a:r>
            <a:r>
              <a:rPr lang="ru-RU" sz="1200" dirty="0"/>
              <a:t>, королевская семья собралась было уезжать, как </a:t>
            </a:r>
            <a:r>
              <a:rPr lang="ru-RU" sz="1200" dirty="0" smtClean="0"/>
              <a:t>из </a:t>
            </a:r>
            <a:r>
              <a:rPr lang="ru-RU" sz="1200" dirty="0"/>
              <a:t>домика вышла падчерица </a:t>
            </a:r>
            <a:r>
              <a:rPr lang="en-US" sz="1600" b="1" i="1" dirty="0"/>
              <a:t>e</a:t>
            </a:r>
            <a:r>
              <a:rPr lang="en-US" sz="1600" b="1" i="1" baseline="30000" dirty="0"/>
              <a:t>x</a:t>
            </a:r>
            <a:r>
              <a:rPr lang="ru-RU" sz="1200" dirty="0"/>
              <a:t> и предложила им попить водицы.</a:t>
            </a:r>
            <a:br>
              <a:rPr lang="ru-RU" sz="1200" dirty="0"/>
            </a:br>
            <a:r>
              <a:rPr lang="ru-RU" sz="1200" dirty="0"/>
              <a:t>«Мама! Папа</a:t>
            </a:r>
            <a:r>
              <a:rPr lang="ru-RU" sz="1200" dirty="0" smtClean="0"/>
              <a:t>! </a:t>
            </a:r>
            <a:r>
              <a:rPr lang="ru" sz="1200" dirty="0" smtClean="0"/>
              <a:t>Кажется</a:t>
            </a:r>
            <a:r>
              <a:rPr lang="ru" sz="1200" dirty="0"/>
              <a:t>, я узнал ее!</a:t>
            </a:r>
            <a:r>
              <a:rPr lang="ru-RU" sz="1200" dirty="0" smtClean="0"/>
              <a:t>» </a:t>
            </a:r>
            <a:r>
              <a:rPr lang="ru" sz="1200" dirty="0"/>
              <a:t>–</a:t>
            </a:r>
            <a:r>
              <a:rPr lang="ru-RU" sz="1200" dirty="0"/>
              <a:t> вскрикнул </a:t>
            </a:r>
            <a:r>
              <a:rPr lang="ru-RU" sz="1200" dirty="0" smtClean="0"/>
              <a:t>королевич.</a:t>
            </a:r>
            <a:r>
              <a:rPr lang="ru" sz="1200" dirty="0" smtClean="0"/>
              <a:t> </a:t>
            </a:r>
            <a:r>
              <a:rPr lang="ru" sz="1200" dirty="0"/>
              <a:t/>
            </a:r>
            <a:br>
              <a:rPr lang="ru" sz="1200" dirty="0"/>
            </a:br>
            <a:r>
              <a:rPr lang="ru" sz="1200" dirty="0"/>
              <a:t>«Не может быть!» – обрадовался Интеграл и проинтегрировал функцию. Функция осталась без изменений. Производная, волнуясь, продифференцировала функцию. Функция не измененилась ни капельки! Это, действительно, была она, таинственная незнакомка, которую они разыскивали. Радостные родители закатили пир на весь мир!</a:t>
            </a:r>
            <a:br>
              <a:rPr lang="ru" sz="1200" dirty="0"/>
            </a:br>
            <a:r>
              <a:rPr lang="ru" sz="1200" dirty="0"/>
              <a:t>С тех пор Функция стала жить при дворе и получила специальное название – Экспоненциальная.</a:t>
            </a:r>
            <a:endParaRPr lang="ru-RU" sz="1200" dirty="0"/>
          </a:p>
        </p:txBody>
      </p:sp>
    </p:spTree>
    <p:extLst>
      <p:ext uri="{BB962C8B-B14F-4D97-AF65-F5344CB8AC3E}">
        <p14:creationId xmlns:p14="http://schemas.microsoft.com/office/powerpoint/2010/main" val="136318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ru" sz="1800" dirty="0"/>
              <a:t>Наглядный материал в Geo </a:t>
            </a:r>
            <a:r>
              <a:rPr lang="ru" sz="1800" dirty="0" smtClean="0"/>
              <a:t>Gebra</a:t>
            </a:r>
            <a:endParaRPr sz="1800" dirty="0"/>
          </a:p>
          <a:p>
            <a:pPr lvl="0">
              <a:spcBef>
                <a:spcPts val="0"/>
              </a:spcBef>
              <a:buNone/>
            </a:pPr>
            <a:endParaRPr dirty="0"/>
          </a:p>
        </p:txBody>
      </p:sp>
      <p:sp>
        <p:nvSpPr>
          <p:cNvPr id="109" name="Shape 109"/>
          <p:cNvSpPr txBox="1">
            <a:spLocks noGrp="1"/>
          </p:cNvSpPr>
          <p:nvPr>
            <p:ph type="body" idx="1"/>
          </p:nvPr>
        </p:nvSpPr>
        <p:spPr>
          <a:xfrm>
            <a:off x="311700" y="1017725"/>
            <a:ext cx="8520600" cy="355115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Исследование функции:</a:t>
            </a:r>
          </a:p>
          <a:p>
            <a:pPr lvl="0">
              <a:spcBef>
                <a:spcPts val="0"/>
              </a:spcBef>
              <a:buNone/>
            </a:pPr>
            <a:endParaRPr dirty="0"/>
          </a:p>
        </p:txBody>
      </p:sp>
      <p:pic>
        <p:nvPicPr>
          <p:cNvPr id="2" name="Рисунок 1"/>
          <p:cNvPicPr>
            <a:picLocks noChangeAspect="1"/>
          </p:cNvPicPr>
          <p:nvPr/>
        </p:nvPicPr>
        <p:blipFill>
          <a:blip r:embed="rId3"/>
          <a:stretch>
            <a:fillRect/>
          </a:stretch>
        </p:blipFill>
        <p:spPr>
          <a:xfrm>
            <a:off x="1221984" y="1419622"/>
            <a:ext cx="6446360" cy="34380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r>
              <a:rPr lang="ru" sz="1800" dirty="0" smtClean="0"/>
              <a:t>Использование Формы в </a:t>
            </a:r>
            <a:r>
              <a:rPr lang="ru" sz="1800" dirty="0"/>
              <a:t>google</a:t>
            </a: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28600" lvl="0">
              <a:lnSpc>
                <a:spcPct val="100000"/>
              </a:lnSpc>
            </a:pPr>
            <a:r>
              <a:rPr lang="ru" b="1" dirty="0" smtClean="0">
                <a:solidFill>
                  <a:schemeClr val="tx1"/>
                </a:solidFill>
              </a:rPr>
              <a:t>Тест по теме: «Производная и интеграл»</a:t>
            </a:r>
          </a:p>
          <a:p>
            <a:pPr marL="228600" lvl="0">
              <a:lnSpc>
                <a:spcPct val="100000"/>
              </a:lnSpc>
            </a:pPr>
            <a:r>
              <a:rPr lang="en-US" dirty="0" smtClean="0">
                <a:hlinkClick r:id="rId3"/>
              </a:rPr>
              <a:t>https</a:t>
            </a:r>
            <a:r>
              <a:rPr lang="en-US" dirty="0">
                <a:hlinkClick r:id="rId3"/>
              </a:rPr>
              <a:t>://</a:t>
            </a:r>
            <a:r>
              <a:rPr lang="en-US" dirty="0" smtClean="0">
                <a:hlinkClick r:id="rId3"/>
              </a:rPr>
              <a:t>docs.google.com/forms/d/e/1FAIpQLSfOmOz7nvezHeBTCZH0lUBzavZQ5WNuQUFJ-03FxB3SYfjK_w/viewform</a:t>
            </a:r>
            <a:endParaRPr lang="ru-RU" dirty="0" smtClean="0"/>
          </a:p>
          <a:p>
            <a:pPr marL="228600" lvl="0">
              <a:lnSpc>
                <a:spcPct val="100000"/>
              </a:lnSpc>
            </a:pPr>
            <a:endParaRPr lang="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43725" y="412374"/>
            <a:ext cx="8520600" cy="1223272"/>
          </a:xfrm>
          <a:prstGeom prst="rect">
            <a:avLst/>
          </a:prstGeom>
        </p:spPr>
        <p:txBody>
          <a:bodyPr lIns="91425" tIns="91425" rIns="91425" bIns="91425" anchor="t" anchorCtr="0">
            <a:noAutofit/>
          </a:bodyPr>
          <a:lstStyle/>
          <a:p>
            <a:pPr lvl="0">
              <a:spcBef>
                <a:spcPts val="0"/>
              </a:spcBef>
              <a:buNone/>
            </a:pPr>
            <a:r>
              <a:rPr lang="ru" sz="1800" dirty="0" smtClean="0"/>
              <a:t>Кроссворд</a:t>
            </a:r>
            <a:r>
              <a:rPr lang="ru" sz="1800" dirty="0"/>
              <a:t> </a:t>
            </a:r>
            <a:r>
              <a:rPr lang="ru" sz="1800" dirty="0" smtClean="0">
                <a:hlinkClick r:id="rId3"/>
              </a:rPr>
              <a:t>по </a:t>
            </a:r>
            <a:r>
              <a:rPr lang="ru" sz="1800" dirty="0">
                <a:hlinkClick r:id="rId3"/>
              </a:rPr>
              <a:t>теме </a:t>
            </a:r>
            <a:r>
              <a:rPr lang="ru" sz="1800" dirty="0" smtClean="0">
                <a:hlinkClick r:id="rId3"/>
              </a:rPr>
              <a:t>Производная и интеграл</a:t>
            </a:r>
          </a:p>
          <a:p>
            <a:pPr lvl="0">
              <a:buClr>
                <a:srgbClr val="000000"/>
              </a:buClr>
              <a:buSzPct val="61111"/>
            </a:pPr>
            <a:r>
              <a:rPr lang="ru" sz="1800" dirty="0" smtClean="0"/>
              <a:t>Используется сервис </a:t>
            </a:r>
            <a:r>
              <a:rPr lang="ru" sz="1800" u="sng" dirty="0" smtClean="0">
                <a:solidFill>
                  <a:schemeClr val="hlink"/>
                </a:solidFill>
                <a:hlinkClick r:id="rId3"/>
              </a:rPr>
              <a:t>http://puzzlecup.com/crossword-ru/</a:t>
            </a:r>
            <a:r>
              <a:rPr lang="ru" sz="1800" dirty="0" smtClean="0"/>
              <a:t> </a:t>
            </a:r>
            <a:r>
              <a:rPr lang="ru" sz="1800" dirty="0"/>
              <a:t/>
            </a:r>
            <a:br>
              <a:rPr lang="ru" sz="1800" dirty="0"/>
            </a:br>
            <a:r>
              <a:rPr lang="ru" sz="1800" dirty="0" smtClean="0"/>
              <a:t>Ссылка на кроссворд </a:t>
            </a:r>
            <a:r>
              <a:rPr lang="en-US" sz="1800" dirty="0">
                <a:hlinkClick r:id="rId4"/>
              </a:rPr>
              <a:t>http://puzzlecup.com/crossword-ru/?</a:t>
            </a:r>
            <a:r>
              <a:rPr lang="en-US" sz="1800" dirty="0" smtClean="0">
                <a:hlinkClick r:id="rId4"/>
              </a:rPr>
              <a:t>edit=B05D6454E2F1983C&amp;pin=BE6DEA3B</a:t>
            </a:r>
            <a:r>
              <a:rPr lang="ru-RU" sz="1800" dirty="0" smtClean="0"/>
              <a:t/>
            </a:r>
            <a:br>
              <a:rPr lang="ru-RU" sz="1800" dirty="0" smtClean="0"/>
            </a:br>
            <a:endParaRPr lang="ru" sz="1800" dirty="0"/>
          </a:p>
        </p:txBody>
      </p:sp>
      <p:sp>
        <p:nvSpPr>
          <p:cNvPr id="61" name="Shape 61"/>
          <p:cNvSpPr txBox="1">
            <a:spLocks noGrp="1"/>
          </p:cNvSpPr>
          <p:nvPr>
            <p:ph type="body" idx="1"/>
          </p:nvPr>
        </p:nvSpPr>
        <p:spPr>
          <a:xfrm>
            <a:off x="311700" y="1635645"/>
            <a:ext cx="8520600" cy="2933229"/>
          </a:xfrm>
          <a:prstGeom prst="rect">
            <a:avLst/>
          </a:prstGeom>
        </p:spPr>
        <p:txBody>
          <a:bodyPr lIns="91425" tIns="91425" rIns="91425" bIns="91425" anchor="t" anchorCtr="0">
            <a:noAutofit/>
          </a:bodyPr>
          <a:lstStyle/>
          <a:p>
            <a:pPr lvl="0"/>
            <a:endParaRPr lang="ru-RU" dirty="0">
              <a:hlinkClick r:id="rId4"/>
            </a:endParaRPr>
          </a:p>
          <a:p>
            <a:pPr lvl="0"/>
            <a:endParaRPr lang="ru" dirty="0"/>
          </a:p>
        </p:txBody>
      </p:sp>
      <p:pic>
        <p:nvPicPr>
          <p:cNvPr id="6" name="Рисунок 5"/>
          <p:cNvPicPr>
            <a:picLocks noChangeAspect="1"/>
          </p:cNvPicPr>
          <p:nvPr/>
        </p:nvPicPr>
        <p:blipFill>
          <a:blip r:embed="rId5"/>
          <a:stretch>
            <a:fillRect/>
          </a:stretch>
        </p:blipFill>
        <p:spPr>
          <a:xfrm>
            <a:off x="1403648" y="1655621"/>
            <a:ext cx="5800320" cy="30935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spcBef>
                <a:spcPts val="0"/>
              </a:spcBef>
              <a:buNone/>
            </a:pPr>
            <a:r>
              <a:rPr lang="ru" sz="1800" dirty="0"/>
              <a:t>Математический ребус по </a:t>
            </a:r>
            <a:r>
              <a:rPr lang="ru" sz="1800" dirty="0" smtClean="0"/>
              <a:t>теме: «Производная»</a:t>
            </a:r>
            <a:endParaRPr lang="ru" sz="1800" dirty="0"/>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US" dirty="0" smtClean="0">
                <a:solidFill>
                  <a:schemeClr val="tx1"/>
                </a:solidFill>
              </a:rPr>
              <a:t>1. </a:t>
            </a:r>
            <a:r>
              <a:rPr lang="ru-RU" dirty="0" smtClean="0">
                <a:solidFill>
                  <a:schemeClr val="tx1"/>
                </a:solidFill>
              </a:rPr>
              <a:t>Производная </a:t>
            </a:r>
            <a:endParaRPr dirty="0">
              <a:solidFill>
                <a:schemeClr val="tx1"/>
              </a:solidFill>
            </a:endParaRPr>
          </a:p>
        </p:txBody>
      </p:sp>
      <p:pic>
        <p:nvPicPr>
          <p:cNvPr id="3" name="Рисунок 2"/>
          <p:cNvPicPr>
            <a:picLocks noChangeAspect="1"/>
          </p:cNvPicPr>
          <p:nvPr/>
        </p:nvPicPr>
        <p:blipFill>
          <a:blip r:embed="rId4"/>
          <a:stretch>
            <a:fillRect/>
          </a:stretch>
        </p:blipFill>
        <p:spPr>
          <a:xfrm>
            <a:off x="1115616" y="1635646"/>
            <a:ext cx="6096342" cy="22846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 </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a:solidFill>
                  <a:schemeClr val="tx1"/>
                </a:solidFill>
              </a:rPr>
              <a:t>2</a:t>
            </a:r>
            <a:r>
              <a:rPr lang="en-US" dirty="0" smtClean="0">
                <a:solidFill>
                  <a:schemeClr val="tx1"/>
                </a:solidFill>
              </a:rPr>
              <a:t>. </a:t>
            </a:r>
            <a:r>
              <a:rPr lang="ru-RU" dirty="0" smtClean="0">
                <a:solidFill>
                  <a:schemeClr val="tx1"/>
                </a:solidFill>
              </a:rPr>
              <a:t>Интеграл </a:t>
            </a:r>
            <a:endParaRPr dirty="0">
              <a:solidFill>
                <a:schemeClr val="tx1"/>
              </a:solidFill>
            </a:endParaRPr>
          </a:p>
        </p:txBody>
      </p:sp>
      <p:pic>
        <p:nvPicPr>
          <p:cNvPr id="2" name="Рисунок 1"/>
          <p:cNvPicPr>
            <a:picLocks noChangeAspect="1"/>
          </p:cNvPicPr>
          <p:nvPr/>
        </p:nvPicPr>
        <p:blipFill>
          <a:blip r:embed="rId4"/>
          <a:stretch>
            <a:fillRect/>
          </a:stretch>
        </p:blipFill>
        <p:spPr>
          <a:xfrm>
            <a:off x="683568" y="1779662"/>
            <a:ext cx="7348884" cy="2471053"/>
          </a:xfrm>
          <a:prstGeom prst="rect">
            <a:avLst/>
          </a:prstGeom>
        </p:spPr>
      </p:pic>
    </p:spTree>
    <p:extLst>
      <p:ext uri="{BB962C8B-B14F-4D97-AF65-F5344CB8AC3E}">
        <p14:creationId xmlns:p14="http://schemas.microsoft.com/office/powerpoint/2010/main" val="72712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 </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3</a:t>
            </a:r>
            <a:r>
              <a:rPr lang="en-US" dirty="0" smtClean="0">
                <a:solidFill>
                  <a:schemeClr val="tx1"/>
                </a:solidFill>
              </a:rPr>
              <a:t>. </a:t>
            </a:r>
            <a:r>
              <a:rPr lang="ru-RU" dirty="0" smtClean="0">
                <a:solidFill>
                  <a:schemeClr val="tx1"/>
                </a:solidFill>
              </a:rPr>
              <a:t>Площадь</a:t>
            </a:r>
          </a:p>
          <a:p>
            <a:pPr lvl="0">
              <a:spcBef>
                <a:spcPts val="0"/>
              </a:spcBef>
              <a:buNone/>
            </a:pPr>
            <a:r>
              <a:rPr lang="ru-RU" dirty="0" smtClean="0"/>
              <a:t> </a:t>
            </a:r>
            <a:endParaRPr dirty="0"/>
          </a:p>
        </p:txBody>
      </p:sp>
      <p:pic>
        <p:nvPicPr>
          <p:cNvPr id="3" name="Рисунок 2"/>
          <p:cNvPicPr>
            <a:picLocks noChangeAspect="1"/>
          </p:cNvPicPr>
          <p:nvPr/>
        </p:nvPicPr>
        <p:blipFill>
          <a:blip r:embed="rId4"/>
          <a:stretch>
            <a:fillRect/>
          </a:stretch>
        </p:blipFill>
        <p:spPr>
          <a:xfrm>
            <a:off x="971600" y="1707654"/>
            <a:ext cx="6548784" cy="2700137"/>
          </a:xfrm>
          <a:prstGeom prst="rect">
            <a:avLst/>
          </a:prstGeom>
        </p:spPr>
      </p:pic>
    </p:spTree>
    <p:extLst>
      <p:ext uri="{BB962C8B-B14F-4D97-AF65-F5344CB8AC3E}">
        <p14:creationId xmlns:p14="http://schemas.microsoft.com/office/powerpoint/2010/main" val="148655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 </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4. Функция</a:t>
            </a:r>
            <a:endParaRPr dirty="0">
              <a:solidFill>
                <a:schemeClr val="tx1"/>
              </a:solidFill>
            </a:endParaRPr>
          </a:p>
        </p:txBody>
      </p:sp>
      <p:pic>
        <p:nvPicPr>
          <p:cNvPr id="2" name="Рисунок 1"/>
          <p:cNvPicPr>
            <a:picLocks noChangeAspect="1"/>
          </p:cNvPicPr>
          <p:nvPr/>
        </p:nvPicPr>
        <p:blipFill>
          <a:blip r:embed="rId4"/>
          <a:stretch>
            <a:fillRect/>
          </a:stretch>
        </p:blipFill>
        <p:spPr>
          <a:xfrm>
            <a:off x="467544" y="1635646"/>
            <a:ext cx="7228867" cy="2808337"/>
          </a:xfrm>
          <a:prstGeom prst="rect">
            <a:avLst/>
          </a:prstGeom>
        </p:spPr>
      </p:pic>
    </p:spTree>
    <p:extLst>
      <p:ext uri="{BB962C8B-B14F-4D97-AF65-F5344CB8AC3E}">
        <p14:creationId xmlns:p14="http://schemas.microsoft.com/office/powerpoint/2010/main" val="323246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 </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a:solidFill>
                  <a:schemeClr val="tx1"/>
                </a:solidFill>
              </a:rPr>
              <a:t>5</a:t>
            </a:r>
            <a:r>
              <a:rPr lang="ru-RU" dirty="0" smtClean="0">
                <a:solidFill>
                  <a:schemeClr val="tx1"/>
                </a:solidFill>
              </a:rPr>
              <a:t>. Экспонента</a:t>
            </a:r>
            <a:endParaRPr dirty="0">
              <a:solidFill>
                <a:schemeClr val="tx1"/>
              </a:solidFill>
            </a:endParaRPr>
          </a:p>
        </p:txBody>
      </p:sp>
      <p:pic>
        <p:nvPicPr>
          <p:cNvPr id="3" name="Рисунок 2"/>
          <p:cNvPicPr>
            <a:picLocks noChangeAspect="1"/>
          </p:cNvPicPr>
          <p:nvPr/>
        </p:nvPicPr>
        <p:blipFill>
          <a:blip r:embed="rId4"/>
          <a:stretch>
            <a:fillRect/>
          </a:stretch>
        </p:blipFill>
        <p:spPr>
          <a:xfrm>
            <a:off x="827584" y="1707654"/>
            <a:ext cx="6418485" cy="2665241"/>
          </a:xfrm>
          <a:prstGeom prst="rect">
            <a:avLst/>
          </a:prstGeom>
        </p:spPr>
      </p:pic>
    </p:spTree>
    <p:extLst>
      <p:ext uri="{BB962C8B-B14F-4D97-AF65-F5344CB8AC3E}">
        <p14:creationId xmlns:p14="http://schemas.microsoft.com/office/powerpoint/2010/main" val="98898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97700"/>
          </a:xfrm>
          <a:prstGeom prst="rect">
            <a:avLst/>
          </a:prstGeom>
        </p:spPr>
        <p:txBody>
          <a:bodyPr lIns="91425" tIns="91425" rIns="91425" bIns="91425" anchor="t" anchorCtr="0">
            <a:noAutofit/>
          </a:bodyPr>
          <a:lstStyle/>
          <a:p>
            <a:pPr lvl="0"/>
            <a:r>
              <a:rPr lang="ru" sz="1800" dirty="0"/>
              <a:t>Математический ребус по </a:t>
            </a:r>
            <a:r>
              <a:rPr lang="ru" sz="1800" dirty="0" smtClean="0"/>
              <a:t>теме: </a:t>
            </a:r>
            <a:r>
              <a:rPr lang="ru" sz="1800" dirty="0"/>
              <a:t>«Производная»</a:t>
            </a:r>
          </a:p>
          <a:p>
            <a:pPr lvl="0">
              <a:spcBef>
                <a:spcPts val="0"/>
              </a:spcBef>
              <a:buNone/>
            </a:pPr>
            <a:r>
              <a:rPr lang="ru" sz="1800" dirty="0"/>
              <a:t>Используется сервис </a:t>
            </a:r>
            <a:r>
              <a:rPr lang="ru" sz="1800" u="sng" dirty="0">
                <a:solidFill>
                  <a:schemeClr val="hlink"/>
                </a:solidFill>
                <a:hlinkClick r:id="rId3"/>
              </a:rPr>
              <a:t>http://rebus1.com/</a:t>
            </a:r>
            <a:r>
              <a:rPr lang="ru" sz="1800" dirty="0"/>
              <a:t> (10 ребусов)</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ru-RU" dirty="0" smtClean="0">
                <a:solidFill>
                  <a:schemeClr val="tx1"/>
                </a:solidFill>
              </a:rPr>
              <a:t>6. График</a:t>
            </a:r>
            <a:endParaRPr dirty="0">
              <a:solidFill>
                <a:schemeClr val="tx1"/>
              </a:solidFill>
            </a:endParaRPr>
          </a:p>
        </p:txBody>
      </p:sp>
      <p:pic>
        <p:nvPicPr>
          <p:cNvPr id="2" name="Рисунок 1"/>
          <p:cNvPicPr>
            <a:picLocks noChangeAspect="1"/>
          </p:cNvPicPr>
          <p:nvPr/>
        </p:nvPicPr>
        <p:blipFill>
          <a:blip r:embed="rId4"/>
          <a:stretch>
            <a:fillRect/>
          </a:stretch>
        </p:blipFill>
        <p:spPr>
          <a:xfrm>
            <a:off x="827584" y="1779662"/>
            <a:ext cx="7828557" cy="2554265"/>
          </a:xfrm>
          <a:prstGeom prst="rect">
            <a:avLst/>
          </a:prstGeom>
        </p:spPr>
      </p:pic>
    </p:spTree>
    <p:extLst>
      <p:ext uri="{BB962C8B-B14F-4D97-AF65-F5344CB8AC3E}">
        <p14:creationId xmlns:p14="http://schemas.microsoft.com/office/powerpoint/2010/main" val="3243151771"/>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525</Words>
  <Application>Microsoft Office PowerPoint</Application>
  <PresentationFormat>Экран (16:9)</PresentationFormat>
  <Paragraphs>68</Paragraphs>
  <Slides>21</Slides>
  <Notes>21</Notes>
  <HiddenSlides>0</HiddenSlides>
  <MMClips>0</MMClips>
  <ScaleCrop>false</ScaleCrop>
  <HeadingPairs>
    <vt:vector size="8" baseType="variant">
      <vt:variant>
        <vt:lpstr>Использованные шрифты</vt:lpstr>
      </vt:variant>
      <vt:variant>
        <vt:i4>1</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4" baseType="lpstr">
      <vt:lpstr>Arial</vt:lpstr>
      <vt:lpstr>simple-light-2</vt:lpstr>
      <vt:lpstr>Equation</vt:lpstr>
      <vt:lpstr>Методическая копилка по математике, 11 класс  Производная и интеграл Упражнения в интернет-сервисах</vt:lpstr>
      <vt:lpstr>На балу у функций </vt:lpstr>
      <vt:lpstr>Кроссворд по теме Производная и интеграл Используется сервис http://puzzlecup.com/crossword-ru/  Ссылка на кроссворд http://puzzlecup.com/crossword-ru/?edit=B05D6454E2F1983C&amp;pin=BE6DEA3B </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Математический ребус по теме: «Производная»  Используется сервис http://rebus1.com/ (10 ребусов)</vt:lpstr>
      <vt:lpstr>Федеральный центр информационно-образовательных ресурсов http://fcior.edu.ru</vt:lpstr>
      <vt:lpstr>Тренажер Решето Эратосфена Используется сервис http://www.visnos.com/app </vt:lpstr>
      <vt:lpstr>Дидактический материал  Используется сервис http://learningapps.org/ </vt:lpstr>
      <vt:lpstr>Наглядный материал в математическом конструкторе для построения касательной к графику показательной функции </vt:lpstr>
      <vt:lpstr>Наглядный материал в Живой геометрии</vt:lpstr>
      <vt:lpstr>Наглядный материал в Advanced Grapher</vt:lpstr>
      <vt:lpstr>Наглядный материал в Geo Gebra </vt:lpstr>
      <vt:lpstr>Использование Формы в google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Методическая копилка по математике, ...класс (или тема) Упражнения в интернет-сервисах</dc:title>
  <cp:lastModifiedBy>Мама</cp:lastModifiedBy>
  <cp:revision>28</cp:revision>
  <dcterms:modified xsi:type="dcterms:W3CDTF">2020-08-30T10:22:36Z</dcterms:modified>
</cp:coreProperties>
</file>