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8" r:id="rId3"/>
    <p:sldId id="259" r:id="rId4"/>
    <p:sldId id="292" r:id="rId5"/>
    <p:sldId id="266" r:id="rId6"/>
    <p:sldId id="289" r:id="rId7"/>
    <p:sldId id="268" r:id="rId8"/>
    <p:sldId id="293" r:id="rId9"/>
    <p:sldId id="291" r:id="rId10"/>
    <p:sldId id="276" r:id="rId11"/>
    <p:sldId id="290" r:id="rId12"/>
    <p:sldId id="294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95536" y="2071457"/>
            <a:ext cx="835292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ИСПОЛЬЗОВАНИЕ ИНФОРМАЦИОННО-КОММУНИКАЦИОННЫХ ТЕХНОЛОГИЙ НА УРОКАХ  МАТЕМАТИКИ В ШКОЛЕ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Monotype Corsiva" pitchFamily="66" charset="0"/>
              </a:rPr>
              <a:t>VIII</a:t>
            </a: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 ВИДА</a:t>
            </a:r>
            <a:endParaRPr lang="ru-RU" sz="32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sz="3600" b="1" dirty="0" smtClean="0"/>
              <a:t>                          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401470" y="408855"/>
            <a:ext cx="4341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МКОУ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Мошковская ОШИ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5473443"/>
            <a:ext cx="6444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Выполнила: Болчанова Ольга Анатольевна.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8"/>
          <p:cNvSpPr>
            <a:spLocks noChangeArrowheads="1"/>
          </p:cNvSpPr>
          <p:nvPr/>
        </p:nvSpPr>
        <p:spPr bwMode="auto">
          <a:xfrm>
            <a:off x="4716463" y="1773238"/>
            <a:ext cx="3024187" cy="4319587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 idx="4294967295"/>
          </p:nvPr>
        </p:nvSpPr>
        <p:spPr>
          <a:xfrm rot="21344536">
            <a:off x="0" y="1263650"/>
            <a:ext cx="3263900" cy="831850"/>
          </a:xfr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Сосчитай</a:t>
            </a:r>
            <a:r>
              <a:rPr lang="ru-RU" sz="4800" b="1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-ка!</a:t>
            </a:r>
            <a:endParaRPr lang="ru-RU" sz="4800" b="1" dirty="0">
              <a:ln w="11430">
                <a:solidFill>
                  <a:srgbClr val="FF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Содержимое 13" descr="Рисунок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945313"/>
          </a:xfrm>
          <a:solidFill>
            <a:schemeClr val="bg1"/>
          </a:solidFill>
        </p:spPr>
      </p:pic>
      <p:sp>
        <p:nvSpPr>
          <p:cNvPr id="10245" name="AutoShape 14"/>
          <p:cNvSpPr>
            <a:spLocks noChangeArrowheads="1"/>
          </p:cNvSpPr>
          <p:nvPr/>
        </p:nvSpPr>
        <p:spPr bwMode="auto">
          <a:xfrm>
            <a:off x="1692275" y="1844675"/>
            <a:ext cx="5976938" cy="43195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6" name="AutoShape 16"/>
          <p:cNvSpPr>
            <a:spLocks noChangeArrowheads="1"/>
          </p:cNvSpPr>
          <p:nvPr/>
        </p:nvSpPr>
        <p:spPr bwMode="auto">
          <a:xfrm>
            <a:off x="4716463" y="1844675"/>
            <a:ext cx="3024187" cy="4319588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1692275" y="1844675"/>
            <a:ext cx="5976938" cy="4319588"/>
          </a:xfrm>
          <a:prstGeom prst="triangle">
            <a:avLst>
              <a:gd name="adj" fmla="val 50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8" name="AutoShape 17"/>
          <p:cNvSpPr>
            <a:spLocks noChangeArrowheads="1"/>
          </p:cNvSpPr>
          <p:nvPr/>
        </p:nvSpPr>
        <p:spPr bwMode="auto">
          <a:xfrm>
            <a:off x="4716463" y="3933825"/>
            <a:ext cx="3024187" cy="22320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4716463" y="1844675"/>
            <a:ext cx="3024187" cy="4319588"/>
          </a:xfrm>
          <a:prstGeom prst="rtTriangle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>
            <a:off x="4643438" y="3929063"/>
            <a:ext cx="3024187" cy="223202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36" name="AutoShape 24"/>
          <p:cNvSpPr>
            <a:spLocks noChangeArrowheads="1"/>
          </p:cNvSpPr>
          <p:nvPr/>
        </p:nvSpPr>
        <p:spPr bwMode="auto">
          <a:xfrm>
            <a:off x="4714875" y="1857375"/>
            <a:ext cx="3024188" cy="4319588"/>
          </a:xfrm>
          <a:prstGeom prst="rtTriangle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1714500" y="1785938"/>
            <a:ext cx="6048375" cy="4392612"/>
          </a:xfrm>
          <a:prstGeom prst="triangle">
            <a:avLst>
              <a:gd name="adj" fmla="val 50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6" name="Рисунок 15" descr="mViOC00Mj.jpg"/>
          <p:cNvPicPr>
            <a:picLocks noChangeAspect="1"/>
          </p:cNvPicPr>
          <p:nvPr/>
        </p:nvPicPr>
        <p:blipFill>
          <a:blip r:embed="rId3" cstate="print"/>
          <a:srcRect l="33134"/>
          <a:stretch>
            <a:fillRect/>
          </a:stretch>
        </p:blipFill>
        <p:spPr>
          <a:xfrm flipH="1">
            <a:off x="0" y="3714752"/>
            <a:ext cx="1785918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 descr="14434905labgm3p124440148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1285860"/>
            <a:ext cx="1571636" cy="2141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2571750" y="1285875"/>
            <a:ext cx="29194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СОСЧИТАЙ-КА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 animBg="1"/>
      <p:bldP spid="13334" grpId="0" animBg="1"/>
      <p:bldP spid="13335" grpId="0" animBg="1"/>
      <p:bldP spid="13336" grpId="0" animBg="1"/>
      <p:bldP spid="133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332657"/>
            <a:ext cx="806489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Преимущество современного урока математики в условиях информатизации заключается в свободе выбора учителем методик и технологий, учебников и программ. Но результативность педагогической деятельности всегда зависела, и будет зависеть от того, насколько умело педагог умеет организовать работу с учебной информацией, а главным критерием эффективности учительского выбора по-прежнему остается качество образовательного процесса и знаний учащихся.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09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404665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компьютера на уроках - это не дань моде, не способ переложить на «плечи» компьютера многогранный творческий труд учителя. А лишь одно из средств, позволяющих интенсифицировать образовательный процесс, активизировать познавательную деятельность, повысить мотивацию ученика и увеличить эффективность урока.</a:t>
            </a:r>
          </a:p>
          <a:p>
            <a:pPr indent="449580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Итогом внедрения ИКТ в образовательный процесс является позитивная динамика изменения мотивации учащихся.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466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7" descr="cdolls11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55776" y="404664"/>
            <a:ext cx="46805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2813"/>
            <a:r>
              <a:rPr lang="ru-RU" altLang="ru-RU" sz="3200" i="1" dirty="0" smtClean="0">
                <a:solidFill>
                  <a:schemeClr val="bg1"/>
                </a:solidFill>
                <a:latin typeface="Arial Black" pitchFamily="34" charset="0"/>
              </a:rPr>
              <a:t>Для учителя компьютер -</a:t>
            </a:r>
          </a:p>
          <a:p>
            <a:pPr algn="ctr" defTabSz="912813"/>
            <a:r>
              <a:rPr lang="ru-RU" altLang="ru-RU" sz="3200" i="1" dirty="0" smtClean="0">
                <a:solidFill>
                  <a:schemeClr val="bg1"/>
                </a:solidFill>
                <a:latin typeface="Arial Black" pitchFamily="34" charset="0"/>
              </a:rPr>
              <a:t> это уже не роскошь – </a:t>
            </a:r>
          </a:p>
          <a:p>
            <a:pPr algn="ctr" defTabSz="912813"/>
            <a:r>
              <a:rPr lang="ru-RU" altLang="ru-RU" sz="3200" i="1" dirty="0" smtClean="0">
                <a:solidFill>
                  <a:schemeClr val="bg1"/>
                </a:solidFill>
                <a:latin typeface="Arial Black" pitchFamily="34" charset="0"/>
              </a:rPr>
              <a:t>это </a:t>
            </a:r>
          </a:p>
          <a:p>
            <a:pPr algn="ctr" defTabSz="912813"/>
            <a:r>
              <a:rPr lang="ru-RU" altLang="ru-RU" sz="3200" b="1" i="1" dirty="0" smtClean="0">
                <a:solidFill>
                  <a:schemeClr val="bg1"/>
                </a:solidFill>
                <a:latin typeface="Arial Black" pitchFamily="34" charset="0"/>
              </a:rPr>
              <a:t>НЕОБХОДИМОСТЬ.</a:t>
            </a:r>
            <a:endParaRPr lang="ru-RU" altLang="ru-RU" sz="3200" i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3" y="0"/>
            <a:ext cx="9304962" cy="69787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556792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Monotype Corsiva" pitchFamily="66" charset="0"/>
              </a:rPr>
              <a:t>«СКАЖИ МНЕ, И Я ЗАБУДУ.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Monotype Corsiva" pitchFamily="66" charset="0"/>
              </a:rPr>
              <a:t>ПОКАЖИ МНЕ, - Я СМОГУ ЗАПОМНИТЬ.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Monotype Corsiva" pitchFamily="66" charset="0"/>
              </a:rPr>
              <a:t>ПОЗВОЛЬ МНЕ ЭТО СДЕЛАТЬ САМОМУ,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Monotype Corsiva" pitchFamily="66" charset="0"/>
              </a:rPr>
              <a:t>И ЭТО СТАНЕТ МОИМ НАВСЕГДА.»</a:t>
            </a:r>
            <a:endParaRPr lang="ru-RU" sz="3200" b="1" dirty="0">
              <a:latin typeface="Monotype Corsiva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atin typeface="Monotype Corsiva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Monotype Corsiva" pitchFamily="66" charset="0"/>
              </a:rPr>
              <a:t>Древняя мудрость</a:t>
            </a:r>
          </a:p>
        </p:txBody>
      </p:sp>
    </p:spTree>
    <p:extLst>
      <p:ext uri="{BB962C8B-B14F-4D97-AF65-F5344CB8AC3E}">
        <p14:creationId xmlns:p14="http://schemas.microsoft.com/office/powerpoint/2010/main" val="89513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633265" y="4315023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https://ds04.infourok.ru/uploads/ex/0de0/000739cf-6336f819/640/img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87" y="692696"/>
            <a:ext cx="7968885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9552" y="620689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используя ИКТ повысить качество знаний учащихся при обучении математики.  </a:t>
            </a:r>
          </a:p>
          <a:p>
            <a:pPr marL="449580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     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использовать на уроках различные формы работы с применением ИКТ; </a:t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развивать творческие способности и познавательную активность учащихся при выполнении различных работ; 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воспитывать самостоятельность;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использовать ИКТ как средство контроля и оценки качества обучения; 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сформировать информационную компетентность учащихся; - научить учащихся применять знания работы с компьютером на других уроках.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03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332037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66" y="-120726"/>
            <a:ext cx="9304962" cy="6978726"/>
          </a:xfrm>
          <a:prstGeom prst="rect">
            <a:avLst/>
          </a:prstGeom>
          <a:noFill/>
        </p:spPr>
      </p:pic>
      <p:pic>
        <p:nvPicPr>
          <p:cNvPr id="2050" name="Picture 2" descr="https://cdn2.arhivurokov.ru/multiurok/html/2018/05/04/s_5aec5c7c83f3d/img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31" y="260648"/>
            <a:ext cx="8256917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https://arhivurokov.ru/kopilka/uploads/user_file_563b829ad5371/img_user_file_563b829ad5371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548680"/>
            <a:ext cx="787287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508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https://ds02.infourok.ru/uploads/ex/0e16/0004a1f5-9a7a705f/640/im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02" y="548679"/>
            <a:ext cx="7849729" cy="588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188640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/>
            <a:r>
              <a:rPr lang="ru-RU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 применения средств ИКТ в предметном обучении основывается на:  </a:t>
            </a:r>
          </a:p>
          <a:p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использовании возможностей компьютера для создания условий доступности и наглядности изложения материала; </a:t>
            </a: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-деятельности учителя, управляющего этими средствами; </a:t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повышении мотивации и активности обучающихся, вызываемой интерактивными свойствами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компьютера.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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543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школа№2\Desktop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3999" cy="6858001"/>
          </a:xfrm>
          <a:prstGeom prst="rect">
            <a:avLst/>
          </a:prstGeom>
          <a:noFill/>
        </p:spPr>
      </p:pic>
      <p:pic>
        <p:nvPicPr>
          <p:cNvPr id="9218" name="Picture 2" descr="http://900igr.net/up/datas/264887/0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9035"/>
            <a:ext cx="7679903" cy="575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874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360</TotalTime>
  <Words>190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Constantia</vt:lpstr>
      <vt:lpstr>Monotype Corsiva</vt:lpstr>
      <vt:lpstr>Symbol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Сосчитай-ка!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школа№2</dc:creator>
  <cp:lastModifiedBy>Пользователь</cp:lastModifiedBy>
  <cp:revision>55</cp:revision>
  <dcterms:created xsi:type="dcterms:W3CDTF">2014-11-15T09:21:03Z</dcterms:created>
  <dcterms:modified xsi:type="dcterms:W3CDTF">2019-01-10T03:33:49Z</dcterms:modified>
</cp:coreProperties>
</file>