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0" r:id="rId4"/>
    <p:sldId id="262" r:id="rId5"/>
    <p:sldId id="264" r:id="rId6"/>
    <p:sldId id="263" r:id="rId7"/>
    <p:sldId id="265" r:id="rId8"/>
    <p:sldId id="266" r:id="rId9"/>
    <p:sldId id="267" r:id="rId10"/>
    <p:sldId id="269" r:id="rId11"/>
    <p:sldId id="268" r:id="rId12"/>
    <p:sldId id="275" r:id="rId13"/>
    <p:sldId id="274" r:id="rId14"/>
    <p:sldId id="273" r:id="rId15"/>
    <p:sldId id="272" r:id="rId16"/>
    <p:sldId id="271" r:id="rId17"/>
    <p:sldId id="270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3C78D-7FA8-4D71-9430-9CFC8E1E8C3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3FB2-89C7-4F1C-992F-848B8B876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3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3FB2-89C7-4F1C-992F-848B8B876C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3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5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6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8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6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7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1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2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4B3B-ADAF-41EE-97EE-548550D3C343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EF8A-FF3A-4284-A0BD-8EC6405D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mag.ru/catalog/product/zyrnal_periodicheskoy_registracii_temperatyry_vnytri_holod_1/" TargetMode="External"/><Relationship Id="rId13" Type="http://schemas.openxmlformats.org/officeDocument/2006/relationships/hyperlink" Target="http://www.centrmag.ru/catalog/product/zyrnal_registracii_rezyltatov_priemochnogo_kontrolya_dlya_a/" TargetMode="External"/><Relationship Id="rId18" Type="http://schemas.openxmlformats.org/officeDocument/2006/relationships/hyperlink" Target="http://www.centrmag.ru/catalog/product/zhurnal_ucheta_operatsiy_svyazannykh_s_obrashcheniem_lekarstvennykh_sredstv_dlya_meditsinskogo_prime_1/" TargetMode="External"/><Relationship Id="rId3" Type="http://schemas.openxmlformats.org/officeDocument/2006/relationships/hyperlink" Target="http://www.centrmag.ru/catalog/product/zhurnal_registratsii_instruktazha_na_rabochem_meste/" TargetMode="External"/><Relationship Id="rId21" Type="http://schemas.openxmlformats.org/officeDocument/2006/relationships/hyperlink" Target="http://www.centrmag.ru/catalog/product/zhurnal_registratsii_retseptov_vracha_nakhodyashchikhsya_na_otsrochennom_obsluzhivanii/" TargetMode="External"/><Relationship Id="rId7" Type="http://schemas.openxmlformats.org/officeDocument/2006/relationships/hyperlink" Target="http://www.centrmag.ru/catalog/product/zyrnal_periodicheskoy_registracii_temperatyry_vnytri_holod/" TargetMode="External"/><Relationship Id="rId12" Type="http://schemas.openxmlformats.org/officeDocument/2006/relationships/hyperlink" Target="http://www.centrmag.ru/catalog/product/zyrnal_registracii_rezyltatov_priemochnogo_kontrolya/" TargetMode="External"/><Relationship Id="rId17" Type="http://schemas.openxmlformats.org/officeDocument/2006/relationships/hyperlink" Target="http://www.centrmag.ru/catalog/product/zhurnal_ucheta_lekarstvennykh_sredstv_s_ogranichennym_srokom_godnosti/" TargetMode="External"/><Relationship Id="rId25" Type="http://schemas.openxmlformats.org/officeDocument/2006/relationships/hyperlink" Target="http://www.centrmag.ru/catalog/product/komplekt_zyrnalov_po_pozarnoy_bezopasnosti_dlya_malogo_biz/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://www.centrmag.ru/catalog/product/zyrnal_ycheta_laboratornyh_i_fasovochnyh_rabot_v_organizaci/" TargetMode="External"/><Relationship Id="rId20" Type="http://schemas.openxmlformats.org/officeDocument/2006/relationships/hyperlink" Target="http://www.centrmag.ru/catalog/product/zhurnal_ucheta_proverok_yuridicheskogo_litsa_individualnogo_predprinimatelya_provodimykh_organami_g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entrmag.ru/catalog/product/zyrnal_registracii_prikazov_rasporyazeniy_po_sybekty_ro/" TargetMode="External"/><Relationship Id="rId11" Type="http://schemas.openxmlformats.org/officeDocument/2006/relationships/hyperlink" Target="http://www.centrmag.ru/catalog/product/zyrnal_ezednevnoy_registracii_parametrov_temperatyry_i_vl/" TargetMode="External"/><Relationship Id="rId24" Type="http://schemas.openxmlformats.org/officeDocument/2006/relationships/hyperlink" Target="http://www.centrmag.ru/catalog/product/zhurnaly_po_okhrane_truda_komplekt/" TargetMode="External"/><Relationship Id="rId5" Type="http://schemas.openxmlformats.org/officeDocument/2006/relationships/hyperlink" Target="http://www.centrmag.ru/catalog/product/zhurnal_registratsii_instruktazha_po_elektrobezopasnosti/" TargetMode="External"/><Relationship Id="rId15" Type="http://schemas.openxmlformats.org/officeDocument/2006/relationships/hyperlink" Target="http://www.centrmag.ru/catalog/product/zhurnal_ucheta_laboratornykh_i_fasovochnykh_rabot_forma_ap_11/" TargetMode="External"/><Relationship Id="rId23" Type="http://schemas.openxmlformats.org/officeDocument/2006/relationships/hyperlink" Target="http://www.centrmag.ru/catalog/product/zhurnal_registratsii_vvodnogo_instruktazha/" TargetMode="External"/><Relationship Id="rId10" Type="http://schemas.openxmlformats.org/officeDocument/2006/relationships/hyperlink" Target="http://www.centrmag.ru/catalog/product/zhurnal_registratsii_operatsiy_svyazannykh_s_oborotom_narkoticheskikh_sredstv_i_psikhotropnykh_veshch_3/" TargetMode="External"/><Relationship Id="rId19" Type="http://schemas.openxmlformats.org/officeDocument/2006/relationships/hyperlink" Target="http://www.centrmag.ru/catalog/product/zhurnal_ucheta_postupleniya_i_raskhoda_vaktsiny/" TargetMode="External"/><Relationship Id="rId4" Type="http://schemas.openxmlformats.org/officeDocument/2006/relationships/hyperlink" Target="http://www.centrmag.ru/catalog/product/zhurnal_ucheta_instruktazhey_po_pozharnoy_bezopasnosti/" TargetMode="External"/><Relationship Id="rId9" Type="http://schemas.openxmlformats.org/officeDocument/2006/relationships/hyperlink" Target="http://www.centrmag.ru/catalog/product/zhurnal_registratsii_nepravilno_vypisannykh_retseptov/" TargetMode="External"/><Relationship Id="rId14" Type="http://schemas.openxmlformats.org/officeDocument/2006/relationships/hyperlink" Target="http://www.centrmag.ru/catalog/product/zyrnal_ycheta_defektyry/" TargetMode="External"/><Relationship Id="rId22" Type="http://schemas.openxmlformats.org/officeDocument/2006/relationships/hyperlink" Target="http://www.centrmag.ru/catalog/product/zyrnal_po_obespecheniyu_lekarstvennymi_preparatami_vhodyashi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" y="-13255"/>
            <a:ext cx="9123349" cy="6842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566" y="692696"/>
            <a:ext cx="8856984" cy="30243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«Аптечные организации, их виды.</a:t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Задачи, функции аптечных организаций.</a:t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Организационно- правовые формы аптечных организаций.</a:t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Состав помещений аптеки.</a:t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Штат аптечной организации.»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64096" cy="26288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68" y="4221088"/>
            <a:ext cx="3495334" cy="2024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91582"/>
            <a:ext cx="2455011" cy="245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" y="3891583"/>
            <a:ext cx="3609366" cy="24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Внешнее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киоска должно содержать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вывеску с названием "Аптечный киоск";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указание о часах работы;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адреса и телефоны дежурных и близлежащих аптек,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ЛПУ;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информацию об оказании первой доврачебной помощи населению.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аптечного киоска: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Торговая деятельность аптечного киоска заключается в отпуске населению простейших лекарств без рецептов, предметов санитарии и гигиены, ухода за больными, лекарственных трав и др. медицинских изделий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Аптечный киоск осуществляет торговую деятельность на основе самоокупаемости.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аптечным киоском ведет учет и отчетность о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товарно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- материальных ценностях в соответствии с действующим законодательством РФ.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Для выполнения своей основной задачи аптечный киоск должен иметь и своевременно пополнять запас лекарственных средств и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медицинских изделий, разрешенных к применению в РФ, обеспечить их хранение со строгим разделением на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- терапевтические группы, на препараты внутреннего и наружного применения, в соответствии с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физико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- химическими свойствами, согласно требованиям РФ, а также утвержденным МЗ РФ правилам и инструкциям, срокам годности.</a:t>
            </a:r>
          </a:p>
        </p:txBody>
      </p:sp>
    </p:spTree>
    <p:extLst>
      <p:ext uri="{BB962C8B-B14F-4D97-AF65-F5344CB8AC3E}">
        <p14:creationId xmlns:p14="http://schemas.microsoft.com/office/powerpoint/2010/main" val="41048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 аптечных организаций: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населению высококачественной и безотказной помо­щи путем приготовления и отпуска лекарственных препаратов по рецептам врачей и требованиям лечебно-профилактических учреж­дений.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Продажа готовых лекарств, разрешенных к отпуску без рецеп­тов, а также предметов санитарии, гигиены и ухода за больными, минеральных вод, дезинфекционных средств, перевязочных матери­алов, очковой оптики, хирургического инструмента и других аптеч­ных предметов.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Поставка лекарственных средств и медицинских изделий лечебно-профилактическим учреждениям.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Оказание в необходимых случаях неотложной врачебной меди­цинской помощи, выдача справок о расположении ближайших лечебно-профилактических учреждений.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Заготовка лекарственного растительного сырья в районе дея­тельности аптеки.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58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функции аптечных организаций: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81642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логистическая (прием, хранение, управление товарными запасами);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(прием рецептов, изготовление, контроль и отпуск ЛС по рецептам);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(обеспечение населения и врачей ЛПУ информацией о ЛС);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маркетинговая (формирование и осуществление ассортиментной и ценовой политики);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(оказание первой доврачебной помощи при необходимости).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35" y="4077072"/>
            <a:ext cx="3159565" cy="2226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75326"/>
            <a:ext cx="3024336" cy="2268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0071"/>
            <a:ext cx="2705118" cy="18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Организационно-правовые </a:t>
            </a:r>
            <a:r>
              <a:rPr lang="ru-RU" sz="2400" b="1" dirty="0"/>
              <a:t>формы аптечных </a:t>
            </a:r>
            <a:r>
              <a:rPr lang="ru-RU" sz="2400" b="1" dirty="0" smtClean="0"/>
              <a:t>организаций</a:t>
            </a:r>
            <a:r>
              <a:rPr lang="ru-RU" sz="1600" b="1" dirty="0" smtClean="0"/>
              <a:t>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предпринимательства является осуществление наиболее эффективной комбинации факторов производства (земля, капитал, труд) с целью максимизации дохода.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предпринимательской деятельности являются: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1. юридические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лица: коммерческие и некоммерческие организации;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2.граждане-предприниматели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осуществляющие такую деятельность без образования юридического лица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Как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правило, аптечные организации являются юридическими лицами, т.е. имеют в собственности или хозяйственном ведении обособленное имущество и отвечают по своим обязательствам этим имуществом, могут быть истцами и ответчиками в суде, имеют самостоятельный баланс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592288"/>
          </a:xfrm>
        </p:spPr>
        <p:txBody>
          <a:bodyPr>
            <a:normAutofit fontScale="92500"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Коммерческими (в соответствии с ГК РК) признаются организации, преследующие извлечение прибыли в качестве основной цели своей деятельности.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Некоммерческие организации не имеют основной целью деятельности извлечение прибыли и не распределяют полученную прибыль между участниками. Некоммерческие организации могут осуществлять предпринимательскую деятельность, если она служит достижению целей, ради которых они созданы</a:t>
            </a:r>
            <a:r>
              <a:rPr lang="ru-RU" sz="2100" i="1" dirty="0"/>
              <a:t>.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95232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Аптечные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могут быть зарегистрированы как малые предприятия.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Под субъектами малого предпринимательства понимаются также физические лица — граждане, занимающиеся предпринимательской деятельностью без образования юридического лица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Организационно-правовая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форма деятельности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— это комплекс юридических, правовых, хозяйственных норм, определяющих характер, условия, способы формирования отношений между собственниками предприятия, а также между предприятием и другими хозяйствующими субъектами и органами государственной власти.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2180524" cy="30963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64" y="2996952"/>
            <a:ext cx="2584621" cy="3655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43761"/>
            <a:ext cx="2376264" cy="3360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2121547" cy="2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24736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журналов для аптек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для открытия и работы аптеки, проверок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Роспотребнадзора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который входят основные обязательные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регистрации инструктажа на рабочем месте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учета инструктажей по пожарной безопасности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регистрации инструктажа по электробезопасности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регистрации приказов (распоряжений) по субъекту розничной торговли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Журнал периодической регистрации температуры внутри холодильного оборудования. 1 вариант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периодической регистрации температуры внутри холодильного оборудования. 2 вариант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регистрации неправильно выписанных рецептов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регистрации операций, связанных с оборотом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прекурсоров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НС и ПВ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ежедневной регистрации параметров температуры и влажности в помещениях для хранения лекарственных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препаратов,медицинских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изделий и биологически активных добавок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регистрации результатов приемочного контроля. 1 вариант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регистрации результатов приемочного контроля. 2 вариант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учета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дефектуры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учета лабораторно-фасовочных работ для аптек ГЛФ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учета лабораторно-фасовочных работ для производственных аптек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учета лекарственных препаратов с ограниченным сроком годности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учета операций, связанных с обращением ЛС, включенных в перечень ЛС, подлежащих ПКУ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учета поступления и расхода вакцин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учета проверок юридического лица, ИП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учета рецептов, находящихся на отсроченном обслуживании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по обеспечению лекарственными препаратами, входящими в минимальный ассортимент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Журнал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регистрации вводного инструктажа по охране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труда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работы необходимо также иметь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комплект журналов по охране труда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пожарной безопасности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761"/>
            <a:ext cx="8229600" cy="6843239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аптечного пункта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при расположении его в структуре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здания ЛПУ должна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20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площадь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аптечного киоска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должна составлять не менее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аптечного магазина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должна быть не менее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аптеке готовых форм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минимальная общая площадь должна быть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100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кв.м.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данном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случае должен быть следующий набор помещений: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зал - не менее 30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межбольничной и больничной хозрасчетной аптеке должно быть предусмотрено помещение для подачи требований - не менее 10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Помещения для хранения лекарственных средств и изделий медицинского назначения - не менее 30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Помещение для приема и распаковки поступающей продукции, формирования заказов - не менее 10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Административно-бытовые помещения (комната персонала, кабинет заведующего, санузел, гардеробная) - не менее 30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гардеробные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индивидуальными шкафами на 100% списочного состава для раздельного хранения домашней, уличной и санитарной одежды. Площадь гардеробных для домашней и санитарной одежды следует принимать из расчета 0,55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двойной шкаф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прибавления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площади проходов. Площадь проходов составляет 60% от общей площади гардеробной. Шкафы должны быть двухстворчатыми, закрывающимися; гардероб уличной одежды и обуви - 0,08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крючок в гардеробной (на 60% работающих при двухсменной работе и на 100% -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односменной); душевые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одна душевая кабина на 15 работающих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смену; санузлы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(число санитарных приборов - один для женщин и один для мужчин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аптечной организации, которая реализует готовые лекарственные формы: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848872" cy="55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Штат аптечной организации можно разделить на такие категории: 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руководящие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работники;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специалисты;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производственный персонал.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К </a:t>
            </a:r>
            <a:r>
              <a:rPr lang="ru-RU" b="1" dirty="0" smtClean="0"/>
              <a:t>руководящим работникам</a:t>
            </a:r>
            <a:r>
              <a:rPr lang="ru-RU" dirty="0"/>
              <a:t> относятся: директор аптеки (провизор), заместитель директора (провизор).</a:t>
            </a:r>
          </a:p>
          <a:p>
            <a:r>
              <a:rPr lang="ru-RU" b="1" dirty="0"/>
              <a:t> </a:t>
            </a:r>
            <a:r>
              <a:rPr lang="ru-RU" b="1" dirty="0" smtClean="0"/>
              <a:t>К специалистам</a:t>
            </a:r>
            <a:r>
              <a:rPr lang="ru-RU" dirty="0" smtClean="0"/>
              <a:t>: главный </a:t>
            </a:r>
            <a:r>
              <a:rPr lang="ru-RU" dirty="0"/>
              <a:t>бухгалтер, бухгалтер, счетовод, экономист, старший кассир, кассир.</a:t>
            </a:r>
          </a:p>
          <a:p>
            <a:r>
              <a:rPr lang="ru-RU" b="1" dirty="0"/>
              <a:t>Фармацевтический персонал</a:t>
            </a:r>
            <a:r>
              <a:rPr lang="ru-RU" dirty="0"/>
              <a:t> делится на провизоров и фармацевтов. Осуществлять фармацевтическую деятельность в аптечных организациях могут лица с высшим или средним фармацевтическим образованием при наличии сертификата специалиста.</a:t>
            </a:r>
          </a:p>
          <a:p>
            <a:r>
              <a:rPr lang="ru-RU" b="1" dirty="0"/>
              <a:t>Провизорский персонал</a:t>
            </a:r>
            <a:r>
              <a:rPr lang="ru-RU" dirty="0"/>
              <a:t> – это заведующий отделом (провизор), заместитель заведующего отделом (провизор), провизор-технолог, провизор-аналитик.</a:t>
            </a:r>
          </a:p>
          <a:p>
            <a:r>
              <a:rPr lang="ru-RU" b="1" dirty="0"/>
              <a:t>Средний фармацевтический персонал</a:t>
            </a:r>
            <a:r>
              <a:rPr lang="ru-RU" dirty="0"/>
              <a:t> – заведующий отделом (фармацевт), заместитель заведующего отделом (фармацевт), фармацевты, продавец киоска и др.</a:t>
            </a:r>
          </a:p>
          <a:p>
            <a:r>
              <a:rPr lang="ru-RU" b="1" dirty="0"/>
              <a:t>Вспомогательный персонал </a:t>
            </a:r>
            <a:r>
              <a:rPr lang="ru-RU" dirty="0"/>
              <a:t>составляют фасовщики, санитарки-мойщицы, водители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Численность </a:t>
            </a:r>
            <a:r>
              <a:rPr lang="ru-RU" dirty="0"/>
              <a:t>фармацевтического и вспомогательного персонала определяется аптекой самостоятельно и зависит от типа аптеки и объема ее работы.</a:t>
            </a:r>
          </a:p>
          <a:p>
            <a:pPr marL="0" indent="0">
              <a:buNone/>
            </a:pPr>
            <a:r>
              <a:rPr lang="ru-RU" dirty="0" smtClean="0"/>
              <a:t>	Возглавлять </a:t>
            </a:r>
            <a:r>
              <a:rPr lang="ru-RU" dirty="0"/>
              <a:t>аптеку должно лицо с фармацевтическим образованием и стажем работы не менее 5 лет. Режим работы персонала должен обеспечить восстановление сил работающих, условия для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5400" b="1" dirty="0" err="1"/>
              <a:t>Noli</a:t>
            </a:r>
            <a:r>
              <a:rPr lang="en-US" sz="5400" b="1" dirty="0"/>
              <a:t> </a:t>
            </a:r>
            <a:r>
              <a:rPr lang="en-US" sz="5400" b="1" dirty="0" err="1"/>
              <a:t>nocere</a:t>
            </a:r>
            <a:r>
              <a:rPr lang="en-US" sz="5400" b="1" dirty="0"/>
              <a:t> – </a:t>
            </a:r>
            <a:r>
              <a:rPr lang="ru-RU" sz="5400" dirty="0"/>
              <a:t>Не навреди!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1168"/>
            <a:ext cx="3240360" cy="2446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26867"/>
            <a:ext cx="3456384" cy="3054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0" y="3519340"/>
            <a:ext cx="3059832" cy="2294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2952328" cy="1968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027"/>
            <a:ext cx="2771800" cy="1856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38" y="4077072"/>
            <a:ext cx="3382317" cy="22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" y="14761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Аптечная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организация( АО)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организация, осуществляющая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розничную торговлю лекарственными средствами, изготовление и отпуск лекарственных средств в соответствии с требованиями федерального законодательс</a:t>
            </a:r>
            <a:r>
              <a:rPr lang="ru-RU" sz="2400" dirty="0"/>
              <a:t>тва.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АО относятся: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аптеки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аптеки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учреждений здравоохранения,</a:t>
            </a:r>
          </a:p>
          <a:p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аптечные пункты, </a:t>
            </a:r>
          </a:p>
          <a:p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аптечные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магазины, 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аптечные киоски.</a:t>
            </a:r>
            <a:r>
              <a:rPr lang="ru-RU" b="1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94" y="4005064"/>
            <a:ext cx="3252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952328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 учреждение здравоохранения, функционирующее с разрешения и под контролем государственных органов, задачей которого является обеспечение населения, лечебно-профилактических, физкультурно-оздоровительных, санитарно-курортных, научно-медицинских и других учреждений здравоохранения, предприятий и организаций лекарственными средствами и изделиями медицинского </a:t>
            </a:r>
            <a:r>
              <a:rPr lang="ru-RU" sz="2000" dirty="0" smtClean="0"/>
              <a:t>назначения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Аптека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которую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возложено административное и организаци­онно-методическое руководство аптеками района (города), называет­ся 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центральной районной (городской) аптекой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9036"/>
            <a:ext cx="3833874" cy="2300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46" y="4745490"/>
            <a:ext cx="2382768" cy="1595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6" y="4849006"/>
            <a:ext cx="2468100" cy="1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Аптека, которая предназначена в основном для обеспечения од­ной или нескольких больниц, других учреждений здравоохранения, а также населения медикаментами и предметами медицинского на­значения, называется соответственно 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больничной, или межбольнич­ной, аптекой.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rgbClr val="000000"/>
                </a:solidFill>
                <a:latin typeface="Open Sans"/>
              </a:rPr>
              <a:t>	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задачами больничной аптеки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являются:</a:t>
            </a: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обеспечение ЛПУ по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требованиям медикаментами и медицинскими изделиями аптечного ассортимента;</a:t>
            </a: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медикаментах и медицинских изделиях аптечного ассортимента в соответствии с профилем и спецификой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ЛПУ;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систематической информации врачей прикрепленных учреждений о медикаментах и медицинских изделиях аптечного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ассортимента.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1088"/>
            <a:ext cx="3317945" cy="221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74709"/>
            <a:ext cx="2887845" cy="2062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5" y="4420924"/>
            <a:ext cx="2587421" cy="1453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52" y="5469282"/>
            <a:ext cx="1907176" cy="12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"/>
                <a:ea typeface="Calibri"/>
              </a:rPr>
              <a:t>Аптечные пункты</a:t>
            </a:r>
            <a:r>
              <a:rPr lang="ru-RU" sz="2000" i="1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</a:rPr>
              <a:t>— учреждения, осуществляющие отпуск го­товых лекарственных средств по рецептам и без рецептов, реализа­цию других медицинских товаров, а также принимают от населения рецепты на приготовление лекарств аптекой и отпускают их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endParaRPr lang="ru-RU" sz="1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аптечные пункты 1-ой категории (с правом изготовления ЛС и 2-ой категории (без права изготовления ЛС). Вторые организуются как филиал аптеки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пунктах.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Аптечный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пункт должен быть оснащен соответствующим образом: аптечной мебелью, оборудованием и инвентарем, обеспечены условия для хранения товарно-материальных ценностей, условия безопасной работы. Работу аптечного киоска возглавляет заведующий, имеющий фармацевтическое образование. 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1" y="3933056"/>
            <a:ext cx="3877355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08731"/>
            <a:ext cx="3816424" cy="25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Аптечный пункт может осуществлять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функции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населению лекарственных препаратов по рецептам врача (кроме НС, ПС, с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действующих и ядовитых средств) и без рецепта врача; реализацию расфасованного лекарственного растительного сырья в заводской упаковке, изделий медицинского назначения, предметов (средств) личной гигиены;</a:t>
            </a: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отпуск лекарственных средств бесплатно или со скидкой отдельным группам населения в соответствии с действующим законодательством Российской Федерации и на основании заключённых договоров с территориальными органами управления здравоохранением, лечебно-профилактическими учреждениями и страховыми компаниями;</a:t>
            </a: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населению необходимой информации по надлежащему использованию и хранению лекарственных препаратов в домашних условиях; оказание консультативной помощи в целях обеспечения ответственного самолечения;</a:t>
            </a: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медицинским работникам учреждений здравоохранения, просвещения, социального обеспечения необходимой информации об имеющихся в аптечном пункте лекарственных препаратах, а также о новых лекарственных препаратах;</a:t>
            </a: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оказание первой медицинской помощи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изготовление лекарственных препаратов по рецептам врача, изготовленной внутриаптечной заготовки в соответствии с утверждёнными прописями и фасовку лекарственных препаратов с последующей их реализацией;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2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6" y="3177565"/>
            <a:ext cx="3856774" cy="2581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203561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Аптечный магазин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имеет более широкий ассортимент и большую площадь. Часто в них распространено самообслуживание, в торговом зале находится продавец-консультант. Также здесь существует торговля через прилавок.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 аптечного магазина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пропаганда ЗОЖ и продажа соответствующих товаров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(витамины,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БАДы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лечебные напитки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минеральные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воды, продукты детского питания и т.д.).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92" y="1851371"/>
            <a:ext cx="3024336" cy="2265299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37353"/>
            <a:ext cx="3142168" cy="23762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139242"/>
            <a:ext cx="2970076" cy="19800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" y="4468320"/>
            <a:ext cx="3265984" cy="21783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06" y="3222072"/>
            <a:ext cx="3723787" cy="24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аптечных магазинов: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населению готовых, разрешенных к отпуску без рецептов лекарственных средств, предметов санитарии и гигиены и других медицинских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продажа медицинских изделий лечебно-профилактическим учреждениям, медицинским научно-исследовательским институтам и другим учреждениям здравоохранения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своевременное пополнение запасов и обеспечение постоянного наличия ассортимента лекарственных средств и изделий медицинского назначения, разрешенных к отпуску из аптечных магазинов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Для функционирования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аптечный магазин обязан иметь: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лицензию;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сертификат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аккредитационной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комиссии;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органов управления аптечной службы о профиле деятельности аптечного магазина.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952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Аптечные киоски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учреждения, призванные отпускать населе­нию самые простые готовые лекарственные средства, разрешенные к отпуску без рецепта врача, предметы гигиены, торгует предметам ветеринарного назначения, косметическими средствами ,а также другие товары аптечного ассор­тимента.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Организовывают киоски в местах скопления населения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(на вокзалах, пристанях, заводах, фабриках, в аэропортах, торговых центрах и т. 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киоске обязательно наличие электричества, кассового аппарата, шкафов для хранения ЛС ИМН, холодильника для термолабильных лекарств. Должность заведующего исполняет лицо с фармацевтическим образованием.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58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Для открытия и функционирования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самостоятельного киоска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наличие: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утвержденного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Устава;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печати и штампа;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расчетного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счета;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сертификата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комиссии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80581"/>
            <a:ext cx="3600400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10081"/>
            <a:ext cx="2339752" cy="1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719</Words>
  <Application>Microsoft Office PowerPoint</Application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«Аптечные организации, их виды. Задачи, функции аптечных организаций. Организационно- правовые формы аптечных организаций. Состав помещений аптеки. Штат аптечной организации.»</vt:lpstr>
      <vt:lpstr>Аптечная организация( АО) - это организация, осуществляющая розничную торговлю лекарственными средствами, изготовление и отпуск лекарственных средств в соответствии с требованиями федерального законодательства. </vt:lpstr>
      <vt:lpstr>Аптека — учреждение здравоохранения, функционирующее с разрешения и под контролем государственных органов, задачей которого является обеспечение населения, лечебно-профилактических, физкультурно-оздоровительных, санитарно-курортных, научно-медицинских и других учреждений здравоохранения, предприятий и организаций лекарственными средствами и изделиями медицинского назначения.</vt:lpstr>
      <vt:lpstr>Аптека, которая предназначена в основном для обеспечения од­ной или нескольких больниц, других учреждений здравоохранения, а также населения медикаментами и предметами медицинского на­значения, называется соответственно больничной, или межбольнич­ной, аптекой. </vt:lpstr>
      <vt:lpstr>Аптечные пункты — учреждения, осуществляющие отпуск го­товых лекарственных средств по рецептам и без рецептов, реализа­цию других медицинских товаров, а также принимают от населения рецепты на приготовление лекарств аптекой и отпускают их. </vt:lpstr>
      <vt:lpstr>Аптечный пункт может осуществлять следующие функции: </vt:lpstr>
      <vt:lpstr>Аптечный магазин имеет более широкий ассортимент и большую площадь. Часто в них распространено самообслуживание, в торговом зале находится продавец-консультант. Также здесь существует торговля через прилавок. Особенность аптечного магазина - пропаганда ЗОЖ и продажа соответствующих товаров (витамины, БАДы, лечебные напитки и минеральные воды, продукты детского питания и т.д.). </vt:lpstr>
      <vt:lpstr>Функции аптечных магазинов:</vt:lpstr>
      <vt:lpstr>Аптечные киоски — учреждения, призванные отпускать населе­нию самые простые готовые лекарственные средства, разрешенные к отпуску без рецепта врача, предметы гигиены, торгует предметам ветеринарного назначения, косметическими средствами ,а также другие товары аптечного ассор­тимента. Организовывают киоски в местах скопления населения (на вокзалах, пристанях, заводах, фабриках, в аэропортах, торговых центрах и т. д. В киоске обязательно наличие электричества, кассового аппарата, шкафов для хранения ЛС ИМН, холодильника для термолабильных лекарств. Должность заведующего исполняет лицо с фармацевтическим образованием. </vt:lpstr>
      <vt:lpstr> Внешнее оформление киоска должно содержать: - вывеску с названием "Аптечный киоск"; - указание о часах работы; - адреса и телефоны дежурных и близлежащих аптек, ЛПУ; - информацию об оказании первой доврачебной помощи населению. </vt:lpstr>
      <vt:lpstr>Основные задачи аптечных организаций: </vt:lpstr>
      <vt:lpstr>Основные функции аптечных организаций: </vt:lpstr>
      <vt:lpstr> Организационно-правовые формы аптечных организаций.   Объектом предпринимательства является осуществление наиболее эффективной комбинации факторов производства (земля, капитал, труд) с целью максимизации дохода.  Субъектами предпринимательской деятельности являются:   1. юридические лица: коммерческие и некоммерческие организации;  2.граждане-предприниматели, осуществляющие такую деятельность без образования юридического лица.   Как правило, аптечные организации являются юридическими лицами, т.е. имеют в собственности или хозяйственном ведении обособленное имущество и отвечают по своим обязательствам этим имуществом, могут быть истцами и ответчиками в суде, имеют самостоятельный баланс.     </vt:lpstr>
      <vt:lpstr> Аптечные организации могут быть зарегистрированы как малые предприятия.   Под субъектами малого предпринимательства понимаются также физические лица — граждане, занимающиеся предпринимательской деятельностью без образования юридического лица.  Организационно-правовая форма деятельности — это комплекс юридических, правовых, хозяйственных норм, определяющих характер, условия, способы формирования отношений между собственниками предприятия, а также между предприятием и другими хозяйствующими субъектами и органами государственной власти.  </vt:lpstr>
      <vt:lpstr> Комплект журналов для аптек для открытия и работы аптеки, проверок Роспотребнадзора, в который входят основные обязательные журналы:   -Журнал регистрации инструктажа на рабочем месте;  -Журнал учета инструктажей по пожарной безопасности;  -Журнал регистрации инструктажа по электробезопасности;  -Журнал регистрации приказов (распоряжений) по субъекту розничной торговли;. Журнал периодической регистрации температуры внутри холодильного оборудования. 1 вариант  -Журнал периодической регистрации температуры внутри холодильного оборудования. 2 вариант  -Журнал регистрации неправильно выписанных рецептов  -Журнал регистрации операций, связанных с оборотом прекурсоров НС и ПВ  -Журнал ежедневной регистрации параметров температуры и влажности в помещениях для хранения лекарственных препаратов,медицинских изделий и биологически активных добавок  -Журнал регистрации результатов приемочного контроля. 1 вариант  -Журнал регистрации результатов приемочного контроля. 2 вариант  -Журнал учета дефектуры  -Журнал учета лабораторно-фасовочных работ для аптек ГЛФ  -Журнал учета лабораторно-фасовочных работ для производственных аптек  -Журнал учета лекарственных препаратов с ограниченным сроком годности  -Журнал учета операций, связанных с обращением ЛС, включенных в перечень ЛС, подлежащих ПКУ  -Журнал учета поступления и расхода вакцин  -Журнал учета проверок юридического лица, ИП  -Журнал учета рецептов, находящихся на отсроченном обслуживании  -Журнал по обеспечению лекарственными препаратами, входящими в минимальный ассортимент  -Журнал регистрации вводного инструктажа по охране труда.  Для обеспечения работы необходимо также иметь комплект журналов по охране труда и пожарной безопасности. </vt:lpstr>
      <vt:lpstr>Площадь аптечного пункта при расположении его в структуре здания ЛПУ должна быть не менее 20 кв.м. Общая площадь аптечного киоска должна составлять не менее 18 кв.м. Площадь аптечного магазина должна быть не менее 70 кв.м. В аптеке готовых форм минимальная общая площадь должна быть не менее 100 кв.м.данном случае должен быть следующий набор помещений: Торговый зал - не менее 30 кв.м. В межбольничной и больничной хозрасчетной аптеке должно быть предусмотрено помещение для подачи требований - не менее 10 кв.м. Помещения для хранения лекарственных средств и изделий медицинского назначения - не менее 30 кв.м. Помещение для приема и распаковки поступающей продукции, формирования заказов - не менее 10 кв.м. Административно-бытовые помещения (комната персонала, кабинет заведующего, санузел, гардеробная) - не менее 30 кв.м.(гардеробные с индивидуальными шкафами на 100% списочного состава для раздельного хранения домашней, уличной и санитарной одежды. Площадь гардеробных для домашней и санитарной одежды следует принимать из расчета 0,55 кв.м на двойной шкаф и прибавления площади проходов. Площадь проходов составляет 60% от общей площади гардеробной. Шкафы должны быть двухстворчатыми, закрывающимися; гардероб уличной одежды и обуви - 0,08 кв.м на крючок в гардеробной (на 60% работающих при двухсменной работе и на 100% - при односменной); душевые - одна душевая кабина на 15 работающих в смену; санузлы (число санитарных приборов - один для женщин и один для мужчин). </vt:lpstr>
      <vt:lpstr>План аптечной организации, которая реализует готовые лекарственные формы: </vt:lpstr>
      <vt:lpstr>Штат аптечной организации можно разделить на такие категории:   - руководящие работники; - специалисты; - производственный персонал. </vt:lpstr>
      <vt:lpstr> Noli nocere – Не навреди!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</cp:lastModifiedBy>
  <cp:revision>26</cp:revision>
  <dcterms:created xsi:type="dcterms:W3CDTF">2018-09-20T15:05:02Z</dcterms:created>
  <dcterms:modified xsi:type="dcterms:W3CDTF">2018-09-27T15:17:52Z</dcterms:modified>
</cp:coreProperties>
</file>