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2" r:id="rId3"/>
    <p:sldId id="263" r:id="rId4"/>
    <p:sldId id="261" r:id="rId5"/>
    <p:sldId id="258" r:id="rId6"/>
    <p:sldId id="278" r:id="rId7"/>
    <p:sldId id="257" r:id="rId8"/>
    <p:sldId id="267" r:id="rId9"/>
    <p:sldId id="268" r:id="rId10"/>
    <p:sldId id="279" r:id="rId11"/>
    <p:sldId id="280" r:id="rId12"/>
    <p:sldId id="266" r:id="rId13"/>
    <p:sldId id="264" r:id="rId14"/>
    <p:sldId id="265" r:id="rId15"/>
    <p:sldId id="269" r:id="rId16"/>
    <p:sldId id="270" r:id="rId17"/>
    <p:sldId id="271" r:id="rId18"/>
    <p:sldId id="284" r:id="rId19"/>
    <p:sldId id="283" r:id="rId20"/>
    <p:sldId id="272" r:id="rId21"/>
    <p:sldId id="273" r:id="rId22"/>
    <p:sldId id="274" r:id="rId23"/>
    <p:sldId id="275" r:id="rId24"/>
    <p:sldId id="276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cat>
            <c:strRef>
              <c:f>Лист1!$A$2:$A$4</c:f>
              <c:strCache>
                <c:ptCount val="3"/>
                <c:pt idx="0">
                  <c:v>низкий </c:v>
                </c:pt>
                <c:pt idx="1">
                  <c:v>средний</c:v>
                </c:pt>
                <c:pt idx="2">
                  <c:v>высокий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0.42</c:v>
                </c:pt>
                <c:pt idx="1">
                  <c:v>0.57199999999999995</c:v>
                </c:pt>
                <c:pt idx="2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</c:v>
                </c:pt>
                <c:pt idx="1">
                  <c:v>0.41599999999999998</c:v>
                </c:pt>
                <c:pt idx="2">
                  <c:v>0.59299999999999997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6D289-3D04-42C0-82F6-725124654B99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F7C21-388F-4253-AA7F-9954C3F38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2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F7C21-388F-4253-AA7F-9954C3F380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6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F7C21-388F-4253-AA7F-9954C3F380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0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F7C21-388F-4253-AA7F-9954C3F3808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8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6AB0D8-4A75-421E-98C5-650A5F46B1FC}" type="datetimeFigureOut">
              <a:rPr lang="ru-RU" smtClean="0"/>
              <a:t>13.06.2017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F3CC7AF-53A9-4CCB-ACF0-B85F463ED8D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5617693" cy="1800199"/>
          </a:xfrm>
        </p:spPr>
        <p:txBody>
          <a:bodyPr/>
          <a:lstStyle/>
          <a:p>
            <a:r>
              <a:rPr lang="ru-RU" sz="1800" b="1" dirty="0" smtClean="0">
                <a:solidFill>
                  <a:srgbClr val="7030A0"/>
                </a:solidFill>
                <a:latin typeface="Candara"/>
                <a:ea typeface="+mn-ea"/>
                <a:cs typeface="+mn-cs"/>
              </a:rPr>
              <a:t>Тема  самообразования:    </a:t>
            </a:r>
            <a:r>
              <a:rPr lang="ru-RU" sz="1800" b="1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 </a:t>
            </a:r>
            <a:br>
              <a:rPr lang="ru-RU" sz="1800" b="1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«Развитие сенсорных   способностей раннего возраста </a:t>
            </a:r>
            <a:br>
              <a:rPr lang="ru-RU" sz="2400" b="1" u="sng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</a:br>
            <a:r>
              <a:rPr lang="ru-RU" sz="2400" b="1" u="sng" dirty="0" smtClean="0">
                <a:solidFill>
                  <a:srgbClr val="FF0000"/>
                </a:solidFill>
                <a:latin typeface="Candara"/>
                <a:ea typeface="+mn-ea"/>
                <a:cs typeface="+mn-cs"/>
              </a:rPr>
              <a:t>по средством дидактических игр»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437112"/>
            <a:ext cx="2736304" cy="1201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 descr="G:\DCIM\101PHOTO\SAM_58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8614"/>
          <a:stretch/>
        </p:blipFill>
        <p:spPr bwMode="auto">
          <a:xfrm>
            <a:off x="4067944" y="2820324"/>
            <a:ext cx="4322618" cy="3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60648"/>
            <a:ext cx="4392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МКДОУ «Белочка» №62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пос. Октябрьский  Богучанского района Красноярского края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81058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B050"/>
                </a:solidFill>
                <a:latin typeface="Calibri"/>
              </a:rPr>
              <a:t>Воспитатель 1категории 		Смольникова И.С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64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064896" cy="385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/>
                <a:ea typeface="Calibri"/>
                <a:cs typeface="Times New Roman"/>
              </a:rPr>
              <a:t>Мастер-класс для родителей 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/>
                <a:ea typeface="Calibri"/>
                <a:cs typeface="Times New Roman"/>
              </a:rPr>
              <a:t>«Сенсорные игры для развития речи детей младшего дошкольного возраста»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u="sng" dirty="0">
                <a:latin typeface="Calibri"/>
                <a:ea typeface="Calibri"/>
                <a:cs typeface="Times New Roman"/>
              </a:rPr>
              <a:t>Цели: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/>
                <a:ea typeface="Calibri"/>
                <a:cs typeface="Times New Roman"/>
              </a:rPr>
              <a:t>1.Повысить педагогическую  грамотность родителей о роли мелкой моторики в развитии речи воспитанников.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/>
                <a:ea typeface="Calibri"/>
                <a:cs typeface="Times New Roman"/>
              </a:rPr>
              <a:t>2.Заинтересовать родителей  актуальностью данной темы, вовлечь родителей к сотрудничеству.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u="sng" dirty="0">
                <a:latin typeface="Calibri"/>
                <a:ea typeface="Calibri"/>
                <a:cs typeface="Times New Roman"/>
              </a:rPr>
              <a:t>Задачи</a:t>
            </a:r>
            <a:r>
              <a:rPr lang="ru-RU" sz="1400" dirty="0">
                <a:latin typeface="Calibri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/>
                <a:ea typeface="Calibri"/>
                <a:cs typeface="Times New Roman"/>
              </a:rPr>
              <a:t>Актуализировать знания  родителей о значении различных видов деятельности в развитии мелкой моторики рук и речевого развития  воспитанников.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Calibri"/>
                <a:ea typeface="Calibri"/>
                <a:cs typeface="Times New Roman"/>
              </a:rPr>
              <a:t>Познакомить </a:t>
            </a:r>
            <a:r>
              <a:rPr lang="ru-RU" sz="1400" dirty="0">
                <a:latin typeface="Calibri"/>
                <a:ea typeface="Calibri"/>
                <a:cs typeface="Times New Roman"/>
              </a:rPr>
              <a:t>с разновидностями  дидактического материала для развития мелкой моторики и методической литературы по теме.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0570"/>
            <a:ext cx="31273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0570"/>
            <a:ext cx="31337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60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052" y="257786"/>
            <a:ext cx="6678488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  <a:t>Практикум для родителей (презентация)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</a:br>
            <a:r>
              <a:rPr lang="ru-RU" sz="1600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600" dirty="0" smtClean="0">
                <a:latin typeface="Calibri"/>
                <a:ea typeface="Calibri"/>
                <a:cs typeface="Times New Roman"/>
              </a:rPr>
              <a:t>«</a:t>
            </a:r>
            <a:r>
              <a:rPr lang="ru-RU" sz="1600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Развитие </a:t>
            </a:r>
            <a:r>
              <a:rPr lang="ru-RU" sz="16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сенсорных способностей детей раннего </a:t>
            </a:r>
            <a:r>
              <a:rPr lang="ru-RU" sz="1600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возраста».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</a:b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 descr="C:\Users\Admin\Desktop\карамельки 2016 год\SAM_4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5" y="4259996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37843"/>
            <a:ext cx="29384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259996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Выставка «Развивающая игрушка своими руками»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0307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20688"/>
            <a:ext cx="3744416" cy="504056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00B050"/>
                </a:solidFill>
              </a:rPr>
              <a:t>Оформила игровой центр по сенсорному развитию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Admin\Desktop\карамельки 2016 год\SAM_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7" y="1201389"/>
            <a:ext cx="309634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56992"/>
            <a:ext cx="46805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Ведущей деятельностью в этом возрасте является игра, а основной вид игры – действие с предметами. Ребёнок познает их свойства, соотношения, назначение,</a:t>
            </a:r>
          </a:p>
          <a:p>
            <a:r>
              <a:rPr lang="ru-RU" sz="1600" dirty="0">
                <a:solidFill>
                  <a:srgbClr val="7030A0"/>
                </a:solidFill>
              </a:rPr>
              <a:t>знакомится с их названиями. Малыш активно интересуется окружающим миром. Именно поэтому так важно предлагать ему различные игры, направленные на улучшение внимания, памяти, воображения, связной речи.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73" y="4149080"/>
            <a:ext cx="27686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4248472" cy="232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Возможные риски и способы их преодоления</a:t>
            </a:r>
            <a:endParaRPr lang="ru-RU" sz="1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u="sng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Риск: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недостаток предметно – развивающей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среды.</a:t>
            </a:r>
            <a:endParaRPr lang="ru-RU" sz="1400" dirty="0" smtClean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Способ </a:t>
            </a:r>
            <a:r>
              <a:rPr lang="ru-RU" sz="1400" u="sng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преодоления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: пополнение уголка предметно-развивающей среды за счет родителей и воспитателей.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383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карамельки 2016 год\SAM_4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карамельки 2016 год\SAM_5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карамельки 2016 год\SAM_5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карамельки 2016 год\SAM_5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4313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7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карамельки 2016 год\SAM_5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карамельки 2016 год\SAM_5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5127"/>
            <a:ext cx="2304256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карамельки 2016 год\SAM_5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1872208" cy="33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карамельки 2016 год\SAM_58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31122"/>
            <a:ext cx="3240360" cy="23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карамельки 2016 год\SAM_6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3789040"/>
            <a:ext cx="2196244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9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карамельки 2016 год\SAM_5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карамельки 2016 год\SAM_5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34752"/>
            <a:ext cx="192881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карамельки 2016 год\SAM_5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38053"/>
            <a:ext cx="2016224" cy="206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карамельки 2016 год\SAM_6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7" y="3822785"/>
            <a:ext cx="3480209" cy="24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карамельки 2016 год\новый год 2016\SAM_5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4559903"/>
            <a:ext cx="2843808" cy="15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0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карамельки 2016 год\новый год 2016\SAM_5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13184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18948"/>
            <a:ext cx="2908300" cy="254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" y="3789040"/>
            <a:ext cx="29813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764523"/>
            <a:ext cx="2908300" cy="256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2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7036"/>
          <a:stretch/>
        </p:blipFill>
        <p:spPr bwMode="auto">
          <a:xfrm>
            <a:off x="734289" y="476672"/>
            <a:ext cx="22444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1" r="12181"/>
          <a:stretch/>
        </p:blipFill>
        <p:spPr bwMode="auto">
          <a:xfrm>
            <a:off x="3491880" y="476672"/>
            <a:ext cx="2189018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875001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70C0"/>
                </a:solidFill>
              </a:rPr>
              <a:t>В </a:t>
            </a:r>
            <a:r>
              <a:rPr lang="ru-RU" sz="1600" dirty="0" smtClean="0">
                <a:solidFill>
                  <a:srgbClr val="0070C0"/>
                </a:solidFill>
              </a:rPr>
              <a:t>течении года  учили </a:t>
            </a:r>
            <a:r>
              <a:rPr lang="ru-RU" sz="1600" dirty="0">
                <a:solidFill>
                  <a:srgbClr val="0070C0"/>
                </a:solidFill>
              </a:rPr>
              <a:t>цвета(синий, красный, желтый, зелёный), формы предметов ( круг, квадрат, треугольник, прямоугольник), </a:t>
            </a:r>
            <a:r>
              <a:rPr lang="ru-RU" sz="1600" dirty="0" smtClean="0">
                <a:solidFill>
                  <a:srgbClr val="0070C0"/>
                </a:solidFill>
              </a:rPr>
              <a:t>наборы </a:t>
            </a:r>
            <a:r>
              <a:rPr lang="ru-RU" sz="1600" dirty="0">
                <a:solidFill>
                  <a:srgbClr val="0070C0"/>
                </a:solidFill>
              </a:rPr>
              <a:t>геометрических форм (шар, куб, призма, цилиндр, кирпич, конус), </a:t>
            </a:r>
            <a:r>
              <a:rPr lang="ru-RU" sz="1600" dirty="0" smtClean="0">
                <a:solidFill>
                  <a:srgbClr val="0070C0"/>
                </a:solidFill>
              </a:rPr>
              <a:t>звуки окружающего </a:t>
            </a:r>
            <a:r>
              <a:rPr lang="ru-RU" sz="1600" dirty="0">
                <a:solidFill>
                  <a:srgbClr val="0070C0"/>
                </a:solidFill>
              </a:rPr>
              <a:t>мира( музыкальные инструменты, музыкальные произведения, человеческая речь различной громкости). Но при этом не </a:t>
            </a:r>
            <a:r>
              <a:rPr lang="ru-RU" sz="1600" dirty="0" smtClean="0">
                <a:solidFill>
                  <a:srgbClr val="0070C0"/>
                </a:solidFill>
              </a:rPr>
              <a:t>добиваясь </a:t>
            </a:r>
            <a:r>
              <a:rPr lang="ru-RU" sz="1600" dirty="0">
                <a:solidFill>
                  <a:srgbClr val="0070C0"/>
                </a:solidFill>
              </a:rPr>
              <a:t>от </a:t>
            </a:r>
            <a:r>
              <a:rPr lang="ru-RU" sz="1600" dirty="0" smtClean="0">
                <a:solidFill>
                  <a:srgbClr val="0070C0"/>
                </a:solidFill>
              </a:rPr>
              <a:t>детей </a:t>
            </a:r>
            <a:r>
              <a:rPr lang="ru-RU" sz="1600" dirty="0">
                <a:solidFill>
                  <a:srgbClr val="0070C0"/>
                </a:solidFill>
              </a:rPr>
              <a:t>запоминания и употребления слов, обозначающих свойства предметов.</a:t>
            </a:r>
          </a:p>
        </p:txBody>
      </p:sp>
    </p:spTree>
    <p:extLst>
      <p:ext uri="{BB962C8B-B14F-4D97-AF65-F5344CB8AC3E}">
        <p14:creationId xmlns:p14="http://schemas.microsoft.com/office/powerpoint/2010/main" val="121981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29085963"/>
              </p:ext>
            </p:extLst>
          </p:nvPr>
        </p:nvGraphicFramePr>
        <p:xfrm>
          <a:off x="539552" y="1268760"/>
          <a:ext cx="32403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03573803"/>
              </p:ext>
            </p:extLst>
          </p:nvPr>
        </p:nvGraphicFramePr>
        <p:xfrm>
          <a:off x="4788024" y="1772816"/>
          <a:ext cx="302433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404664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 результатам диагностики вышли следующие результаты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293096"/>
            <a:ext cx="3240360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6- низкий уровень -42,8%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8 –средний уровень -57,2% </a:t>
            </a:r>
            <a:endParaRPr lang="ru-RU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 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начало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4869160"/>
            <a:ext cx="3024336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5-средний уровень -41,6%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7-высокий уровень -58,3%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на </a:t>
            </a: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конец года</a:t>
            </a:r>
          </a:p>
        </p:txBody>
      </p:sp>
    </p:spTree>
    <p:extLst>
      <p:ext uri="{BB962C8B-B14F-4D97-AF65-F5344CB8AC3E}">
        <p14:creationId xmlns:p14="http://schemas.microsoft.com/office/powerpoint/2010/main" val="199480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аграды мои\717379-068-071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2880320" cy="40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725120-070-073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89182"/>
            <a:ext cx="3024336" cy="42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3"/>
            <a:ext cx="631844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Распространение собственного педагогического </a:t>
            </a:r>
            <a:r>
              <a:rPr lang="ru-RU" dirty="0" smtClean="0">
                <a:solidFill>
                  <a:srgbClr val="FF0000"/>
                </a:solidFill>
              </a:rPr>
              <a:t>опыта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опубликованы работы на сайте МААМ: « Игры для сенсорного развития детей», «Развитие сенсорных способностей у детей младшего возраста посредством дидактических игр». Представила семинар-практикум </a:t>
            </a:r>
            <a:r>
              <a:rPr lang="ru-RU" sz="1600" dirty="0"/>
              <a:t>для педагогов  "Развитие сенсорных способностей у детей младшего возраста посредством дидактических игр".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91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4345"/>
            <a:ext cx="47525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336600"/>
                </a:solidFill>
                <a:effectLst/>
                <a:latin typeface="Arial"/>
              </a:rPr>
              <a:t>Предоставление моей педагогической работы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Я хочу вам представить опыт моей работы по сенсорному развитию детей 2-3 лет Давно сказано, что каждый ребёнок от рождения наделён огромным умственным потенциалом, который при благоприятных условиях эффективно развивается и даёт возможность ребёнку достигать больших высот в своём развитии. Одно из условий своевременного и полноценного развития детей — их хорошее, уравновешенное настроение. Оно поддерживается правильной организацией жизни. Именно этот период – возраст раннего детства, время созревания всех основополагающих функций, является самым благоприятным для воспитания и обучения ребенка.</a:t>
            </a:r>
            <a:endParaRPr lang="ru-RU" b="0" i="0" dirty="0">
              <a:solidFill>
                <a:srgbClr val="336600"/>
              </a:solidFill>
              <a:effectLst/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26" y="332656"/>
            <a:ext cx="2626587" cy="619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40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7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small" dirty="0" smtClean="0">
                <a:solidFill>
                  <a:srgbClr val="FF0000"/>
                </a:solidFill>
                <a:ea typeface="+mj-ea"/>
                <a:cs typeface="+mj-cs"/>
              </a:rPr>
              <a:t>Были сделаны и приобретены игры для сенсорного </a:t>
            </a:r>
            <a:r>
              <a:rPr lang="ru-RU" cap="small" dirty="0">
                <a:solidFill>
                  <a:srgbClr val="FF0000"/>
                </a:solidFill>
                <a:ea typeface="+mj-ea"/>
                <a:cs typeface="+mj-cs"/>
              </a:rPr>
              <a:t>развития детей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8988"/>
            <a:ext cx="2421396" cy="119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978989"/>
            <a:ext cx="3870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latin typeface="Helvetica Neue"/>
              </a:rPr>
              <a:t>«Разложи по цвету»</a:t>
            </a:r>
            <a:r>
              <a:rPr lang="ru-RU" sz="1400" dirty="0">
                <a:solidFill>
                  <a:prstClr val="black"/>
                </a:solidFill>
              </a:rPr>
              <a:t/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srgbClr val="000000"/>
                </a:solidFill>
                <a:latin typeface="Helvetica Neue"/>
              </a:rPr>
              <a:t>Цель: учить соотносить предметы по цвету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4884"/>
            <a:ext cx="2421396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2384884"/>
            <a:ext cx="5184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latin typeface="Helvetica Neue"/>
              </a:rPr>
              <a:t>«Найди конфетки, одинаковые по звучанию».</a:t>
            </a:r>
            <a:r>
              <a:rPr lang="ru-RU" sz="1400" dirty="0">
                <a:solidFill>
                  <a:prstClr val="black"/>
                </a:solidFill>
              </a:rPr>
              <a:t/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srgbClr val="000000"/>
                </a:solidFill>
                <a:latin typeface="Helvetica Neue"/>
              </a:rPr>
              <a:t>Цель: развитие слухового внимания, дифференциация неречевых звуков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3018"/>
            <a:ext cx="24213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3643018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latin typeface="Helvetica Neue"/>
              </a:rPr>
              <a:t>Дидактическая игра "Собери бусы"</a:t>
            </a:r>
            <a:r>
              <a:rPr lang="ru-RU" sz="1400" dirty="0">
                <a:solidFill>
                  <a:prstClr val="black"/>
                </a:solidFill>
              </a:rPr>
              <a:t/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srgbClr val="000000"/>
                </a:solidFill>
                <a:latin typeface="Helvetica Neue"/>
              </a:rPr>
              <a:t>Цель: учить различать четыре основных цвета обобщать и закреплять знания о цвете, учить равномерно чередовать два-три цвета при раскладывании бусинок. Учить обозначать словом названия воспринимаемых свойств предметов.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2293" name="Picture 5" descr="C:\Users\Admin\Desktop\карамельки 2016 год\SAM_6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7956"/>
            <a:ext cx="2421396" cy="11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69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736304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48680"/>
            <a:ext cx="3582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«Один- много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 находить и определять количество предметов.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1" y="2060849"/>
            <a:ext cx="269125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2132856"/>
            <a:ext cx="50405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«Составь узор»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формировать осмысленное восприятие формы геометрических фигур, умение  сравнивать геометрическую фигуру с образцом, развивать внимание, зрительное восприятие, сообразительность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1" y="3789041"/>
            <a:ext cx="269125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3645025"/>
            <a:ext cx="5040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«Геометрическое лото»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учить различать предметы по форме и цвету, различать и называть некоторые геометрические фигуры;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развивать зрительное восприятие, память, воображение, </a:t>
            </a:r>
            <a:r>
              <a:rPr lang="ru-RU" sz="1400" dirty="0" smtClean="0">
                <a:solidFill>
                  <a:prstClr val="black"/>
                </a:solidFill>
              </a:rPr>
              <a:t>мелкую моторику</a:t>
            </a:r>
            <a:r>
              <a:rPr lang="ru-RU" sz="1400" dirty="0">
                <a:solidFill>
                  <a:prstClr val="black"/>
                </a:solidFill>
              </a:rPr>
              <a:t>, речь.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3" y="5287215"/>
            <a:ext cx="2684668" cy="131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445224"/>
            <a:ext cx="4896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«Листочки</a:t>
            </a:r>
            <a:r>
              <a:rPr lang="ru-RU" sz="1400" dirty="0">
                <a:solidFill>
                  <a:prstClr val="black"/>
                </a:solidFill>
              </a:rPr>
              <a:t>»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учить классифицировать  листья по цвету, форме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96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266429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476673"/>
            <a:ext cx="475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«Пазлы</a:t>
            </a:r>
            <a:r>
              <a:rPr lang="ru-RU" sz="1400" dirty="0">
                <a:solidFill>
                  <a:prstClr val="black"/>
                </a:solidFill>
              </a:rPr>
              <a:t>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сопоставить детали с соседними таким образом, чтобы вместе они составили общую картину.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2204865"/>
            <a:ext cx="2664296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348880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«Паровозик</a:t>
            </a:r>
            <a:r>
              <a:rPr lang="ru-RU" sz="1400" dirty="0">
                <a:solidFill>
                  <a:prstClr val="black"/>
                </a:solidFill>
              </a:rPr>
              <a:t>»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учить находить первого по счету; называть цвет вагончика и кто в нем едет»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3717033"/>
            <a:ext cx="266429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3717032"/>
            <a:ext cx="532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«Геометрическая мозаика»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 Цель: закрепить знания о геометрических фигурах (треугольнике, круге, квадрате), об основных цветах;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 формировать умение создавать образ предмета из геометрических форм; развивать зрительное восприятие, внимание, память, мыслительные операции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5301208"/>
            <a:ext cx="266429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552657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«Подбери колеса к машинам»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определять размер машины и подбирать соответственно колеса </a:t>
            </a:r>
          </a:p>
        </p:txBody>
      </p:sp>
    </p:spTree>
    <p:extLst>
      <p:ext uri="{BB962C8B-B14F-4D97-AF65-F5344CB8AC3E}">
        <p14:creationId xmlns:p14="http://schemas.microsoft.com/office/powerpoint/2010/main" val="2907375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25922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476672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rgbClr val="000000"/>
                </a:solidFill>
                <a:latin typeface="Georgia"/>
              </a:rPr>
              <a:t>«БОЛЬШОЙ И МАЛЕНЬКИЙ</a:t>
            </a:r>
            <a:r>
              <a:rPr lang="ru-RU" sz="1400" dirty="0">
                <a:solidFill>
                  <a:srgbClr val="000000"/>
                </a:solidFill>
                <a:latin typeface="Georgia"/>
              </a:rPr>
              <a:t> »</a:t>
            </a:r>
            <a:r>
              <a:rPr lang="ru-RU" sz="1400" dirty="0">
                <a:solidFill>
                  <a:prstClr val="black"/>
                </a:solidFill>
              </a:rPr>
              <a:t/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Цель: определить величину предмета, развивать речь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4" y="1700808"/>
            <a:ext cx="2563334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772817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«Геометрический коврик»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 Цель: развивать внимание, память, умение ориентироваться на плоскости, мыслительные операции; закрепить знание геометрических фигур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4" y="3140969"/>
            <a:ext cx="256333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140970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«У кого какая фигура»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 Цель: формировать умение различать предметы по форме и размеру; развивать цветовое восприятие, внимание, память, речь.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9" y="4725144"/>
            <a:ext cx="2521528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4802961"/>
            <a:ext cx="4680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Самая длинная, самая короткая»</a:t>
            </a:r>
            <a:r>
              <a:rPr lang="ru-RU" sz="1400" dirty="0">
                <a:solidFill>
                  <a:prstClr val="black"/>
                </a:solidFill>
              </a:rPr>
              <a:t>(предложить разложить разноцветные ленты по длине, от самой короткой до самой длинной, как вариант можно предложить сравнить ленты по нескольким признакам)</a:t>
            </a:r>
          </a:p>
        </p:txBody>
      </p:sp>
    </p:spTree>
    <p:extLst>
      <p:ext uri="{BB962C8B-B14F-4D97-AF65-F5344CB8AC3E}">
        <p14:creationId xmlns:p14="http://schemas.microsoft.com/office/powerpoint/2010/main" val="69121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156051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76672"/>
            <a:ext cx="4302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«Найди отличия</a:t>
            </a:r>
            <a:r>
              <a:rPr lang="ru-RU" sz="1400" dirty="0">
                <a:solidFill>
                  <a:prstClr val="black"/>
                </a:solidFill>
              </a:rPr>
              <a:t>»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учить находить отличия среди двух схожих картинок.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66" y="1067153"/>
            <a:ext cx="1368152" cy="24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556792"/>
            <a:ext cx="2679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latin typeface="Georgia"/>
              </a:rPr>
              <a:t>«Составь букет» 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Georgia"/>
              </a:rPr>
              <a:t>Цель: разложить цветы в вазы по цвету, размеру.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3"/>
            <a:ext cx="244827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3140968"/>
            <a:ext cx="44437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«Вкладыши»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научить соотносить геометрические фигуры по цвету и форме, закреплять геометрические фигуры (квадрат, треугольник, круг, цвет (основные цвета).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21" y="4537434"/>
            <a:ext cx="2448297" cy="14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5112189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«Узнай фигуру»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Цель: Закрепление знаний о геометрических фигурах, развиваем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мелкую моторику, память, речь .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2" y="4525926"/>
            <a:ext cx="2396053" cy="135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51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карамельки 2016 год\DSCN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98651"/>
            <a:ext cx="3575806" cy="29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404664"/>
            <a:ext cx="7776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Вывод</a:t>
            </a:r>
            <a:r>
              <a:rPr lang="ru-RU" dirty="0" smtClean="0"/>
              <a:t>:  За время проведения работы по развитию сенсорных способностей у детей, заметно вырос уровень знаний, дети самостоятельно могут играть в игры, повысился уровень развития речи, могут обращаться за помощью к взрослым, развивается моторика рук и пальцев. Заметное  повысилась познавательная активность, дети стали больше интересоваться. Повысились творческие способности и умения.</a:t>
            </a:r>
          </a:p>
          <a:p>
            <a:r>
              <a:rPr lang="ru-RU" dirty="0" smtClean="0"/>
              <a:t>Я для себя приобрела новые знания о сенсорном развитии детей в раннем возрасте. Укрепила отношения с родителями, появилось желание проводить чаще мероприятия для родителей и детей.</a:t>
            </a:r>
            <a:endParaRPr lang="ru-RU" dirty="0"/>
          </a:p>
          <a:p>
            <a:r>
              <a:rPr lang="ru-RU" dirty="0" smtClean="0"/>
              <a:t> Повысился уровень самообразования. Есть желание работать и дальше в этом направлении.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82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08146"/>
            <a:ext cx="7848872" cy="353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2250"/>
              </a:spcAft>
            </a:pPr>
            <a:r>
              <a:rPr lang="ru-RU" sz="2000" b="1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План </a:t>
            </a:r>
            <a:r>
              <a:rPr lang="ru-RU" sz="20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работы</a:t>
            </a:r>
            <a:endParaRPr lang="ru-RU" sz="1600" b="1" dirty="0">
              <a:solidFill>
                <a:srgbClr val="333333"/>
              </a:solidFill>
              <a:latin typeface="Arial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2250"/>
              </a:spcAft>
            </a:pPr>
            <a:r>
              <a:rPr lang="ru-RU" u="sng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Тема; </a:t>
            </a:r>
            <a:r>
              <a:rPr lang="ru-RU" u="sng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«</a:t>
            </a:r>
            <a:r>
              <a:rPr lang="ru-RU" sz="1600" b="1" u="sng" cap="small" dirty="0">
                <a:solidFill>
                  <a:srgbClr val="FF0000"/>
                </a:solidFill>
                <a:latin typeface="Candara"/>
              </a:rPr>
              <a:t>Развитие сенсорных   способностей по средством дидактических </a:t>
            </a:r>
            <a:r>
              <a:rPr lang="ru-RU" sz="1600" b="1" u="sng" cap="small" dirty="0" smtClean="0">
                <a:solidFill>
                  <a:srgbClr val="FF0000"/>
                </a:solidFill>
                <a:latin typeface="Candara"/>
              </a:rPr>
              <a:t>игр»</a:t>
            </a:r>
            <a:r>
              <a:rPr lang="ru-RU" sz="1600" dirty="0">
                <a:solidFill>
                  <a:prstClr val="black"/>
                </a:solidFill>
                <a:latin typeface="Calibri"/>
                <a:cs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Times New Roman"/>
              </a:rPr>
              <a:t>       </a:t>
            </a:r>
            <a:r>
              <a:rPr lang="ru-RU" sz="2000" u="sng" dirty="0" smtClean="0">
                <a:solidFill>
                  <a:srgbClr val="073E87"/>
                </a:solidFill>
                <a:latin typeface="Candara"/>
              </a:rPr>
              <a:t>Цель: 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повышение </a:t>
            </a:r>
            <a:r>
              <a:rPr lang="ru-RU" sz="2000" dirty="0">
                <a:solidFill>
                  <a:srgbClr val="073E87"/>
                </a:solidFill>
                <a:latin typeface="Candara"/>
              </a:rPr>
              <a:t>своего педагогического уровня, профессионального мастерства и 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компетентности.                       </a:t>
            </a:r>
            <a:r>
              <a:rPr lang="ru-RU" sz="2000" u="sng" dirty="0" smtClean="0">
                <a:solidFill>
                  <a:srgbClr val="073E87"/>
                </a:solidFill>
                <a:latin typeface="Candara"/>
              </a:rPr>
              <a:t>Задачи</a:t>
            </a:r>
            <a:r>
              <a:rPr lang="ru-RU" sz="2000" u="sng" dirty="0">
                <a:solidFill>
                  <a:srgbClr val="073E87"/>
                </a:solidFill>
                <a:latin typeface="Candara"/>
              </a:rPr>
              <a:t>: 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- </a:t>
            </a:r>
            <a:r>
              <a:rPr lang="ru-RU" sz="2000" dirty="0">
                <a:solidFill>
                  <a:srgbClr val="073E87"/>
                </a:solidFill>
                <a:latin typeface="Candara"/>
              </a:rPr>
              <a:t>расширить знания о сенсорном воспитании детей раннего возраста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.                                                                                                                      - </a:t>
            </a:r>
            <a:r>
              <a:rPr lang="ru-RU" sz="2000" dirty="0">
                <a:solidFill>
                  <a:srgbClr val="073E87"/>
                </a:solidFill>
                <a:latin typeface="Candara"/>
              </a:rPr>
              <a:t>обогатить развивающую среду группы по сенсорному развитию (создание и приобретение  новых игр при участии родителей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)              - </a:t>
            </a:r>
            <a:r>
              <a:rPr lang="ru-RU" sz="2000" dirty="0">
                <a:solidFill>
                  <a:srgbClr val="073E87"/>
                </a:solidFill>
                <a:latin typeface="Candara"/>
              </a:rPr>
              <a:t>образование родителей по данной  </a:t>
            </a:r>
            <a:r>
              <a:rPr lang="ru-RU" sz="2000" dirty="0" smtClean="0">
                <a:solidFill>
                  <a:srgbClr val="073E87"/>
                </a:solidFill>
                <a:latin typeface="Candara"/>
              </a:rPr>
              <a:t>теме</a:t>
            </a:r>
            <a:endParaRPr lang="ru-RU" sz="2000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5726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12845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6600"/>
                </a:solidFill>
                <a:effectLst/>
                <a:latin typeface="Arial"/>
              </a:rPr>
              <a:t>Цель  </a:t>
            </a:r>
            <a:r>
              <a:rPr lang="ru-RU" i="0" dirty="0" smtClean="0">
                <a:solidFill>
                  <a:srgbClr val="336600"/>
                </a:solidFill>
                <a:effectLst/>
                <a:latin typeface="Arial"/>
              </a:rPr>
              <a:t>- формирование сенсорных способностей у малышей.</a:t>
            </a:r>
          </a:p>
          <a:p>
            <a:pPr indent="254000" algn="just"/>
            <a:endParaRPr lang="ru-RU" dirty="0">
              <a:solidFill>
                <a:srgbClr val="336600"/>
              </a:solidFill>
              <a:latin typeface="Arial"/>
            </a:endParaRPr>
          </a:p>
          <a:p>
            <a:pPr indent="254000" algn="just"/>
            <a:r>
              <a:rPr lang="ru-RU" b="1" i="0" dirty="0" smtClean="0">
                <a:solidFill>
                  <a:srgbClr val="336600"/>
                </a:solidFill>
                <a:effectLst/>
                <a:latin typeface="Arial"/>
              </a:rPr>
              <a:t>задачи</a:t>
            </a:r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: 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-Формирование у детей систем сенсорных эталонов      </a:t>
            </a:r>
          </a:p>
          <a:p>
            <a:pPr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-Формирование умений самостоятельно применять системы перцептивных действий и системы эталонов в практической и познавательной деятельности </a:t>
            </a:r>
          </a:p>
          <a:p>
            <a:pPr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-Ориентировка в многообразном конкретном опыте требует обобщений, сведения многообразия к общим типичным явлениям, т.е. усвоения меры качеств – эталонов, выработанных человечеством.</a:t>
            </a:r>
            <a:endParaRPr lang="ru-RU" b="0" i="0" dirty="0">
              <a:solidFill>
                <a:srgbClr val="336600"/>
              </a:solidFill>
              <a:effectLst/>
              <a:latin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26638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61195"/>
            <a:ext cx="25908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49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336600"/>
                </a:solidFill>
                <a:effectLst/>
                <a:latin typeface="Arial"/>
              </a:rPr>
              <a:t>Требования программы по сенсорному воспитанию детей с 2 до 3 лет: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Ориентироваться в 6 цветах, называть их,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 подбирать по образцу ориентироваться в трех и более контрастных величинах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 собирать пирамидку из 5-8 колец разной величины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 соотносить конфигурацию объемной геометрической фигуры с плоскостным изображением, 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накладывать на образец (раскладывает вкладыши разной величины или формы в аналогичные отверстия на доске) 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составлять целое из 4-х частей разрезных картинок, 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складных кубиков различать предметы по форме (кубик, кирпичик, шар, призма) 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ориентироваться в соотношении плоскостных фигур (круг, овал, квадрат, прямоугольник) сравнивать, соотносить, группировать однородные предметы по цвету, форме, величине выделять формы предметов, обводя их по контуру то одной, то другой рукой в рамках листа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 проводить вертикальные, горизонтальные, округлые, короткие и длинные линии.</a:t>
            </a:r>
            <a:endParaRPr lang="ru-RU" b="0" i="0" dirty="0">
              <a:solidFill>
                <a:srgbClr val="3366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14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208912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Деятельность </a:t>
            </a:r>
            <a:r>
              <a:rPr lang="ru-RU" sz="16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педагога</a:t>
            </a:r>
            <a:endParaRPr lang="ru-RU" sz="1600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•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Создание альбома с иллюстрациями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• Создание альбома с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потешками</a:t>
            </a:r>
            <a:r>
              <a:rPr lang="ru-RU" sz="14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•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Проведение занятий по развитию речи: «Домашние животные»,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• Разработка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и изготовление дидактических игр.</a:t>
            </a:r>
            <a:r>
              <a:rPr lang="ru-RU" sz="14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•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Составление перспективного планирования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 Развитие сенсорных способностей детей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раннего возраста посредством дидактической игры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solidFill>
                  <a:srgbClr val="0070C0"/>
                </a:solidFill>
                <a:latin typeface="Arial"/>
                <a:ea typeface="Times New Roman"/>
                <a:cs typeface="Times New Roman"/>
              </a:rPr>
              <a:t>• Работа с родителями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:</a:t>
            </a:r>
            <a:r>
              <a:rPr lang="ru-RU" sz="14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консультации по теме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</a:t>
            </a:r>
            <a:r>
              <a:rPr lang="ru-RU" sz="1400" dirty="0">
                <a:latin typeface="Candara"/>
                <a:ea typeface="+mj-ea"/>
                <a:cs typeface="+mj-cs"/>
              </a:rPr>
              <a:t>Развитие сенсорных способностей у детей раннего возраста через дидактические игры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», «</a:t>
            </a:r>
            <a:r>
              <a:rPr lang="ru-RU" sz="1400" dirty="0">
                <a:latin typeface="Candara"/>
                <a:ea typeface="+mj-ea"/>
                <a:cs typeface="+mj-cs"/>
              </a:rPr>
              <a:t>Как выучить с ребенком цвета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»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анкетирование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«»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Родительское собрание «Развитие речи детей посредством дидактической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игры»</a:t>
            </a:r>
            <a:r>
              <a:rPr lang="ru-RU" sz="14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 </a:t>
            </a:r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Привлечение в изготовлении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пособий по сенсорному развитию. </a:t>
            </a:r>
            <a:r>
              <a:rPr lang="ru-RU" sz="1400" dirty="0" smtClean="0"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 памятка «</a:t>
            </a:r>
            <a:r>
              <a:rPr lang="ru-RU" sz="1400" dirty="0">
                <a:latin typeface="Candara"/>
                <a:ea typeface="+mj-ea"/>
                <a:cs typeface="+mj-cs"/>
              </a:rPr>
              <a:t>Сенсорные игры для развития речи детей младшего дошкольного возраста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»                      - 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Мастер-класс для родителей :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Сенсорные игры для развития речи детей младшего дошкольного возраста»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 </a:t>
            </a:r>
          </a:p>
          <a:p>
            <a:pPr lvl="0"/>
            <a:r>
              <a:rPr lang="ru-RU" sz="14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-</a:t>
            </a: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    </a:t>
            </a:r>
            <a:r>
              <a:rPr lang="ru-RU" sz="1400" dirty="0">
                <a:solidFill>
                  <a:prstClr val="black"/>
                </a:solidFill>
              </a:rPr>
              <a:t>Выставка «Развивающая игрушка своими руками»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               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161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rgbClr val="336600"/>
                </a:solidFill>
                <a:effectLst/>
                <a:latin typeface="Arial"/>
              </a:rPr>
              <a:t>Работа с родителями</a:t>
            </a:r>
          </a:p>
          <a:p>
            <a:pPr indent="254000" algn="just"/>
            <a:r>
              <a:rPr lang="ru-RU" b="0" i="0" dirty="0" smtClean="0">
                <a:solidFill>
                  <a:srgbClr val="336600"/>
                </a:solidFill>
                <a:effectLst/>
                <a:latin typeface="Arial"/>
              </a:rPr>
              <a:t>Я изложила какими методами и приёмами я пользуюсь при развитии сенсорного развития, но без помощи родителей добиться хороших результатов сложно. Я считаю, что в ребёнке может укорениться лишь то, что сформировано в семье, а значить основой успеха, являются родители. По этой теме разработаны план работы с родителями и рекомендации для родителей, как развивать сенсорные способности в своих детях и с помощью каких игр и упражнений, можно достичь желаемых результатов.</a:t>
            </a:r>
            <a:endParaRPr lang="ru-RU" b="0" i="0" dirty="0">
              <a:solidFill>
                <a:srgbClr val="3366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76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42617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cap="none" dirty="0" smtClean="0">
                <a:solidFill>
                  <a:srgbClr val="C00000"/>
                </a:solidFill>
                <a:latin typeface="Candara"/>
                <a:ea typeface="+mn-ea"/>
                <a:cs typeface="+mn-cs"/>
              </a:rPr>
              <a:t>подготовка  </a:t>
            </a:r>
            <a:r>
              <a:rPr lang="ru-RU" sz="1600" cap="none" dirty="0">
                <a:solidFill>
                  <a:srgbClr val="C00000"/>
                </a:solidFill>
                <a:latin typeface="Candara"/>
                <a:ea typeface="+mn-ea"/>
                <a:cs typeface="+mn-cs"/>
              </a:rPr>
              <a:t>консультаций </a:t>
            </a:r>
            <a:r>
              <a:rPr lang="ru-RU" sz="1600" cap="none" dirty="0">
                <a:solidFill>
                  <a:srgbClr val="073E87"/>
                </a:solidFill>
                <a:latin typeface="Candara"/>
                <a:ea typeface="+mn-ea"/>
                <a:cs typeface="+mn-cs"/>
              </a:rPr>
              <a:t>«Развитие сенсорных способностей у детей раннего возраста через дидактические игры», «Как выучить с ребенком цвета»; проведение индивидуальных  </a:t>
            </a:r>
            <a:r>
              <a:rPr lang="ru-RU" sz="1600" cap="none" dirty="0" smtClean="0">
                <a:solidFill>
                  <a:srgbClr val="073E87"/>
                </a:solidFill>
                <a:latin typeface="Candara"/>
                <a:ea typeface="+mn-ea"/>
                <a:cs typeface="+mn-cs"/>
              </a:rPr>
              <a:t>бесед, </a:t>
            </a:r>
            <a:r>
              <a:rPr lang="ru-RU" sz="1600" cap="none" dirty="0">
                <a:solidFill>
                  <a:srgbClr val="073E87"/>
                </a:solidFill>
                <a:latin typeface="Candara"/>
                <a:ea typeface="+mn-ea"/>
                <a:cs typeface="+mn-cs"/>
              </a:rPr>
              <a:t>памятки  «Сенсорные игры для развития речи детей младшего дошкольного возраста</a:t>
            </a:r>
            <a:r>
              <a:rPr lang="ru-RU" sz="1600" cap="none" dirty="0" smtClean="0">
                <a:solidFill>
                  <a:srgbClr val="073E87"/>
                </a:solidFill>
                <a:latin typeface="Candara"/>
                <a:ea typeface="+mn-ea"/>
                <a:cs typeface="+mn-cs"/>
              </a:rPr>
              <a:t>»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endParaRPr lang="ru-RU" sz="1600" cap="none" dirty="0">
              <a:solidFill>
                <a:srgbClr val="073E87"/>
              </a:solidFill>
              <a:latin typeface="Candara"/>
              <a:ea typeface="+mn-ea"/>
              <a:cs typeface="+mn-cs"/>
            </a:endParaRPr>
          </a:p>
        </p:txBody>
      </p:sp>
      <p:pic>
        <p:nvPicPr>
          <p:cNvPr id="7170" name="Picture 2" descr="C:\Users\Admin\Desktop\карамельки 2016 год\SAM_5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карамельки 2016 год\SAM_5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03" y="364502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3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карамельки 2016 год\SAM_5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0243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карамельки 2016 год\SAM_5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9675"/>
          <a:stretch/>
        </p:blipFill>
        <p:spPr bwMode="auto">
          <a:xfrm>
            <a:off x="6032476" y="764704"/>
            <a:ext cx="2577443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карамельки 2016 год\SAM_58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15409"/>
          <a:stretch/>
        </p:blipFill>
        <p:spPr bwMode="auto">
          <a:xfrm>
            <a:off x="470805" y="3645024"/>
            <a:ext cx="3021075" cy="22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карамельки 2016 год\SAM_5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r="18354"/>
          <a:stretch/>
        </p:blipFill>
        <p:spPr bwMode="auto">
          <a:xfrm>
            <a:off x="3779912" y="1196752"/>
            <a:ext cx="2036618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карамельки 2016 год\SAM_58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08" y="3670755"/>
            <a:ext cx="4000444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65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498</TotalTime>
  <Words>1424</Words>
  <Application>Microsoft Office PowerPoint</Application>
  <PresentationFormat>Экран (4:3)</PresentationFormat>
  <Paragraphs>104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Тема  самообразования:       «Развитие сенсорных   способностей раннего возраста  по средством дидактических игр»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 консультаций «Развитие сенсорных способностей у детей раннего возраста через дидактические игры», «Как выучить с ребенком цвета»; проведение индивидуальных  бесед, памятки  «Сенсорные игры для развития речи детей младшего дошкольного возраста» </vt:lpstr>
      <vt:lpstr>Презентация PowerPoint</vt:lpstr>
      <vt:lpstr>Презентация PowerPoint</vt:lpstr>
      <vt:lpstr>Презентация PowerPoint</vt:lpstr>
      <vt:lpstr>Оформила игровой центр по сенсорному развитию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48</cp:revision>
  <dcterms:created xsi:type="dcterms:W3CDTF">2017-05-31T13:52:38Z</dcterms:created>
  <dcterms:modified xsi:type="dcterms:W3CDTF">2017-06-13T06:22:01Z</dcterms:modified>
</cp:coreProperties>
</file>