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66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3DBA89-D066-4136-8A52-167ECB2F1204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4FF44E-51A2-4BB1-BB67-7D5EB7645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57224" y="776289"/>
            <a:ext cx="6572296" cy="293846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9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«Применение инновационных игровых технологий в ДОУ»</a:t>
            </a:r>
            <a:br>
              <a:rPr lang="ru-RU" sz="49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9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582341"/>
            <a:ext cx="66437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какие бы игры не играли наши воспитанники,  нужно быть  не рядом, а вместе с ними. Уважать личность каждого </a:t>
            </a:r>
            <a:r>
              <a:rPr lang="ru-RU" sz="2400" dirty="0" err="1" smtClean="0"/>
              <a:t>ребѐнка</a:t>
            </a:r>
            <a:r>
              <a:rPr lang="ru-RU" sz="2400" dirty="0" smtClean="0"/>
              <a:t>, учитывать индивидуальные особенности .  Только такое партнерство и сотрудничество воспитателя с детьми в игре создает зону ближайшего развития самостоятельной игры детей. Таким образом сам </a:t>
            </a:r>
            <a:r>
              <a:rPr lang="ru-RU" sz="2400" dirty="0" err="1" smtClean="0"/>
              <a:t>ребѐнок </a:t>
            </a:r>
            <a:r>
              <a:rPr lang="ru-RU" sz="2400" dirty="0" smtClean="0"/>
              <a:t>становится активным и полноценным участником образовательного процесса.</a:t>
            </a:r>
            <a:endParaRPr lang="ru-RU" sz="2400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85794"/>
            <a:ext cx="6929486" cy="3785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«Игра порождает радость, свободу, довольство, покой в себе и около себя, мир с миром»</a:t>
            </a:r>
          </a:p>
          <a:p>
            <a:r>
              <a:rPr lang="ru-RU" sz="4000" dirty="0" smtClean="0"/>
              <a:t>Фридрих </a:t>
            </a:r>
            <a:r>
              <a:rPr lang="ru-RU" sz="4000" dirty="0" err="1" smtClean="0"/>
              <a:t>Фребель</a:t>
            </a:r>
            <a:endParaRPr lang="ru-RU" sz="4000" dirty="0"/>
          </a:p>
        </p:txBody>
      </p:sp>
    </p:spTree>
  </p:cSld>
  <p:clrMapOvr>
    <a:masterClrMapping/>
  </p:clrMapOvr>
  <p:transition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28343"/>
            <a:ext cx="7643866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Игровые технологии </a:t>
            </a:r>
            <a:r>
              <a:rPr lang="ru-RU" sz="2000" dirty="0" smtClean="0"/>
              <a:t>—являются фундаментом всего дошкольного образования. В свете ФГОС личность ребенка выводится на первый план и все дошкольное детство должно быть посвящено игре.</a:t>
            </a:r>
          </a:p>
          <a:p>
            <a:r>
              <a:rPr lang="ru-RU" sz="2000" dirty="0" smtClean="0"/>
              <a:t>Игры имеют множество познавательных, обучающих функций. Среди игровых упражнений можно выделить те, которые: </a:t>
            </a:r>
          </a:p>
          <a:p>
            <a:r>
              <a:rPr lang="ru-RU" sz="2000" dirty="0" smtClean="0"/>
              <a:t> помогают выделять характерные признаки предметов: то есть учат сравнивать; </a:t>
            </a:r>
          </a:p>
          <a:p>
            <a:r>
              <a:rPr lang="ru-RU" sz="2000" dirty="0" smtClean="0"/>
              <a:t> помогают обобщать предметы по определенным признакам; </a:t>
            </a:r>
          </a:p>
          <a:p>
            <a:r>
              <a:rPr lang="ru-RU" sz="2000" dirty="0" smtClean="0"/>
              <a:t> учат ребенка отделять вымысел от реального; </a:t>
            </a:r>
          </a:p>
          <a:p>
            <a:r>
              <a:rPr lang="ru-RU" sz="2000" dirty="0" smtClean="0"/>
              <a:t> воспитывают общение в коллективе, развивают быстроту реакции, смекалку и другое.</a:t>
            </a:r>
            <a:endParaRPr lang="ru-RU" sz="2000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0723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Цель игровой технологии- </a:t>
            </a:r>
            <a:r>
              <a:rPr lang="ru-RU" dirty="0" smtClean="0"/>
              <a:t>не менять </a:t>
            </a:r>
            <a:r>
              <a:rPr lang="ru-RU" dirty="0" err="1" smtClean="0"/>
              <a:t>ребѐнка</a:t>
            </a:r>
            <a:r>
              <a:rPr lang="ru-RU" dirty="0" smtClean="0"/>
              <a:t>, и не переделывать его, не учить его каким-то специальным поведенческим навыкам , а дать возможность «прожить» в игре волнующие его ситуации при полном внимании и сопереживании взрослого.</a:t>
            </a:r>
          </a:p>
          <a:p>
            <a:r>
              <a:rPr lang="ru-RU" b="1" i="1" u="sng" dirty="0" smtClean="0"/>
              <a:t>Целевые ориентации игровых технологий: </a:t>
            </a:r>
          </a:p>
          <a:p>
            <a:r>
              <a:rPr lang="ru-RU" dirty="0" smtClean="0"/>
              <a:t>- дидактических (расширение кругозора, познавательная деятельность, формирование определенных умений и навыков, необходимых в практической деятельности, развитие трудовых навыков); </a:t>
            </a:r>
          </a:p>
          <a:p>
            <a:r>
              <a:rPr lang="ru-RU" dirty="0" smtClean="0"/>
              <a:t>-развивающих (развитие внимания, памяти, речи, мышления, воображения, фантазий); </a:t>
            </a:r>
          </a:p>
          <a:p>
            <a:r>
              <a:rPr lang="ru-RU" dirty="0" smtClean="0"/>
              <a:t>-самостоятельности, воли, формирование нравственных, эстетических и мировоззренческих позиций, воспитание сотрудничества, коллективизма,  общительности); </a:t>
            </a:r>
          </a:p>
          <a:p>
            <a:r>
              <a:rPr lang="ru-RU" dirty="0" smtClean="0"/>
              <a:t>-социализирующих ( приобщение к нормам и ценностям общества; адаптация к условиям среды, обучение общению  и др.)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443841"/>
            <a:ext cx="61436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Реализация игровых приемов и ситуаций в образовательном процессе происходит по следующим основным направлениям:</a:t>
            </a:r>
          </a:p>
          <a:p>
            <a:pPr algn="ctr"/>
            <a:r>
              <a:rPr lang="ru-RU" sz="2000" b="1" dirty="0" smtClean="0"/>
              <a:t>• дидактическая цель ставится перед детьми в форме игровой задачи; </a:t>
            </a:r>
          </a:p>
          <a:p>
            <a:pPr algn="ctr"/>
            <a:r>
              <a:rPr lang="ru-RU" sz="2000" b="1" dirty="0" smtClean="0"/>
              <a:t>• деятельность подчиняется правилам игры;</a:t>
            </a:r>
          </a:p>
          <a:p>
            <a:pPr algn="ctr"/>
            <a:r>
              <a:rPr lang="ru-RU" sz="2000" b="1" dirty="0" smtClean="0"/>
              <a:t>• учебный материал используется в качестве </a:t>
            </a:r>
            <a:r>
              <a:rPr lang="ru-RU" sz="2000" b="1" dirty="0" err="1" smtClean="0"/>
              <a:t>еѐ </a:t>
            </a:r>
            <a:r>
              <a:rPr lang="ru-RU" sz="2000" b="1" dirty="0" smtClean="0"/>
              <a:t>средства; </a:t>
            </a:r>
          </a:p>
          <a:p>
            <a:pPr algn="ctr"/>
            <a:r>
              <a:rPr lang="ru-RU" sz="2000" b="1" dirty="0" smtClean="0"/>
              <a:t>• в деятельность вводится элемент соревнования, который переводит дидактическую задачу в игровую; </a:t>
            </a:r>
          </a:p>
          <a:p>
            <a:pPr algn="ctr"/>
            <a:r>
              <a:rPr lang="ru-RU" sz="2000" b="1" dirty="0" smtClean="0"/>
              <a:t>• успешное выполнение дидактического задания связывается с игровым результатом.</a:t>
            </a:r>
            <a:endParaRPr lang="ru-RU" sz="2000" b="1" dirty="0"/>
          </a:p>
        </p:txBody>
      </p:sp>
    </p:spTree>
  </p:cSld>
  <p:clrMapOvr>
    <a:masterClrMapping/>
  </p:clrMapOvr>
  <p:transition spd="med" advTm="5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35846"/>
            <a:ext cx="67151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Функции игры:</a:t>
            </a:r>
          </a:p>
          <a:p>
            <a:r>
              <a:rPr lang="ru-RU" b="1" u="sng" dirty="0" smtClean="0"/>
              <a:t>• развлекательная </a:t>
            </a:r>
            <a:r>
              <a:rPr lang="ru-RU" dirty="0" smtClean="0"/>
              <a:t>(это основная функция  - развлечь, доставить удовольствие, воодушевить, пробудить интерес); </a:t>
            </a:r>
          </a:p>
          <a:p>
            <a:r>
              <a:rPr lang="ru-RU" b="1" u="sng" dirty="0" smtClean="0"/>
              <a:t>• коммуникативная</a:t>
            </a:r>
            <a:r>
              <a:rPr lang="ru-RU" dirty="0" smtClean="0"/>
              <a:t>: освоение диалектики общения; </a:t>
            </a:r>
          </a:p>
          <a:p>
            <a:r>
              <a:rPr lang="ru-RU" b="1" u="sng" dirty="0" smtClean="0"/>
              <a:t>• самореализация </a:t>
            </a:r>
            <a:r>
              <a:rPr lang="ru-RU" dirty="0" smtClean="0"/>
              <a:t>в игре как полигоне человеческой практики; </a:t>
            </a:r>
          </a:p>
          <a:p>
            <a:r>
              <a:rPr lang="ru-RU" b="1" u="sng" dirty="0" smtClean="0"/>
              <a:t>• </a:t>
            </a:r>
            <a:r>
              <a:rPr lang="ru-RU" b="1" u="sng" dirty="0" err="1" smtClean="0"/>
              <a:t>игротерапевтическая</a:t>
            </a:r>
            <a:r>
              <a:rPr lang="ru-RU" dirty="0" smtClean="0"/>
              <a:t>: преодоление различных трудностей, возникающих в других видах жизнедеятельности; </a:t>
            </a:r>
          </a:p>
          <a:p>
            <a:r>
              <a:rPr lang="ru-RU" b="1" u="sng" dirty="0" smtClean="0"/>
              <a:t>• диагностическая</a:t>
            </a:r>
            <a:r>
              <a:rPr lang="ru-RU" dirty="0" smtClean="0"/>
              <a:t>: выявление отклонений от нормативного поведения, самопознание в процессе игры; </a:t>
            </a:r>
          </a:p>
          <a:p>
            <a:r>
              <a:rPr lang="ru-RU" b="1" u="sng" dirty="0" smtClean="0"/>
              <a:t>• функция коррекции</a:t>
            </a:r>
            <a:r>
              <a:rPr lang="ru-RU" dirty="0" smtClean="0"/>
              <a:t>: внесение позитивных изменений в структуру личностных показателей; </a:t>
            </a:r>
          </a:p>
          <a:p>
            <a:r>
              <a:rPr lang="ru-RU" b="1" u="sng" dirty="0" smtClean="0"/>
              <a:t>• межнациональная коммуникация</a:t>
            </a:r>
            <a:r>
              <a:rPr lang="ru-RU" dirty="0" smtClean="0"/>
              <a:t>: усвоение единых для всех людей социально-культурных ценностей; </a:t>
            </a:r>
          </a:p>
          <a:p>
            <a:r>
              <a:rPr lang="ru-RU" b="1" u="sng" dirty="0" smtClean="0"/>
              <a:t>• функция социализации: </a:t>
            </a:r>
            <a:r>
              <a:rPr lang="ru-RU" dirty="0" smtClean="0"/>
              <a:t>включение в систему общественных отношений, усвоение норм человеческого общения</a:t>
            </a:r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028342"/>
            <a:ext cx="6643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Игровая технология строится как целостное образование . В нее включаются последовательно: Игры и упражнения, формирующие умение выделять основные, характерные признаки предметов, сравнивать, сопоставлять их.</a:t>
            </a:r>
          </a:p>
          <a:p>
            <a:r>
              <a:rPr lang="ru-RU" dirty="0" smtClean="0"/>
              <a:t>Группы игр на обобщение предметов по определенным признакам.</a:t>
            </a:r>
          </a:p>
          <a:p>
            <a:r>
              <a:rPr lang="ru-RU" dirty="0" smtClean="0"/>
              <a:t>Группы игр, воспитывающих умение владеть собой, быстроту реакции на слово, фонематический слух, смекалку и др.</a:t>
            </a:r>
          </a:p>
          <a:p>
            <a:r>
              <a:rPr lang="ru-RU" dirty="0" smtClean="0"/>
              <a:t>Группы игр, в процессе которых у дошкольников развивается умение отличать реальные явления от нереальных.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85852" y="1305342"/>
            <a:ext cx="55721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использовании игровых технологий в </a:t>
            </a:r>
            <a:r>
              <a:rPr lang="ru-RU" dirty="0" err="1" smtClean="0"/>
              <a:t>воспитательно</a:t>
            </a:r>
            <a:r>
              <a:rPr lang="ru-RU" dirty="0" smtClean="0"/>
              <a:t> - образовательном процессе в ДОУ необходимо соблюдать следующие условия:</a:t>
            </a:r>
          </a:p>
          <a:p>
            <a:r>
              <a:rPr lang="ru-RU" dirty="0" smtClean="0"/>
              <a:t>• соответствие целям </a:t>
            </a:r>
            <a:r>
              <a:rPr lang="ru-RU" dirty="0" err="1" smtClean="0"/>
              <a:t>воспитательнообразовательного</a:t>
            </a:r>
            <a:r>
              <a:rPr lang="ru-RU" dirty="0" smtClean="0"/>
              <a:t> процесса; </a:t>
            </a:r>
          </a:p>
          <a:p>
            <a:r>
              <a:rPr lang="ru-RU" dirty="0" smtClean="0"/>
              <a:t>• доступность для детей данного возраста; </a:t>
            </a:r>
          </a:p>
          <a:p>
            <a:r>
              <a:rPr lang="ru-RU" dirty="0" smtClean="0"/>
              <a:t>• отсутствие принуждения любой формы при вовлечении детей в игру; </a:t>
            </a:r>
          </a:p>
          <a:p>
            <a:r>
              <a:rPr lang="ru-RU" dirty="0" smtClean="0"/>
              <a:t>• игровые технологии должны быть направлены на развитие восприятия, внимания, памяти, наглядно-образного, логического, образного мышления детей.</a:t>
            </a:r>
            <a:endParaRPr lang="ru-RU" dirty="0"/>
          </a:p>
        </p:txBody>
      </p:sp>
    </p:spTree>
  </p:cSld>
  <p:clrMapOvr>
    <a:masterClrMapping/>
  </p:clrMapOvr>
  <p:transition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97346"/>
            <a:ext cx="61436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Используя игровые технологии в образовательном процессе, взрослому необходимо обладать </a:t>
            </a:r>
            <a:r>
              <a:rPr lang="ru-RU" dirty="0" err="1" smtClean="0"/>
              <a:t>эмпатией</a:t>
            </a:r>
            <a:r>
              <a:rPr lang="ru-RU" dirty="0" smtClean="0"/>
              <a:t>, доброжелательностью, уметь осуществлять эмоциональную поддержку. Только в этом случае игра будет полезна для развития ребенка и создания положительной атмосферы сотрудничества с взрослым. Сначала они используются как отдельные игровые моменты. Игровые моменты очень важны в педагогическом процессе, особенно в период адаптации детей в детском учреждении. Начиная с двух - трех лет их основная задача - это формирование эмоционального контакта, доверия детей к воспитателю, умения видеть в воспитателе доброго, всегда готового прийти на помощь человека . Первые игровые ситуации должны быть фронтальными, чтобы ни один ребенок не чувствовал себя обделенным вниманием. </a:t>
            </a:r>
            <a:endParaRPr lang="ru-RU" dirty="0"/>
          </a:p>
        </p:txBody>
      </p:sp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703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«Применение инновационных игровых технологий в ДОУ»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«Применение инновационных игровых технологий в ДОУ»</dc:title>
  <dc:creator>Natasha Maksimova</dc:creator>
  <cp:lastModifiedBy>User</cp:lastModifiedBy>
  <cp:revision>12</cp:revision>
  <dcterms:created xsi:type="dcterms:W3CDTF">2016-11-22T04:30:46Z</dcterms:created>
  <dcterms:modified xsi:type="dcterms:W3CDTF">2020-09-06T18:01:55Z</dcterms:modified>
</cp:coreProperties>
</file>