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6" r:id="rId9"/>
    <p:sldId id="270" r:id="rId10"/>
    <p:sldId id="267" r:id="rId11"/>
    <p:sldId id="268" r:id="rId12"/>
    <p:sldId id="269" r:id="rId13"/>
    <p:sldId id="271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nya" initials="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Средний стиль 3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08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011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1076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7494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7980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09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3424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78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023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067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629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465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968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04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587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081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2514E-CA2D-44D3-B1C2-5A9804189320}" type="datetimeFigureOut">
              <a:rPr lang="ru-RU" smtClean="0"/>
              <a:t>04.06.2020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836D64-02DE-4C74-8874-DE38FC0B26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56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2" r:id="rId12"/>
    <p:sldLayoutId id="2147483773" r:id="rId13"/>
    <p:sldLayoutId id="2147483774" r:id="rId14"/>
    <p:sldLayoutId id="2147483775" r:id="rId15"/>
    <p:sldLayoutId id="21474837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2429301"/>
            <a:ext cx="8825658" cy="2634018"/>
          </a:xfrm>
        </p:spPr>
        <p:txBody>
          <a:bodyPr>
            <a:noAutofit/>
          </a:bodyPr>
          <a:lstStyle/>
          <a:p>
            <a:pPr algn="ctr"/>
            <a:r>
              <a:rPr lang="ru-RU" sz="4800" dirty="0"/>
              <a:t>Основы </a:t>
            </a:r>
            <a:r>
              <a:rPr lang="ru-RU" sz="4800" dirty="0" smtClean="0"/>
              <a:t>и возрастные </a:t>
            </a:r>
            <a:r>
              <a:rPr lang="ru-RU" sz="4800" dirty="0"/>
              <a:t>особенности  </a:t>
            </a:r>
            <a:r>
              <a:rPr lang="ru-RU" sz="4800" dirty="0" smtClean="0"/>
              <a:t>подготовки спортсменов </a:t>
            </a:r>
            <a:r>
              <a:rPr lang="ru-RU" sz="4800" smtClean="0"/>
              <a:t>в </a:t>
            </a:r>
            <a:r>
              <a:rPr lang="ru-RU" sz="4800" smtClean="0"/>
              <a:t>каратэ. 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54955" y="4531057"/>
            <a:ext cx="8825658" cy="197892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Тренер-преподаватель  МБУ  ДО  ДЮСШ  « ЮНОСТЬ»</a:t>
            </a:r>
          </a:p>
          <a:p>
            <a:pPr algn="ctr"/>
            <a:r>
              <a:rPr lang="ru-RU" dirty="0" smtClean="0"/>
              <a:t>ОТДЕЛЕЛИЯ  « КАРАТЭ»</a:t>
            </a:r>
          </a:p>
          <a:p>
            <a:pPr algn="ctr"/>
            <a:r>
              <a:rPr lang="ru-RU" dirty="0" smtClean="0"/>
              <a:t>АКСАЙСКОГО  РАЙОНА </a:t>
            </a:r>
          </a:p>
          <a:p>
            <a:pPr algn="ctr"/>
            <a:r>
              <a:rPr lang="ru-RU" dirty="0" smtClean="0"/>
              <a:t>РОСТОВСКОЙ  ОБЛАСТИ   </a:t>
            </a:r>
          </a:p>
        </p:txBody>
      </p:sp>
    </p:spTree>
    <p:extLst>
      <p:ext uri="{BB962C8B-B14F-4D97-AF65-F5344CB8AC3E}">
        <p14:creationId xmlns:p14="http://schemas.microsoft.com/office/powerpoint/2010/main" val="45124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755" y="-177420"/>
            <a:ext cx="10036158" cy="126924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Силовая подготовка.</a:t>
            </a:r>
            <a:br>
              <a:rPr lang="ru-RU" dirty="0" smtClean="0"/>
            </a:br>
            <a:r>
              <a:rPr lang="ru-RU" dirty="0" smtClean="0"/>
              <a:t>Величина отягощения и количество повторений в упражнениях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0934328"/>
              </p:ext>
            </p:extLst>
          </p:nvPr>
        </p:nvGraphicFramePr>
        <p:xfrm>
          <a:off x="113731" y="1320800"/>
          <a:ext cx="11982735" cy="5601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2390"/>
                <a:gridCol w="1189971"/>
                <a:gridCol w="1411361"/>
                <a:gridCol w="1909488"/>
                <a:gridCol w="2545985"/>
                <a:gridCol w="1079276"/>
                <a:gridCol w="1674264"/>
              </a:tblGrid>
              <a:tr h="1060283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Обознач</a:t>
                      </a:r>
                      <a:r>
                        <a:rPr lang="ru-RU" sz="1600" dirty="0" smtClean="0"/>
                        <a:t>-е веса отягощения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Отнош</a:t>
                      </a:r>
                      <a:r>
                        <a:rPr lang="ru-RU" sz="1600" dirty="0" smtClean="0"/>
                        <a:t>. к макс.</a:t>
                      </a:r>
                      <a:br>
                        <a:rPr lang="ru-RU" sz="1600" dirty="0" smtClean="0"/>
                      </a:br>
                      <a:r>
                        <a:rPr lang="ru-RU" sz="1600" dirty="0" smtClean="0"/>
                        <a:t>весу(%)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Кол-во повтор в 1-м подходе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Особенности </a:t>
                      </a:r>
                      <a:r>
                        <a:rPr lang="ru-RU" sz="1600" dirty="0" err="1" smtClean="0"/>
                        <a:t>выпол</a:t>
                      </a:r>
                      <a:r>
                        <a:rPr lang="ru-RU" sz="1600" dirty="0" smtClean="0"/>
                        <a:t>-я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упраж</a:t>
                      </a:r>
                      <a:r>
                        <a:rPr lang="ru-RU" sz="1600" baseline="0" dirty="0" smtClean="0"/>
                        <a:t>-я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Оценка </a:t>
                      </a:r>
                      <a:r>
                        <a:rPr lang="ru-RU" sz="1600" dirty="0" err="1" smtClean="0"/>
                        <a:t>напреженности</a:t>
                      </a:r>
                      <a:r>
                        <a:rPr lang="ru-RU" sz="1600" dirty="0" smtClean="0"/>
                        <a:t> (</a:t>
                      </a:r>
                      <a:r>
                        <a:rPr lang="ru-RU" sz="1600" dirty="0" err="1" smtClean="0"/>
                        <a:t>интенсив-ть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упр</a:t>
                      </a:r>
                      <a:r>
                        <a:rPr lang="ru-RU" sz="1600" baseline="0" dirty="0" smtClean="0"/>
                        <a:t>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ЧСС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Предельный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Медленно без ускорения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Макс.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90-110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Абс.сила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Околопредельный</a:t>
                      </a:r>
                      <a:r>
                        <a:rPr lang="ru-RU" sz="160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99-90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2-3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Медленно</a:t>
                      </a:r>
                      <a:r>
                        <a:rPr lang="ru-RU" sz="1600" baseline="0" dirty="0" smtClean="0"/>
                        <a:t> без ускорения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Субмакс</a:t>
                      </a:r>
                      <a:r>
                        <a:rPr lang="ru-RU" sz="1600" dirty="0" smtClean="0"/>
                        <a:t>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100-120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/>
                        <a:t>Абс.сила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Большой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89-80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4-6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«взрывным»</a:t>
                      </a:r>
                      <a:br>
                        <a:rPr lang="ru-RU" sz="1600" dirty="0" smtClean="0"/>
                      </a:br>
                      <a:r>
                        <a:rPr lang="ru-RU" sz="1600" dirty="0" smtClean="0"/>
                        <a:t>усилием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Большая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120-130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Взрывная сила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69-50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12-18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-------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Средняя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130-140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Ускоряющая и быстрая сила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Малый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54-40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19-27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Быстро с ускорением в начале движения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Малая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140-160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Стартовая сила и силовая выносливость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Умеренный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79-70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7-11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Быстро</a:t>
                      </a:r>
                      <a:r>
                        <a:rPr lang="ru-RU" sz="1600" baseline="0" dirty="0" smtClean="0"/>
                        <a:t> с ускорением в конце движения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Умеренная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130-140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Ускоряющая сила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Незначительный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39-25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28-38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Макс. быстро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Незначительная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140-160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Скоростная выносливость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178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Значение аэробного и анаэробного обмена веществ в зависимости от дистанции бега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1076172"/>
              </p:ext>
            </p:extLst>
          </p:nvPr>
        </p:nvGraphicFramePr>
        <p:xfrm>
          <a:off x="677863" y="2023963"/>
          <a:ext cx="8596311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5437"/>
                <a:gridCol w="2865437"/>
                <a:gridCol w="2865437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Дистанция(м)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Аеробная</a:t>
                      </a:r>
                      <a:r>
                        <a:rPr lang="en-US" dirty="0" smtClean="0"/>
                        <a:t>/</a:t>
                      </a:r>
                      <a:r>
                        <a:rPr lang="uk-UA" dirty="0" err="1" smtClean="0"/>
                        <a:t>анаеробная</a:t>
                      </a:r>
                      <a:r>
                        <a:rPr lang="uk-UA" dirty="0" smtClean="0"/>
                        <a:t> </a:t>
                      </a:r>
                      <a:r>
                        <a:rPr lang="uk-UA" dirty="0" err="1" smtClean="0"/>
                        <a:t>работа</a:t>
                      </a:r>
                      <a:r>
                        <a:rPr lang="uk-UA" dirty="0" smtClean="0"/>
                        <a:t> (%)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Основной</a:t>
                      </a:r>
                      <a:r>
                        <a:rPr lang="uk-UA" dirty="0" smtClean="0"/>
                        <a:t> режим </a:t>
                      </a:r>
                      <a:r>
                        <a:rPr lang="uk-UA" dirty="0" err="1" smtClean="0"/>
                        <a:t>єнергообеспечения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461294">
                <a:tc>
                  <a:txBody>
                    <a:bodyPr/>
                    <a:lstStyle/>
                    <a:p>
                      <a:r>
                        <a:rPr lang="uk-UA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5</a:t>
                      </a:r>
                      <a:r>
                        <a:rPr lang="en-US" dirty="0" smtClean="0"/>
                        <a:t>/</a:t>
                      </a:r>
                      <a:r>
                        <a:rPr lang="ru-RU" dirty="0" smtClean="0"/>
                        <a:t>95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Алактатный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229135">
                <a:tc>
                  <a:txBody>
                    <a:bodyPr/>
                    <a:lstStyle/>
                    <a:p>
                      <a:r>
                        <a:rPr lang="ru-RU" dirty="0" smtClean="0"/>
                        <a:t>200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r>
                        <a:rPr lang="en-US" dirty="0" smtClean="0"/>
                        <a:t>/</a:t>
                      </a:r>
                      <a:r>
                        <a:rPr lang="uk-UA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Лактатный</a:t>
                      </a:r>
                      <a:r>
                        <a:rPr lang="uk-UA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229135">
                <a:tc>
                  <a:txBody>
                    <a:bodyPr/>
                    <a:lstStyle/>
                    <a:p>
                      <a:r>
                        <a:rPr lang="ru-RU" dirty="0" smtClean="0"/>
                        <a:t>400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r>
                        <a:rPr lang="en-US" dirty="0" smtClean="0"/>
                        <a:t>/75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Лактатный</a:t>
                      </a:r>
                      <a:endParaRPr lang="ru-RU" dirty="0"/>
                    </a:p>
                  </a:txBody>
                  <a:tcPr/>
                </a:tc>
              </a:tr>
              <a:tr h="229135">
                <a:tc>
                  <a:txBody>
                    <a:bodyPr/>
                    <a:lstStyle/>
                    <a:p>
                      <a:r>
                        <a:rPr lang="ru-RU" dirty="0" smtClean="0"/>
                        <a:t>600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r>
                        <a:rPr lang="en-US" dirty="0" smtClean="0"/>
                        <a:t>/65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Лактатный</a:t>
                      </a:r>
                      <a:endParaRPr lang="ru-RU" dirty="0"/>
                    </a:p>
                  </a:txBody>
                  <a:tcPr/>
                </a:tc>
              </a:tr>
              <a:tr h="229135">
                <a:tc>
                  <a:txBody>
                    <a:bodyPr/>
                    <a:lstStyle/>
                    <a:p>
                      <a:r>
                        <a:rPr lang="ru-RU" dirty="0" smtClean="0"/>
                        <a:t>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</a:t>
                      </a:r>
                      <a:r>
                        <a:rPr lang="en-US" dirty="0" smtClean="0"/>
                        <a:t>/55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Смешанный</a:t>
                      </a:r>
                      <a:endParaRPr lang="ru-RU" dirty="0"/>
                    </a:p>
                  </a:txBody>
                  <a:tcPr/>
                </a:tc>
              </a:tr>
              <a:tr h="229135">
                <a:tc>
                  <a:txBody>
                    <a:bodyPr/>
                    <a:lstStyle/>
                    <a:p>
                      <a:r>
                        <a:rPr lang="ru-RU" dirty="0" smtClean="0"/>
                        <a:t>1000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r>
                        <a:rPr lang="en-US" dirty="0" smtClean="0"/>
                        <a:t>/50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Смешанный</a:t>
                      </a:r>
                      <a:endParaRPr lang="ru-RU" dirty="0"/>
                    </a:p>
                  </a:txBody>
                  <a:tcPr/>
                </a:tc>
              </a:tr>
              <a:tr h="229135">
                <a:tc>
                  <a:txBody>
                    <a:bodyPr/>
                    <a:lstStyle/>
                    <a:p>
                      <a:r>
                        <a:rPr lang="ru-RU" dirty="0" smtClean="0"/>
                        <a:t>1500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</a:t>
                      </a:r>
                      <a:r>
                        <a:rPr lang="en-US" dirty="0" smtClean="0"/>
                        <a:t>/35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Смешанный</a:t>
                      </a:r>
                      <a:endParaRPr lang="ru-RU" dirty="0"/>
                    </a:p>
                  </a:txBody>
                  <a:tcPr/>
                </a:tc>
              </a:tr>
              <a:tr h="229135">
                <a:tc>
                  <a:txBody>
                    <a:bodyPr/>
                    <a:lstStyle/>
                    <a:p>
                      <a:r>
                        <a:rPr lang="ru-RU" dirty="0" smtClean="0"/>
                        <a:t>5000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</a:t>
                      </a:r>
                      <a:r>
                        <a:rPr lang="en-US" dirty="0" smtClean="0"/>
                        <a:t>/10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Аэробный </a:t>
                      </a:r>
                      <a:endParaRPr lang="ru-RU" dirty="0"/>
                    </a:p>
                  </a:txBody>
                  <a:tcPr/>
                </a:tc>
              </a:tr>
              <a:tr h="229135">
                <a:tc>
                  <a:txBody>
                    <a:bodyPr/>
                    <a:lstStyle/>
                    <a:p>
                      <a:r>
                        <a:rPr lang="ru-RU" dirty="0" smtClean="0"/>
                        <a:t>10 000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</a:t>
                      </a:r>
                      <a:r>
                        <a:rPr lang="en-US" dirty="0" smtClean="0"/>
                        <a:t>/5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 smtClean="0"/>
                        <a:t>Аэробный</a:t>
                      </a:r>
                      <a:r>
                        <a:rPr lang="uk-UA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092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Пульсовая характеристика зон относительной  мощности работы для юных спортсменов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477347"/>
              </p:ext>
            </p:extLst>
          </p:nvPr>
        </p:nvGraphicFramePr>
        <p:xfrm>
          <a:off x="677863" y="2160588"/>
          <a:ext cx="8596312" cy="358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078"/>
                <a:gridCol w="2149078"/>
                <a:gridCol w="2516602"/>
                <a:gridCol w="178155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Зона относительной мощности работы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Величина нагрузки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 Энергообеспечения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ЧСС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Низкая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Аэробный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130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Аэробный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131-155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Большая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Смешанный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156-175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Высокая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Анаэробный,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гликолитический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176 и больше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Максим.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Анаэробный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</a:t>
                      </a:r>
                      <a:r>
                        <a:rPr lang="ru-RU" baseline="0" dirty="0" smtClean="0"/>
                        <a:t> 200 и более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61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28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Физическая культура и спорт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Физическая культура  - это часть духовных и материальных ценностей, которая удовлетворяет потребности человека в движении. Это процесс специфической деятельности людей и ее результат не только развитости личности, но и общества.</a:t>
            </a:r>
          </a:p>
          <a:p>
            <a:endParaRPr lang="ru-RU" dirty="0"/>
          </a:p>
          <a:p>
            <a:r>
              <a:rPr lang="ru-RU" dirty="0" smtClean="0"/>
              <a:t>Подмена понятий физическая культура и спорт</a:t>
            </a:r>
          </a:p>
          <a:p>
            <a:endParaRPr lang="ru-RU" dirty="0"/>
          </a:p>
          <a:p>
            <a:r>
              <a:rPr lang="ru-RU" dirty="0" smtClean="0"/>
              <a:t>Спорт- это часть физической культуры, который дает определение индивидуальных качеств (спортивный результат). </a:t>
            </a:r>
          </a:p>
          <a:p>
            <a:r>
              <a:rPr lang="ru-RU" dirty="0" smtClean="0"/>
              <a:t>Является экстремальной частью физической культуры!!!!!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23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и задачи спортивной подготовки: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4025" y="1542196"/>
            <a:ext cx="9348716" cy="54318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 smtClean="0"/>
              <a:t>Целью</a:t>
            </a:r>
            <a:r>
              <a:rPr lang="ru-RU" dirty="0" smtClean="0"/>
              <a:t> является достижение макс. возможного для данного индивидуума уровня тактико-</a:t>
            </a:r>
            <a:r>
              <a:rPr lang="ru-RU" dirty="0" err="1" smtClean="0"/>
              <a:t>техничесской</a:t>
            </a:r>
            <a:r>
              <a:rPr lang="ru-RU" dirty="0" smtClean="0"/>
              <a:t>, физической и психологической подготовленности (обусловленного спецификой вида спорта).</a:t>
            </a:r>
          </a:p>
          <a:p>
            <a:pPr marL="0" indent="0">
              <a:buNone/>
            </a:pPr>
            <a:r>
              <a:rPr lang="ru-RU" b="1" u="sng" dirty="0" smtClean="0"/>
              <a:t>Основные задачи:</a:t>
            </a:r>
          </a:p>
          <a:p>
            <a:pPr marL="0" indent="0">
              <a:buNone/>
            </a:pPr>
            <a:r>
              <a:rPr lang="ru-RU" dirty="0" smtClean="0"/>
              <a:t>1)Освоение техники, тактики выбранного вида спорта(базовая техника).</a:t>
            </a:r>
          </a:p>
          <a:p>
            <a:pPr marL="0" indent="0">
              <a:buNone/>
            </a:pPr>
            <a:r>
              <a:rPr lang="ru-RU" dirty="0" smtClean="0"/>
              <a:t>2)Обеспечение необходимого уровня развития двигательных качеств и возможностей, работы функциональных  систем организма несущих основную нагрузку в данном виде спорта (ССС, лёгкие, бронхи).</a:t>
            </a:r>
          </a:p>
          <a:p>
            <a:pPr marL="0" indent="0">
              <a:buNone/>
            </a:pPr>
            <a:r>
              <a:rPr lang="ru-RU" dirty="0" smtClean="0"/>
              <a:t>3)Воспитание достойных моральных и волевых качеств.</a:t>
            </a:r>
          </a:p>
          <a:p>
            <a:pPr marL="0" indent="0">
              <a:buNone/>
            </a:pPr>
            <a:r>
              <a:rPr lang="ru-RU" dirty="0" smtClean="0"/>
              <a:t>4)Обеспечение необходимого уровня специальной психологической подготовленности.</a:t>
            </a:r>
          </a:p>
          <a:p>
            <a:pPr marL="0" indent="0">
              <a:buNone/>
            </a:pPr>
            <a:r>
              <a:rPr lang="ru-RU" dirty="0" smtClean="0"/>
              <a:t>5)Приобретение теоретических знаний и практического опыта необходимых для успешной тренировочной деятельности.</a:t>
            </a:r>
          </a:p>
          <a:p>
            <a:pPr marL="0" indent="0">
              <a:buNone/>
            </a:pPr>
            <a:r>
              <a:rPr lang="ru-RU" dirty="0" smtClean="0"/>
              <a:t>6)Комплексное совершенствование и проявление в соревновательной деятельности  различных сторон  подготовленности спортсмена.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270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28021" y="118280"/>
            <a:ext cx="8596668" cy="1320800"/>
          </a:xfrm>
        </p:spPr>
        <p:txBody>
          <a:bodyPr/>
          <a:lstStyle/>
          <a:p>
            <a:pPr algn="ctr"/>
            <a:r>
              <a:rPr lang="ru-RU" dirty="0"/>
              <a:t>План подготовки спортсмена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665613"/>
              </p:ext>
            </p:extLst>
          </p:nvPr>
        </p:nvGraphicFramePr>
        <p:xfrm>
          <a:off x="245657" y="1037229"/>
          <a:ext cx="11000097" cy="5807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66699"/>
                <a:gridCol w="3666699"/>
                <a:gridCol w="3666699"/>
              </a:tblGrid>
              <a:tr h="1425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</a:t>
                      </a:r>
                      <a:r>
                        <a:rPr lang="ru-RU" sz="1800" dirty="0" err="1">
                          <a:effectLst/>
                        </a:rPr>
                        <a:t>эт</a:t>
                      </a:r>
                      <a:r>
                        <a:rPr lang="ru-RU" sz="1800" dirty="0">
                          <a:effectLst/>
                        </a:rPr>
                        <a:t>. улучшение базовой техники с правильной биомеханикой.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воспитание гибкости,</a:t>
                      </a:r>
                      <a:r>
                        <a:rPr lang="ru-RU" sz="1800" dirty="0" err="1">
                          <a:effectLst/>
                        </a:rPr>
                        <a:t>коорд</a:t>
                      </a:r>
                      <a:r>
                        <a:rPr lang="ru-RU" sz="1800" dirty="0">
                          <a:effectLst/>
                        </a:rPr>
                        <a:t>.,равновесия,</a:t>
                      </a:r>
                      <a:br>
                        <a:rPr lang="ru-RU" sz="1800" dirty="0">
                          <a:effectLst/>
                        </a:rPr>
                      </a:br>
                      <a:r>
                        <a:rPr lang="ru-RU" sz="1800" dirty="0">
                          <a:effectLst/>
                        </a:rPr>
                        <a:t>ловкости.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воспитание личности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4258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</a:t>
                      </a:r>
                      <a:r>
                        <a:rPr lang="ru-RU" sz="1800">
                          <a:effectLst/>
                        </a:rPr>
                        <a:t>эт.изучение базовой техники спортивного  раздела карате.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формирование функциональных возможностей спортсмена (аероб-,анаероб.,силы).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воспитание гибкости,коорд.,равновесия,</a:t>
                      </a:r>
                      <a:br>
                        <a:rPr lang="ru-RU" sz="1800">
                          <a:effectLst/>
                        </a:rPr>
                      </a:br>
                      <a:r>
                        <a:rPr lang="ru-RU" sz="1800">
                          <a:effectLst/>
                        </a:rPr>
                        <a:t>ловкости.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1693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III</a:t>
                      </a:r>
                      <a:r>
                        <a:rPr lang="ru-RU" sz="1800">
                          <a:effectLst/>
                        </a:rPr>
                        <a:t>эт. ставится  тактико-техническая подготовка.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развиваем </a:t>
                      </a:r>
                      <a:r>
                        <a:rPr lang="ru-RU" sz="1800" dirty="0">
                          <a:effectLst/>
                        </a:rPr>
                        <a:t>разные </a:t>
                      </a:r>
                      <a:r>
                        <a:rPr lang="ru-RU" sz="1800" dirty="0" smtClean="0">
                          <a:effectLst/>
                        </a:rPr>
                        <a:t>спец. виды реакции  </a:t>
                      </a:r>
                      <a:r>
                        <a:rPr lang="ru-RU" sz="1800" dirty="0">
                          <a:effectLst/>
                        </a:rPr>
                        <a:t>на технике.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Закрепляем соревновательную технику по 5-ти психолог. группам.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786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IV</a:t>
                      </a:r>
                      <a:r>
                        <a:rPr lang="ru-RU" sz="1800" dirty="0" err="1">
                          <a:effectLst/>
                        </a:rPr>
                        <a:t>эт</a:t>
                      </a:r>
                      <a:r>
                        <a:rPr lang="ru-RU" sz="1800" dirty="0" smtClean="0">
                          <a:effectLst/>
                        </a:rPr>
                        <a:t>. формируем индивидуальную </a:t>
                      </a:r>
                      <a:r>
                        <a:rPr lang="ru-RU" sz="1800" dirty="0">
                          <a:effectLst/>
                        </a:rPr>
                        <a:t>технику</a:t>
                      </a:r>
                      <a:r>
                        <a:rPr lang="ru-RU" sz="1800" dirty="0" smtClean="0">
                          <a:effectLst/>
                        </a:rPr>
                        <a:t>, тактику </a:t>
                      </a:r>
                      <a:r>
                        <a:rPr lang="ru-RU" sz="1800" dirty="0">
                          <a:effectLst/>
                        </a:rPr>
                        <a:t>и даем возможность </a:t>
                      </a:r>
                      <a:r>
                        <a:rPr lang="ru-RU" sz="1800" dirty="0" smtClean="0">
                          <a:effectLst/>
                        </a:rPr>
                        <a:t>развиваться творчески.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нарабатываем </a:t>
                      </a:r>
                      <a:r>
                        <a:rPr lang="ru-RU" sz="1800" dirty="0">
                          <a:effectLst/>
                        </a:rPr>
                        <a:t>подготовку </a:t>
                      </a:r>
                      <a:r>
                        <a:rPr lang="ru-RU" sz="1800" dirty="0" smtClean="0">
                          <a:effectLst/>
                        </a:rPr>
                        <a:t>спортсмена</a:t>
                      </a:r>
                      <a:r>
                        <a:rPr lang="ru-RU" sz="1800" baseline="0" dirty="0" smtClean="0">
                          <a:effectLst/>
                        </a:rPr>
                        <a:t> </a:t>
                      </a:r>
                      <a:r>
                        <a:rPr lang="ru-RU" sz="1800" dirty="0" smtClean="0">
                          <a:effectLst/>
                        </a:rPr>
                        <a:t>высокого </a:t>
                      </a:r>
                      <a:r>
                        <a:rPr lang="ru-RU" sz="1800" dirty="0">
                          <a:effectLst/>
                        </a:rPr>
                        <a:t>уровня</a:t>
                      </a:r>
                      <a:r>
                        <a:rPr lang="ru-RU" sz="1800" dirty="0" smtClean="0">
                          <a:effectLst/>
                        </a:rPr>
                        <a:t>: скорость, выносливость, интуиция, боевое </a:t>
                      </a:r>
                      <a:r>
                        <a:rPr lang="ru-RU" sz="1800" dirty="0">
                          <a:effectLst/>
                        </a:rPr>
                        <a:t>мышление и т.д.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Учим </a:t>
                      </a:r>
                      <a:r>
                        <a:rPr lang="ru-RU" sz="1800" dirty="0" smtClean="0">
                          <a:effectLst/>
                        </a:rPr>
                        <a:t>использовать </a:t>
                      </a:r>
                      <a:r>
                        <a:rPr lang="ru-RU" sz="1800" dirty="0">
                          <a:effectLst/>
                        </a:rPr>
                        <a:t>свою личность </a:t>
                      </a:r>
                      <a:r>
                        <a:rPr lang="ru-RU" sz="1800" dirty="0" smtClean="0">
                          <a:effectLst/>
                        </a:rPr>
                        <a:t>спортсмена </a:t>
                      </a:r>
                      <a:r>
                        <a:rPr lang="ru-RU" sz="1800" dirty="0">
                          <a:effectLst/>
                        </a:rPr>
                        <a:t>для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имиджа</a:t>
                      </a:r>
                      <a:r>
                        <a:rPr lang="ru-RU" sz="1800" dirty="0" smtClean="0">
                          <a:effectLst/>
                        </a:rPr>
                        <a:t>, </a:t>
                      </a:r>
                      <a:r>
                        <a:rPr lang="ru-RU" sz="1800" dirty="0" err="1" smtClean="0">
                          <a:effectLst/>
                        </a:rPr>
                        <a:t>зараб.денег,места</a:t>
                      </a:r>
                      <a:r>
                        <a:rPr lang="ru-RU" sz="1800" dirty="0" smtClean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в обществе.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5105532" y="2788048"/>
            <a:ext cx="84094" cy="345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7779224" y="5691117"/>
            <a:ext cx="0" cy="2047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53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5331" y="221398"/>
            <a:ext cx="8596668" cy="1320800"/>
          </a:xfrm>
        </p:spPr>
        <p:txBody>
          <a:bodyPr/>
          <a:lstStyle/>
          <a:p>
            <a:pPr algn="ctr"/>
            <a:r>
              <a:rPr lang="ru-RU" dirty="0" smtClean="0"/>
              <a:t>Средства спортивной подготовки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4716" y="1105470"/>
            <a:ext cx="9676263" cy="54318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    </a:t>
            </a:r>
            <a:r>
              <a:rPr lang="en-US" sz="2000" dirty="0" smtClean="0"/>
              <a:t>IV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групы</a:t>
            </a:r>
            <a:r>
              <a:rPr lang="ru-RU" sz="2000" dirty="0" smtClean="0"/>
              <a:t>:</a:t>
            </a:r>
          </a:p>
          <a:p>
            <a:r>
              <a:rPr lang="en-US" sz="2000" dirty="0" smtClean="0"/>
              <a:t>I-</a:t>
            </a:r>
            <a:r>
              <a:rPr lang="ru-RU" sz="2000" dirty="0" err="1"/>
              <a:t>о</a:t>
            </a:r>
            <a:r>
              <a:rPr lang="ru-RU" sz="2000" dirty="0" err="1" smtClean="0"/>
              <a:t>бщеподготовительные</a:t>
            </a:r>
            <a:r>
              <a:rPr lang="ru-RU" sz="2000" dirty="0" smtClean="0"/>
              <a:t> (упражнения для всестороннего развития организма спортсмена).Функциональное развитие.</a:t>
            </a:r>
          </a:p>
          <a:p>
            <a:r>
              <a:rPr lang="en-US" sz="2000" dirty="0" smtClean="0"/>
              <a:t>II-</a:t>
            </a:r>
            <a:r>
              <a:rPr lang="ru-RU" sz="2000" dirty="0" smtClean="0"/>
              <a:t>вспомогательные (</a:t>
            </a:r>
            <a:r>
              <a:rPr lang="ru-RU" sz="2000" dirty="0" err="1" smtClean="0"/>
              <a:t>полуспециальные</a:t>
            </a:r>
            <a:r>
              <a:rPr lang="ru-RU" sz="2000" dirty="0" smtClean="0"/>
              <a:t>) упражнения </a:t>
            </a:r>
            <a:r>
              <a:rPr lang="ru-RU" sz="2000" dirty="0" err="1" smtClean="0"/>
              <a:t>предпологают</a:t>
            </a:r>
            <a:r>
              <a:rPr lang="ru-RU" sz="2000" dirty="0" smtClean="0"/>
              <a:t> двигательные действия, создающие специальный фундамент для последующего совершенствования двигательных действий. </a:t>
            </a:r>
          </a:p>
          <a:p>
            <a:r>
              <a:rPr lang="en-US" sz="2000" dirty="0" smtClean="0"/>
              <a:t>III-</a:t>
            </a:r>
            <a:r>
              <a:rPr lang="ru-RU" sz="2000" dirty="0" smtClean="0"/>
              <a:t>специально-подготовительные(упражнения занимают центральное место в системе тренировки квалифицированных спортсменов и охватывают круг средств, включающих элементы соревновательной деятельности и действия, приближенные к ним по форме, структуре, а также по характеру проявляемых качеств и деятельности функциональных систем организма).</a:t>
            </a:r>
          </a:p>
          <a:p>
            <a:r>
              <a:rPr lang="en-US" sz="2000" dirty="0" smtClean="0"/>
              <a:t>IV-</a:t>
            </a:r>
            <a:r>
              <a:rPr lang="ru-RU" sz="2000" dirty="0" smtClean="0"/>
              <a:t>соревновательные (выполнение комплекса двигательных действий, являющихся предметом спортивной  специализации в рамках правил соревнований).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474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6728" y="723332"/>
            <a:ext cx="8911989" cy="60050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 smtClean="0"/>
              <a:t>    Характеризуется рядом особенностей:</a:t>
            </a:r>
          </a:p>
          <a:p>
            <a:pPr marL="0" indent="0">
              <a:buNone/>
            </a:pPr>
            <a:r>
              <a:rPr lang="ru-RU" sz="2000" dirty="0" smtClean="0"/>
              <a:t>1) При выполнении достигаются высокие и рекордные результаты (спортсмен обязан сделать тактические задачи по указанию тренера)</a:t>
            </a:r>
          </a:p>
          <a:p>
            <a:pPr marL="0" indent="0">
              <a:buNone/>
            </a:pPr>
            <a:r>
              <a:rPr lang="ru-RU" sz="2000" dirty="0" smtClean="0"/>
              <a:t>2) Определяется  предельный уровень адаптационных возможностей спортсмена, которого он достигает в результате применения  в своей  подготовке </a:t>
            </a:r>
            <a:r>
              <a:rPr lang="ru-RU" sz="2000" dirty="0" err="1" smtClean="0"/>
              <a:t>общеподготовительных</a:t>
            </a:r>
            <a:r>
              <a:rPr lang="ru-RU" sz="2000" dirty="0" smtClean="0"/>
              <a:t>, вспомогательных и специально-подготовительных упражнений.</a:t>
            </a:r>
          </a:p>
          <a:p>
            <a:pPr marL="0" indent="0">
              <a:buNone/>
            </a:pPr>
            <a:r>
              <a:rPr lang="ru-RU" sz="2000" dirty="0" smtClean="0"/>
              <a:t>      Сами соревновательные упражнения можно рассматривать как наиболее объективные наглядные  модели резервных возможностей спортсмена.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   Средства спортивной тренировки разделяют также  по направленности воздействия:</a:t>
            </a:r>
          </a:p>
          <a:p>
            <a:pPr marL="0" indent="0">
              <a:buNone/>
            </a:pPr>
            <a:r>
              <a:rPr lang="ru-RU" sz="2000" dirty="0"/>
              <a:t> </a:t>
            </a:r>
            <a:r>
              <a:rPr lang="ru-RU" sz="2000" dirty="0" smtClean="0"/>
              <a:t>  1) тактико-техническое</a:t>
            </a:r>
          </a:p>
          <a:p>
            <a:pPr marL="0" indent="0">
              <a:buNone/>
            </a:pPr>
            <a:r>
              <a:rPr lang="ru-RU" sz="2000" dirty="0" smtClean="0"/>
              <a:t>   </a:t>
            </a:r>
            <a:r>
              <a:rPr lang="ru-RU" sz="2000" dirty="0"/>
              <a:t>2</a:t>
            </a:r>
            <a:r>
              <a:rPr lang="ru-RU" sz="2000" dirty="0" smtClean="0"/>
              <a:t>) развитие </a:t>
            </a:r>
            <a:r>
              <a:rPr lang="ru-RU" sz="2000" dirty="0"/>
              <a:t>двигательных  качеств</a:t>
            </a:r>
          </a:p>
          <a:p>
            <a:pPr marL="0" indent="0">
              <a:buNone/>
            </a:pPr>
            <a:r>
              <a:rPr lang="ru-RU" sz="2000" dirty="0"/>
              <a:t>   3</a:t>
            </a:r>
            <a:r>
              <a:rPr lang="ru-RU" sz="2000" dirty="0" smtClean="0"/>
              <a:t>) повышение </a:t>
            </a:r>
            <a:r>
              <a:rPr lang="ru-RU" sz="2000" dirty="0"/>
              <a:t>функциональных возможностей отдельных </a:t>
            </a:r>
            <a:r>
              <a:rPr lang="ru-RU" sz="2000" dirty="0" smtClean="0"/>
              <a:t>органов  и </a:t>
            </a:r>
            <a:r>
              <a:rPr lang="ru-RU" sz="2000" dirty="0"/>
              <a:t>систем организма.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>
              <a:buNone/>
            </a:pPr>
            <a:endParaRPr lang="ru-RU" sz="2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08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4268466"/>
              </p:ext>
            </p:extLst>
          </p:nvPr>
        </p:nvGraphicFramePr>
        <p:xfrm>
          <a:off x="218363" y="1207837"/>
          <a:ext cx="11655189" cy="577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2354"/>
                <a:gridCol w="1740667"/>
                <a:gridCol w="2305392"/>
                <a:gridCol w="2350407"/>
                <a:gridCol w="1684137"/>
                <a:gridCol w="1802232"/>
              </a:tblGrid>
              <a:tr h="378736"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Этапы</a:t>
                      </a:r>
                      <a:r>
                        <a:rPr lang="ru-RU" baseline="0" dirty="0" smtClean="0"/>
                        <a:t> подготовки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6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           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Начальный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Предварительной базовой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Специализированой</a:t>
                      </a:r>
                    </a:p>
                    <a:p>
                      <a:pPr algn="ctr"/>
                      <a:r>
                        <a:rPr lang="ru-RU" dirty="0" smtClean="0"/>
                        <a:t>базовой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Макс.реал</a:t>
                      </a:r>
                      <a:r>
                        <a:rPr lang="ru-RU" dirty="0" smtClean="0"/>
                        <a:t>.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индивид.</a:t>
                      </a:r>
                      <a:br>
                        <a:rPr lang="ru-RU" dirty="0" smtClean="0"/>
                      </a:br>
                      <a:r>
                        <a:rPr lang="ru-RU" dirty="0" err="1" smtClean="0"/>
                        <a:t>возмож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Сохранение достижений</a:t>
                      </a:r>
                      <a:endParaRPr lang="ru-RU" dirty="0"/>
                    </a:p>
                  </a:txBody>
                  <a:tcPr/>
                </a:tc>
              </a:tr>
              <a:tr h="662788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1-й спорт.</a:t>
                      </a:r>
                    </a:p>
                    <a:p>
                      <a:r>
                        <a:rPr lang="ru-RU" dirty="0" err="1" smtClean="0"/>
                        <a:t>розряд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2-й</a:t>
                      </a:r>
                      <a:r>
                        <a:rPr lang="ru-RU" baseline="0" dirty="0" smtClean="0"/>
                        <a:t> спорт.</a:t>
                      </a:r>
                      <a:br>
                        <a:rPr lang="ru-RU" baseline="0" dirty="0" smtClean="0"/>
                      </a:br>
                      <a:r>
                        <a:rPr lang="ru-RU" baseline="0" dirty="0" err="1" smtClean="0"/>
                        <a:t>розряд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Сборники</a:t>
                      </a:r>
                      <a:r>
                        <a:rPr lang="ru-RU" baseline="0" dirty="0" smtClean="0"/>
                        <a:t> обл.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КМС,МС,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МСМК.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Спорт.сов</a:t>
                      </a:r>
                      <a:r>
                        <a:rPr lang="ru-RU" dirty="0" smtClean="0"/>
                        <a:t>-я</a:t>
                      </a:r>
                      <a:endParaRPr lang="ru-RU" dirty="0"/>
                    </a:p>
                  </a:txBody>
                  <a:tcPr/>
                </a:tc>
              </a:tr>
              <a:tr h="946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Годовой</a:t>
                      </a:r>
                      <a:r>
                        <a:rPr lang="ru-RU" baseline="0" dirty="0" smtClean="0"/>
                        <a:t> объём работы (в часах)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100-250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350-500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600-800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900-1100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1200-1400</a:t>
                      </a:r>
                      <a:endParaRPr lang="ru-RU" dirty="0"/>
                    </a:p>
                  </a:txBody>
                  <a:tcPr/>
                </a:tc>
              </a:tr>
              <a:tr h="946840"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/>
                        <a:t>Специал</a:t>
                      </a:r>
                      <a:r>
                        <a:rPr lang="ru-RU" dirty="0" smtClean="0"/>
                        <a:t>.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Подготовка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algn="l"/>
                      <a:r>
                        <a:rPr lang="ru-RU" baseline="0" dirty="0" smtClean="0"/>
                        <a:t>(в %)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</a:t>
                      </a:r>
                      <a:endParaRPr lang="ru-RU" dirty="0"/>
                    </a:p>
                  </a:txBody>
                  <a:tcPr/>
                </a:tc>
              </a:tr>
              <a:tr h="946840">
                <a:tc>
                  <a:txBody>
                    <a:bodyPr/>
                    <a:lstStyle/>
                    <a:p>
                      <a:pPr algn="l"/>
                      <a:r>
                        <a:rPr lang="ru-RU" dirty="0" err="1" smtClean="0"/>
                        <a:t>Вспомогат</a:t>
                      </a:r>
                      <a:r>
                        <a:rPr lang="ru-RU" dirty="0" smtClean="0"/>
                        <a:t>.</a:t>
                      </a:r>
                    </a:p>
                    <a:p>
                      <a:pPr algn="l"/>
                      <a:r>
                        <a:rPr lang="ru-RU" dirty="0" smtClean="0"/>
                        <a:t>подготовка </a:t>
                      </a:r>
                    </a:p>
                    <a:p>
                      <a:pPr algn="l"/>
                      <a:r>
                        <a:rPr lang="ru-RU" dirty="0" smtClean="0"/>
                        <a:t>(в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</a:tr>
              <a:tr h="946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Общая</a:t>
                      </a:r>
                      <a:r>
                        <a:rPr lang="ru-RU" baseline="0" dirty="0" smtClean="0"/>
                        <a:t> подготовка </a:t>
                      </a:r>
                    </a:p>
                    <a:p>
                      <a:pPr algn="l"/>
                      <a:r>
                        <a:rPr lang="ru-RU" baseline="0" dirty="0" smtClean="0"/>
                        <a:t>(в %)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6937" y="130622"/>
            <a:ext cx="105997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/>
                </a:solidFill>
              </a:rPr>
              <a:t>Соотношение общей, вспомогательной и специальной подготовки в процессе многолетней подготовки </a:t>
            </a:r>
            <a:endParaRPr lang="ru-RU" sz="32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35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278" y="186520"/>
            <a:ext cx="8596668" cy="1320800"/>
          </a:xfrm>
        </p:spPr>
        <p:txBody>
          <a:bodyPr/>
          <a:lstStyle/>
          <a:p>
            <a:pPr algn="ctr"/>
            <a:r>
              <a:rPr lang="ru-RU" dirty="0" err="1" smtClean="0"/>
              <a:t>Возрасные</a:t>
            </a:r>
            <a:r>
              <a:rPr lang="ru-RU" dirty="0" smtClean="0"/>
              <a:t> </a:t>
            </a:r>
            <a:r>
              <a:rPr lang="ru-RU" dirty="0" err="1" smtClean="0"/>
              <a:t>особености</a:t>
            </a:r>
            <a:r>
              <a:rPr lang="ru-RU" dirty="0" smtClean="0"/>
              <a:t> развития физических качеств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03151"/>
              </p:ext>
            </p:extLst>
          </p:nvPr>
        </p:nvGraphicFramePr>
        <p:xfrm>
          <a:off x="726872" y="1739332"/>
          <a:ext cx="8596315" cy="4879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8045"/>
                <a:gridCol w="1228045"/>
                <a:gridCol w="1228045"/>
                <a:gridCol w="1228045"/>
                <a:gridCol w="1228045"/>
                <a:gridCol w="1228045"/>
                <a:gridCol w="1228045"/>
              </a:tblGrid>
              <a:tr h="5661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r>
                        <a:rPr lang="ru-RU" baseline="0" dirty="0" smtClean="0"/>
                        <a:t>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лет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год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Гибкость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разв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Ловкость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разв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разв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Коорд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разв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разв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Скор.</a:t>
                      </a:r>
                    </a:p>
                    <a:p>
                      <a:r>
                        <a:rPr lang="ru-RU" dirty="0" err="1" smtClean="0"/>
                        <a:t>движ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подгот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Скор.</a:t>
                      </a:r>
                    </a:p>
                    <a:p>
                      <a:r>
                        <a:rPr lang="ru-RU" dirty="0" smtClean="0"/>
                        <a:t>сила.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подгот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Аероб</a:t>
                      </a:r>
                      <a:r>
                        <a:rPr lang="ru-RU" dirty="0" smtClean="0"/>
                        <a:t>.</a:t>
                      </a:r>
                    </a:p>
                    <a:p>
                      <a:r>
                        <a:rPr lang="ru-RU" dirty="0" smtClean="0"/>
                        <a:t>раб.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подгот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подгот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разв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Анаероб</a:t>
                      </a:r>
                      <a:r>
                        <a:rPr lang="ru-RU" baseline="0" dirty="0" smtClean="0"/>
                        <a:t> .</a:t>
                      </a:r>
                    </a:p>
                    <a:p>
                      <a:r>
                        <a:rPr lang="ru-RU" baseline="0" dirty="0" smtClean="0"/>
                        <a:t>раб.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подгот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подгот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развит.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Макс.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сила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подгот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тренир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развит.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5206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Виды нагрузок по объему: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433015"/>
            <a:ext cx="9162702" cy="5036024"/>
          </a:xfrm>
        </p:spPr>
        <p:txBody>
          <a:bodyPr>
            <a:normAutofit/>
          </a:bodyPr>
          <a:lstStyle/>
          <a:p>
            <a:r>
              <a:rPr lang="ru-RU" dirty="0" smtClean="0"/>
              <a:t>Малая – спортсмен к концу тренировки восстанавливается</a:t>
            </a:r>
          </a:p>
          <a:p>
            <a:r>
              <a:rPr lang="ru-RU" dirty="0" smtClean="0"/>
              <a:t>Средняя – Спортсмен восстанавливается к утору после тренировки (т.е. 12 часов после нагрузки)</a:t>
            </a:r>
          </a:p>
          <a:p>
            <a:r>
              <a:rPr lang="ru-RU" dirty="0" smtClean="0"/>
              <a:t>Большая – спортсмен восстанавливается через 36-48 часов (1,5-2 суток)</a:t>
            </a:r>
          </a:p>
          <a:p>
            <a:r>
              <a:rPr lang="ru-RU" dirty="0" err="1" smtClean="0"/>
              <a:t>Субмаксимальная</a:t>
            </a:r>
            <a:r>
              <a:rPr lang="ru-RU" dirty="0" smtClean="0"/>
              <a:t> – восстановление через 3-4 суток</a:t>
            </a:r>
          </a:p>
          <a:p>
            <a:r>
              <a:rPr lang="ru-RU" dirty="0" smtClean="0"/>
              <a:t>Максимальная – восстановление через 7 суток </a:t>
            </a:r>
          </a:p>
          <a:p>
            <a:pPr marL="0" indent="0">
              <a:buNone/>
            </a:pPr>
            <a:r>
              <a:rPr lang="ru-RU" dirty="0" smtClean="0"/>
              <a:t>Уровень нагрузки считается не по объему, а по объему работы в соотношении к тренированности организма.</a:t>
            </a:r>
          </a:p>
          <a:p>
            <a:pPr marL="0" indent="0">
              <a:buNone/>
            </a:pPr>
            <a:r>
              <a:rPr lang="ru-RU" dirty="0" smtClean="0"/>
              <a:t>Основные группы при тренировке базовой техники до 6 </a:t>
            </a:r>
            <a:r>
              <a:rPr lang="ru-RU" dirty="0" err="1" smtClean="0"/>
              <a:t>кю</a:t>
            </a:r>
            <a:r>
              <a:rPr lang="ru-RU" dirty="0" smtClean="0"/>
              <a:t> должны тренироваться 3-4 раза в неделю на средней и большой нагрузке, и только на </a:t>
            </a:r>
            <a:r>
              <a:rPr lang="ru-RU" dirty="0" err="1" smtClean="0"/>
              <a:t>зборах</a:t>
            </a:r>
            <a:r>
              <a:rPr lang="ru-RU" dirty="0" smtClean="0"/>
              <a:t> – </a:t>
            </a:r>
            <a:r>
              <a:rPr lang="ru-RU" dirty="0" err="1" smtClean="0"/>
              <a:t>субмаксимальная</a:t>
            </a:r>
            <a:r>
              <a:rPr lang="ru-RU" dirty="0" smtClean="0"/>
              <a:t> и максимальная нагрузка. Тогда мы вызываем стресс, который убирает барьеры (психолог., силовой, скоростной и т.д.)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5573895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14730</TotalTime>
  <Words>1041</Words>
  <Application>Microsoft Office PowerPoint</Application>
  <PresentationFormat>Произвольный</PresentationFormat>
  <Paragraphs>281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Грань</vt:lpstr>
      <vt:lpstr>Основы и возрастные особенности  подготовки спортсменов в каратэ.  </vt:lpstr>
      <vt:lpstr>Физическая культура и спорт</vt:lpstr>
      <vt:lpstr>Цели и задачи спортивной подготовки:</vt:lpstr>
      <vt:lpstr>План подготовки спортсмена</vt:lpstr>
      <vt:lpstr>Средства спортивной подготовки</vt:lpstr>
      <vt:lpstr>Презентация PowerPoint</vt:lpstr>
      <vt:lpstr>Презентация PowerPoint</vt:lpstr>
      <vt:lpstr>Возрасные особености развития физических качеств</vt:lpstr>
      <vt:lpstr>Виды нагрузок по объему:</vt:lpstr>
      <vt:lpstr>Силовая подготовка. Величина отягощения и количество повторений в упражнениях</vt:lpstr>
      <vt:lpstr>Значение аэробного и анаэробного обмена веществ в зависимости от дистанции бега</vt:lpstr>
      <vt:lpstr>Пульсовая характеристика зон относительной  мощности работы для юных спортсменов</vt:lpstr>
      <vt:lpstr>Спасибо за внимание!!!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Tanya</dc:creator>
  <cp:lastModifiedBy>RePack by Diakov</cp:lastModifiedBy>
  <cp:revision>54</cp:revision>
  <dcterms:created xsi:type="dcterms:W3CDTF">2019-10-28T12:44:33Z</dcterms:created>
  <dcterms:modified xsi:type="dcterms:W3CDTF">2020-06-04T15:13:06Z</dcterms:modified>
</cp:coreProperties>
</file>