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0" r:id="rId5"/>
    <p:sldId id="269" r:id="rId6"/>
    <p:sldId id="270" r:id="rId7"/>
    <p:sldId id="271" r:id="rId8"/>
    <p:sldId id="272" r:id="rId9"/>
    <p:sldId id="273" r:id="rId10"/>
    <p:sldId id="265" r:id="rId11"/>
    <p:sldId id="274" r:id="rId12"/>
    <p:sldId id="275" r:id="rId13"/>
    <p:sldId id="276" r:id="rId14"/>
    <p:sldId id="277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15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617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351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56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115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642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497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185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38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68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8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04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342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4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7CCBB-2A90-4223-AA90-812E976C0C7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442C3-56B5-4FEC-B45B-B4A6F03C6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61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earningapps.org/17515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720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8508095">
            <a:off x="1001518" y="2084452"/>
            <a:ext cx="1695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055310">
            <a:off x="387176" y="4629788"/>
            <a:ext cx="607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8914" y="4185312"/>
            <a:ext cx="99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4453" y="32033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асчет 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499504">
            <a:off x="4826237" y="217416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пути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46599">
            <a:off x="6820526" y="2941720"/>
            <a:ext cx="155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скорости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870112">
            <a:off x="7081768" y="503402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752" y="3504068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234757">
            <a:off x="2369171" y="5034025"/>
            <a:ext cx="1681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594129">
            <a:off x="2774110" y="3363273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тела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4" t="22273" r="16826" b="10516"/>
          <a:stretch/>
        </p:blipFill>
        <p:spPr bwMode="auto">
          <a:xfrm>
            <a:off x="184563" y="180201"/>
            <a:ext cx="2209800" cy="1481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93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185738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Графические задачи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</a:rPr>
              <a:t>S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</a:rPr>
              <a:t>= </a:t>
            </a:r>
            <a:r>
              <a:rPr lang="en-US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Vt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(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равномерное движение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Задание 6.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6654" y="1991909"/>
            <a:ext cx="4143404" cy="2840672"/>
            <a:chOff x="-27088" y="1928802"/>
            <a:chExt cx="5742096" cy="4606259"/>
          </a:xfrm>
        </p:grpSpPr>
        <p:cxnSp>
          <p:nvCxnSpPr>
            <p:cNvPr id="4" name="Прямая соединительная линия 3"/>
            <p:cNvCxnSpPr>
              <a:endCxn id="28" idx="3"/>
            </p:cNvCxnSpPr>
            <p:nvPr/>
          </p:nvCxnSpPr>
          <p:spPr>
            <a:xfrm rot="5400000" flipH="1" flipV="1">
              <a:off x="1764994" y="3479514"/>
              <a:ext cx="2042112" cy="204211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2"/>
            <p:cNvGrpSpPr/>
            <p:nvPr/>
          </p:nvGrpSpPr>
          <p:grpSpPr>
            <a:xfrm>
              <a:off x="-27088" y="1928802"/>
              <a:ext cx="5742096" cy="4606259"/>
              <a:chOff x="-27088" y="1928802"/>
              <a:chExt cx="5742096" cy="4606259"/>
            </a:xfrm>
          </p:grpSpPr>
          <p:grpSp>
            <p:nvGrpSpPr>
              <p:cNvPr id="6" name="Группа 29"/>
              <p:cNvGrpSpPr/>
              <p:nvPr/>
            </p:nvGrpSpPr>
            <p:grpSpPr>
              <a:xfrm>
                <a:off x="-27088" y="1928802"/>
                <a:ext cx="5742096" cy="4606259"/>
                <a:chOff x="-27088" y="1928802"/>
                <a:chExt cx="5742096" cy="4606259"/>
              </a:xfrm>
            </p:grpSpPr>
            <p:cxnSp>
              <p:nvCxnSpPr>
                <p:cNvPr id="8" name="Прямая со стрелкой 7"/>
                <p:cNvCxnSpPr/>
                <p:nvPr/>
              </p:nvCxnSpPr>
              <p:spPr>
                <a:xfrm rot="5400000" flipH="1" flipV="1">
                  <a:off x="-464379" y="4107661"/>
                  <a:ext cx="4357718" cy="1588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 стрелкой 2"/>
                <p:cNvCxnSpPr/>
                <p:nvPr/>
              </p:nvCxnSpPr>
              <p:spPr>
                <a:xfrm>
                  <a:off x="1000100" y="5572140"/>
                  <a:ext cx="4357718" cy="1588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Прямоугольник 9"/>
                <p:cNvSpPr/>
                <p:nvPr/>
              </p:nvSpPr>
              <p:spPr>
                <a:xfrm>
                  <a:off x="-27088" y="1928802"/>
                  <a:ext cx="1914032" cy="748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 smtClean="0"/>
                    <a:t>S </a:t>
                  </a:r>
                  <a:r>
                    <a:rPr lang="en-US" sz="2400" b="1" baseline="-25000" dirty="0" smtClean="0"/>
                    <a:t>x</a:t>
                  </a:r>
                  <a:r>
                    <a:rPr lang="ru-RU" sz="2400" dirty="0" smtClean="0"/>
                    <a:t>, м</a:t>
                  </a:r>
                  <a:endParaRPr lang="ru-RU" sz="2400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4256729" y="5786453"/>
                  <a:ext cx="1458279" cy="748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 smtClean="0"/>
                    <a:t>t</a:t>
                  </a:r>
                  <a:r>
                    <a:rPr lang="en-US" sz="2400" dirty="0" smtClean="0"/>
                    <a:t>, </a:t>
                  </a:r>
                  <a:r>
                    <a:rPr lang="ru-RU" sz="2400" dirty="0" smtClean="0"/>
                    <a:t>с</a:t>
                  </a:r>
                  <a:r>
                    <a:rPr lang="en-US" sz="2400" dirty="0" smtClean="0"/>
                    <a:t> </a:t>
                  </a:r>
                  <a:endParaRPr lang="ru-RU" sz="2400" dirty="0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2286778" y="5571346"/>
                  <a:ext cx="285752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5400000">
                  <a:off x="3001158" y="5571346"/>
                  <a:ext cx="285752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5400000">
                  <a:off x="3715538" y="5571346"/>
                  <a:ext cx="285752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5400000">
                  <a:off x="4429918" y="5571346"/>
                  <a:ext cx="285752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0800000">
                  <a:off x="1571604" y="4857760"/>
                  <a:ext cx="357190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10800000">
                  <a:off x="1571604" y="4143380"/>
                  <a:ext cx="357190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10800000">
                  <a:off x="1571604" y="3429000"/>
                  <a:ext cx="357190" cy="158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Прямоугольник 18"/>
                <p:cNvSpPr/>
                <p:nvPr/>
              </p:nvSpPr>
              <p:spPr>
                <a:xfrm>
                  <a:off x="1142976" y="5786454"/>
                  <a:ext cx="357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0</a:t>
                  </a:r>
                  <a:endParaRPr lang="ru-RU" sz="2400" dirty="0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143108" y="5786454"/>
                  <a:ext cx="457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10</a:t>
                  </a:r>
                  <a:endParaRPr lang="ru-RU" sz="2400" dirty="0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571867" y="5786454"/>
                  <a:ext cx="707616" cy="6600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30</a:t>
                  </a:r>
                  <a:endParaRPr lang="ru-RU" sz="2400" dirty="0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798367" y="5793087"/>
                  <a:ext cx="721770" cy="5313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20</a:t>
                  </a:r>
                  <a:endParaRPr lang="ru-RU" sz="2400" dirty="0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793176" y="4559805"/>
                  <a:ext cx="457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20</a:t>
                  </a:r>
                  <a:endParaRPr lang="ru-RU" sz="2400" dirty="0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793176" y="3902054"/>
                  <a:ext cx="457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40</a:t>
                  </a:r>
                  <a:endParaRPr lang="ru-RU" sz="2400" dirty="0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793176" y="3214686"/>
                  <a:ext cx="635553" cy="5313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dirty="0" smtClean="0">
                      <a:solidFill>
                        <a:srgbClr val="002060"/>
                      </a:solidFill>
                      <a:latin typeface="Monotype Corsiva" pitchFamily="66" charset="0"/>
                    </a:rPr>
                    <a:t>60</a:t>
                  </a:r>
                  <a:endParaRPr lang="ru-RU" sz="2400" dirty="0"/>
                </a:p>
              </p:txBody>
            </p:sp>
            <p:sp>
              <p:nvSpPr>
                <p:cNvPr id="26" name="Блок-схема: узел 25"/>
                <p:cNvSpPr/>
                <p:nvPr/>
              </p:nvSpPr>
              <p:spPr>
                <a:xfrm>
                  <a:off x="2357422" y="4786322"/>
                  <a:ext cx="142876" cy="142876"/>
                </a:xfrm>
                <a:prstGeom prst="flowChartConnector">
                  <a:avLst/>
                </a:prstGeom>
                <a:solidFill>
                  <a:srgbClr val="CC00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Блок-схема: узел 26"/>
                <p:cNvSpPr/>
                <p:nvPr/>
              </p:nvSpPr>
              <p:spPr>
                <a:xfrm>
                  <a:off x="3071802" y="4071942"/>
                  <a:ext cx="142876" cy="142876"/>
                </a:xfrm>
                <a:prstGeom prst="flowChartConnector">
                  <a:avLst/>
                </a:prstGeom>
                <a:solidFill>
                  <a:srgbClr val="CC00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Блок-схема: узел 27"/>
                <p:cNvSpPr/>
                <p:nvPr/>
              </p:nvSpPr>
              <p:spPr>
                <a:xfrm>
                  <a:off x="3786182" y="3357562"/>
                  <a:ext cx="142876" cy="142876"/>
                </a:xfrm>
                <a:prstGeom prst="flowChartConnector">
                  <a:avLst/>
                </a:prstGeom>
                <a:solidFill>
                  <a:srgbClr val="CC00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9" name="Прямая соединительная линия 28"/>
                <p:cNvCxnSpPr>
                  <a:endCxn id="26" idx="2"/>
                </p:cNvCxnSpPr>
                <p:nvPr/>
              </p:nvCxnSpPr>
              <p:spPr>
                <a:xfrm>
                  <a:off x="1857356" y="4857760"/>
                  <a:ext cx="50006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>
                  <a:stCxn id="26" idx="4"/>
                </p:cNvCxnSpPr>
                <p:nvPr/>
              </p:nvCxnSpPr>
              <p:spPr>
                <a:xfrm rot="5400000">
                  <a:off x="2132646" y="5225412"/>
                  <a:ext cx="592428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>
                  <a:endCxn id="27" idx="2"/>
                </p:cNvCxnSpPr>
                <p:nvPr/>
              </p:nvCxnSpPr>
              <p:spPr>
                <a:xfrm>
                  <a:off x="1714480" y="4143380"/>
                  <a:ext cx="135732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>
                  <a:stCxn id="27" idx="4"/>
                </p:cNvCxnSpPr>
                <p:nvPr/>
              </p:nvCxnSpPr>
              <p:spPr>
                <a:xfrm rot="5400000">
                  <a:off x="2535223" y="4822041"/>
                  <a:ext cx="1215240" cy="7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>
                  <a:endCxn id="28" idx="2"/>
                </p:cNvCxnSpPr>
                <p:nvPr/>
              </p:nvCxnSpPr>
              <p:spPr>
                <a:xfrm>
                  <a:off x="1785918" y="3429000"/>
                  <a:ext cx="2000264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>
                  <a:stCxn id="28" idx="4"/>
                </p:cNvCxnSpPr>
                <p:nvPr/>
              </p:nvCxnSpPr>
              <p:spPr>
                <a:xfrm rot="5400000">
                  <a:off x="2821769" y="4536289"/>
                  <a:ext cx="207170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Блок-схема: узел 4"/>
              <p:cNvSpPr/>
              <p:nvPr/>
            </p:nvSpPr>
            <p:spPr>
              <a:xfrm>
                <a:off x="1643042" y="5500702"/>
                <a:ext cx="142876" cy="142876"/>
              </a:xfrm>
              <a:prstGeom prst="flowChartConnector">
                <a:avLst/>
              </a:prstGeom>
              <a:solidFill>
                <a:srgbClr val="CC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7" name="Прямоугольник 66"/>
          <p:cNvSpPr/>
          <p:nvPr/>
        </p:nvSpPr>
        <p:spPr>
          <a:xfrm>
            <a:off x="4604598" y="2383419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Какой путь пройдёт автомобиль за 20с?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Сколько времени понадобится автомобилю, чтобы пройти  путь 60м?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 какой скоростью двигался автомобиль??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825369" y="4770302"/>
            <a:ext cx="2000264" cy="1543118"/>
            <a:chOff x="785786" y="5143512"/>
            <a:chExt cx="2000264" cy="154311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071538" y="6286520"/>
              <a:ext cx="8572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Monotype Corsiva" pitchFamily="66" charset="0"/>
                </a:rPr>
                <a:t>V</a:t>
              </a:r>
              <a:r>
                <a:rPr lang="ru-RU" sz="2000" b="1" baseline="-25000" dirty="0" smtClean="0">
                  <a:solidFill>
                    <a:srgbClr val="002060"/>
                  </a:solidFill>
                  <a:latin typeface="Monotype Corsiva" pitchFamily="66" charset="0"/>
                </a:rPr>
                <a:t> </a:t>
              </a:r>
              <a:r>
                <a:rPr lang="ru-RU" sz="2000" b="1" dirty="0" smtClean="0">
                  <a:solidFill>
                    <a:srgbClr val="002060"/>
                  </a:solidFill>
                  <a:latin typeface="Monotype Corsiva" pitchFamily="66" charset="0"/>
                </a:rPr>
                <a:t> - ?</a:t>
              </a:r>
              <a:endParaRPr lang="ru-RU" sz="2000" dirty="0"/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785786" y="5143512"/>
              <a:ext cx="2000264" cy="1428760"/>
              <a:chOff x="928662" y="5072074"/>
              <a:chExt cx="2000264" cy="1428760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928662" y="5429264"/>
                <a:ext cx="20002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onotype Corsiva" pitchFamily="66" charset="0"/>
                  </a:rPr>
                  <a:t>S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Monotype Corsiva" pitchFamily="66" charset="0"/>
                  </a:rPr>
                  <a:t> = 60 м</a:t>
                </a:r>
                <a:endParaRPr lang="ru-RU" sz="2400" dirty="0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8662" y="5857892"/>
                <a:ext cx="1157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002060"/>
                    </a:solidFill>
                    <a:latin typeface="Monotype Corsiva" pitchFamily="66" charset="0"/>
                  </a:rPr>
                  <a:t>t</a:t>
                </a:r>
                <a:r>
                  <a:rPr lang="ru-RU" sz="2400" b="1" u="sng" dirty="0" smtClean="0">
                    <a:solidFill>
                      <a:srgbClr val="002060"/>
                    </a:solidFill>
                    <a:latin typeface="Monotype Corsiva" pitchFamily="66" charset="0"/>
                  </a:rPr>
                  <a:t>  = 30  с</a:t>
                </a:r>
                <a:endParaRPr lang="ru-RU" sz="2400" u="sng" dirty="0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1000100" y="5072074"/>
                <a:ext cx="1714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Monotype Corsiva" pitchFamily="66" charset="0"/>
                  </a:rPr>
                  <a:t>Дано:</a:t>
                </a:r>
                <a:endParaRPr lang="ru-RU" sz="2400" dirty="0">
                  <a:latin typeface="Monotype Corsiva" pitchFamily="66" charset="0"/>
                </a:endParaRP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 rot="5400000">
                <a:off x="2108183" y="5892817"/>
                <a:ext cx="12144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Группа 82"/>
          <p:cNvGrpSpPr/>
          <p:nvPr/>
        </p:nvGrpSpPr>
        <p:grpSpPr>
          <a:xfrm>
            <a:off x="2997981" y="4789502"/>
            <a:ext cx="4408465" cy="1533235"/>
            <a:chOff x="2928926" y="5143512"/>
            <a:chExt cx="4160248" cy="153323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357554" y="5143512"/>
              <a:ext cx="1220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otype Corsiva" pitchFamily="66" charset="0"/>
                </a:rPr>
                <a:t>Решение: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28926" y="5643578"/>
              <a:ext cx="1571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V= S </a:t>
              </a:r>
              <a:r>
                <a:rPr lang="ru-RU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/</a:t>
              </a:r>
              <a:r>
                <a:rPr lang="en-US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t</a:t>
              </a:r>
              <a:r>
                <a:rPr lang="ru-RU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,</a:t>
              </a:r>
              <a:endParaRPr lang="ru-RU" sz="2400" dirty="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500562" y="5643578"/>
              <a:ext cx="2588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V=</a:t>
              </a:r>
              <a:r>
                <a:rPr lang="ru-RU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 60 м/ 30 с = 2 м/с</a:t>
              </a:r>
              <a:endParaRPr lang="ru-RU" sz="2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643438" y="6215082"/>
              <a:ext cx="2022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Ответ: </a:t>
              </a:r>
              <a:r>
                <a:rPr lang="en-US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V=</a:t>
              </a:r>
              <a:r>
                <a:rPr lang="ru-RU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2 м/с</a:t>
              </a:r>
              <a:r>
                <a:rPr lang="en-US" sz="2400" b="1" dirty="0" smtClean="0">
                  <a:solidFill>
                    <a:srgbClr val="002060"/>
                  </a:solidFill>
                  <a:latin typeface="Monotype Corsiva" pitchFamily="66" charset="0"/>
                </a:rPr>
                <a:t> 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328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2618" y="522181"/>
            <a:ext cx="8063346" cy="282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7.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ри­сун­ке пред­став­лен гра­фик за­ви­си­мо­сти мо­ду­ля ско­ро­сти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 вре­ме­ни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тела, дви­жу­ще­го­ся прямолинейно. Рав­но­мер­но­му дви­же­нию со­от­вет­ству­ет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phys-oge.sdamgia.ru/get_file?id=947&amp;png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275" y="3218296"/>
            <a:ext cx="6198033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71599" y="5555673"/>
            <a:ext cx="457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7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1" y="474571"/>
            <a:ext cx="8132619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ри­сун­ке представлен гра­фик зависимости ско­ро­сти от вре­ме­ни для тела, дви­жу­ще­го­ся прямолинейно. Путь рав­но­мер­но­го движения тела составляет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54" y="2410999"/>
            <a:ext cx="79109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40 м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120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160 м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240 м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phys-oge.sdamgia.ru/get_file?id=1244&amp;png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289" y="2928202"/>
            <a:ext cx="5497656" cy="2128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71599" y="5555673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5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9490" y="508721"/>
            <a:ext cx="820189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9.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ри­сун­ке пред­став­лен гра­фик за­ви­си­мо­сти мо­ду­ля ско­ро­сти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тела от вре­ме­ни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Какой путь про­шло тело за пер­вые 30 секунд?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210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130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80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50 м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hys-oge.sdamgia.ru/get_file?id=1039&amp;png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051" y="3247916"/>
            <a:ext cx="5068167" cy="2552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71599" y="5555673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8" y="541264"/>
            <a:ext cx="6798734" cy="844191"/>
          </a:xfrm>
        </p:spPr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4272" y="1704614"/>
            <a:ext cx="3337560" cy="576262"/>
          </a:xfrm>
        </p:spPr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1823784"/>
            <a:ext cx="3337560" cy="576262"/>
          </a:xfrm>
        </p:spPr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32" y="2400046"/>
            <a:ext cx="3337560" cy="354984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2. 2</a:t>
            </a:r>
          </a:p>
          <a:p>
            <a:pPr marL="0" indent="0">
              <a:buNone/>
            </a:pPr>
            <a:r>
              <a:rPr lang="ru-RU" dirty="0" smtClean="0"/>
              <a:t>3. 6</a:t>
            </a:r>
          </a:p>
          <a:p>
            <a:pPr marL="0" indent="0">
              <a:buNone/>
            </a:pPr>
            <a:r>
              <a:rPr lang="ru-RU" dirty="0" smtClean="0"/>
              <a:t>4. 2</a:t>
            </a:r>
          </a:p>
          <a:p>
            <a:pPr marL="0" indent="0">
              <a:buNone/>
            </a:pPr>
            <a:r>
              <a:rPr lang="ru-RU" dirty="0" smtClean="0"/>
              <a:t>5. 2</a:t>
            </a:r>
            <a:endParaRPr lang="ru-RU" dirty="0"/>
          </a:p>
        </p:txBody>
      </p:sp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0509424"/>
              </p:ext>
            </p:extLst>
          </p:nvPr>
        </p:nvGraphicFramePr>
        <p:xfrm>
          <a:off x="1435948" y="2441752"/>
          <a:ext cx="2819400" cy="586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xmlns="" val="390537578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3543892517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519134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4069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1726476"/>
                  </a:ext>
                </a:extLst>
              </a:tr>
            </a:tbl>
          </a:graphicData>
        </a:graphic>
      </p:graphicFrame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176868" y="2400046"/>
            <a:ext cx="3337560" cy="38483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ru-RU" dirty="0" smtClean="0"/>
              <a:t>50 м/с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ru-RU" dirty="0" smtClean="0">
                <a:sym typeface="Symbol" panose="05050102010706020507" pitchFamily="18" charset="2"/>
              </a:rPr>
              <a:t>, м/с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0     1    2    3       </a:t>
            </a:r>
            <a:r>
              <a:rPr lang="en-US" dirty="0" smtClean="0"/>
              <a:t>t</a:t>
            </a:r>
            <a:r>
              <a:rPr lang="ru-RU" dirty="0" smtClean="0"/>
              <a:t>, 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4. 2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5. 2</a:t>
            </a:r>
            <a:endParaRPr lang="ru-RU" dirty="0"/>
          </a:p>
        </p:txBody>
      </p:sp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067804"/>
              </p:ext>
            </p:extLst>
          </p:nvPr>
        </p:nvGraphicFramePr>
        <p:xfrm>
          <a:off x="4900912" y="2441752"/>
          <a:ext cx="2819400" cy="586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xmlns="" val="390537578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3543892517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519134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4069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1726476"/>
                  </a:ext>
                </a:extLst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1704109" y="3588328"/>
            <a:ext cx="41564" cy="1551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99851" y="4738255"/>
            <a:ext cx="2318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45673" y="4433455"/>
            <a:ext cx="1745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01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470179"/>
              </p:ext>
            </p:extLst>
          </p:nvPr>
        </p:nvGraphicFramePr>
        <p:xfrm>
          <a:off x="1381957" y="2746405"/>
          <a:ext cx="6243962" cy="298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981"/>
                <a:gridCol w="3121981"/>
              </a:tblGrid>
              <a:tr h="59622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2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 б.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2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 б. – 5 б.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2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 б.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2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менее 3 б.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11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8" y="610537"/>
            <a:ext cx="7592290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задачу  на движение  гепарда и  решите её, используя следующие данные энциклопедии о животных: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032935"/>
            <a:ext cx="7703127" cy="42210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Гепард - самый быстрый зверь на Земле. Эта стройная пятнистая кошка на длиннющих ногах развивает скорость 110 км/ч. Но бежит недалеко. </a:t>
            </a:r>
          </a:p>
          <a:p>
            <a:pPr marL="0" indent="0">
              <a:buNone/>
            </a:pPr>
            <a:r>
              <a:rPr lang="ru-RU" dirty="0"/>
              <a:t>Масса взрослого гепарда — от 40 до 65 кг, длина тела — от 115 до 140 см, довольно массивный хвост имеет длину до 80 см. </a:t>
            </a:r>
          </a:p>
          <a:p>
            <a:pPr marL="0" indent="0">
              <a:buNone/>
            </a:pPr>
            <a:r>
              <a:rPr lang="ru-RU" b="1" dirty="0"/>
              <a:t>Гепард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 descr="C:\Documents and Settings\User\Мои документы\Мои рисунки\800px-Cheetah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059" y="4644303"/>
            <a:ext cx="1714500" cy="1504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C:\Documents and Settings\User\Мои документы\Мои рисунки\400px-Maasai_Mara_Cheetah.jpg"/>
          <p:cNvPicPr/>
          <p:nvPr/>
        </p:nvPicPr>
        <p:blipFill>
          <a:blip r:embed="rId3" cstate="print"/>
          <a:srcRect t="10381"/>
          <a:stretch>
            <a:fillRect/>
          </a:stretch>
        </p:blipFill>
        <p:spPr bwMode="auto">
          <a:xfrm>
            <a:off x="4438216" y="4539528"/>
            <a:ext cx="1400175" cy="1714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920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36" y="1745818"/>
            <a:ext cx="7772400" cy="2387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Решение задач на расчет пути, скорости и времени движения тела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1064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78208"/>
            <a:ext cx="7994073" cy="231739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Для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каж­до­го физического по­ня­тия из пер­во­го столбца под­бе­ри­те соответствующее определение  из вто­ро­го столбца. За­пи­ши­те в таб­ли­цу выбранные цифры под со­от­вет­ству­ю­щи­ми буквами.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466021"/>
              </p:ext>
            </p:extLst>
          </p:nvPr>
        </p:nvGraphicFramePr>
        <p:xfrm>
          <a:off x="609599" y="2195945"/>
          <a:ext cx="7994073" cy="338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4146">
                  <a:extLst>
                    <a:ext uri="{9D8B030D-6E8A-4147-A177-3AD203B41FA5}">
                      <a16:colId xmlns:a16="http://schemas.microsoft.com/office/drawing/2014/main" xmlns="" val="1197815413"/>
                    </a:ext>
                  </a:extLst>
                </a:gridCol>
                <a:gridCol w="4959927">
                  <a:extLst>
                    <a:ext uri="{9D8B030D-6E8A-4147-A177-3AD203B41FA5}">
                      <a16:colId xmlns:a16="http://schemas.microsoft.com/office/drawing/2014/main" xmlns="" val="2342027529"/>
                    </a:ext>
                  </a:extLst>
                </a:gridCol>
              </a:tblGrid>
              <a:tr h="512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ПОНЯТИЯ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Определения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873220839"/>
                  </a:ext>
                </a:extLst>
              </a:tr>
              <a:tr h="164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путь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время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скорость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 Величина, равная отношению пути ко времени, за которое этот путь пройден.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Длина траектории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 Линия, по которой движется тело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 Величина, равная отношению пути к скорости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xmlns="" val="211034229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5223910"/>
              </p:ext>
            </p:extLst>
          </p:nvPr>
        </p:nvGraphicFramePr>
        <p:xfrm>
          <a:off x="4792012" y="5553190"/>
          <a:ext cx="1802751" cy="68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917">
                  <a:extLst>
                    <a:ext uri="{9D8B030D-6E8A-4147-A177-3AD203B41FA5}">
                      <a16:colId xmlns:a16="http://schemas.microsoft.com/office/drawing/2014/main" xmlns="" val="2750710378"/>
                    </a:ext>
                  </a:extLst>
                </a:gridCol>
                <a:gridCol w="600917">
                  <a:extLst>
                    <a:ext uri="{9D8B030D-6E8A-4147-A177-3AD203B41FA5}">
                      <a16:colId xmlns:a16="http://schemas.microsoft.com/office/drawing/2014/main" xmlns="" val="4224466923"/>
                    </a:ext>
                  </a:extLst>
                </a:gridCol>
                <a:gridCol w="600917">
                  <a:extLst>
                    <a:ext uri="{9D8B030D-6E8A-4147-A177-3AD203B41FA5}">
                      <a16:colId xmlns:a16="http://schemas.microsoft.com/office/drawing/2014/main" xmlns="" val="2943420842"/>
                    </a:ext>
                  </a:extLst>
                </a:gridCol>
              </a:tblGrid>
              <a:tr h="341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593786403"/>
                  </a:ext>
                </a:extLst>
              </a:tr>
              <a:tr h="341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58912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7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9184" y="764704"/>
            <a:ext cx="874846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2. Восстановим формулы. </a:t>
            </a:r>
            <a:endParaRPr lang="ru-RU" sz="3200" b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2439492"/>
              </p:ext>
            </p:extLst>
          </p:nvPr>
        </p:nvGraphicFramePr>
        <p:xfrm>
          <a:off x="822019" y="1454786"/>
          <a:ext cx="3317933" cy="2267955"/>
        </p:xfrm>
        <a:graphic>
          <a:graphicData uri="http://schemas.openxmlformats.org/presentationml/2006/ole">
            <p:oleObj spid="_x0000_s3115" name="Уравнение" r:id="rId3" imgW="571748" imgH="393871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217268" y="4308135"/>
          <a:ext cx="4599539" cy="1724827"/>
        </p:xfrm>
        <a:graphic>
          <a:graphicData uri="http://schemas.openxmlformats.org/presentationml/2006/ole">
            <p:oleObj spid="_x0000_s3116" name="Уравнение" r:id="rId4" imgW="533400" imgH="2032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2233181"/>
              </p:ext>
            </p:extLst>
          </p:nvPr>
        </p:nvGraphicFramePr>
        <p:xfrm>
          <a:off x="5250253" y="2795967"/>
          <a:ext cx="3024336" cy="3024336"/>
        </p:xfrm>
        <a:graphic>
          <a:graphicData uri="http://schemas.openxmlformats.org/presentationml/2006/ole">
            <p:oleObj spid="_x0000_s3117" name="Уравнение" r:id="rId5" imgW="393871" imgH="393871" progId="Equation.3">
              <p:embed/>
            </p:oleObj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139952" y="2440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48002" y="32883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90802" y="34883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2" descr="http://img1.liveinternet.ru/images/attach/c/9/105/270/105270583_0_8c4d1_fba7f11f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638" y="-67034"/>
            <a:ext cx="2161314" cy="10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1.liveinternet.ru/images/attach/c/9/105/270/105270583_0_8c4d1_fba7f11f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329">
            <a:off x="-258638" y="5862947"/>
            <a:ext cx="2161314" cy="10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9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3" y="563009"/>
            <a:ext cx="79248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33575" algn="l"/>
              </a:tabLs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Пассажирский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поезд, дви­га­ясь равномерно, за 0,5 ч про­ехал 45 км. Чему равна ско­рость поезда?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127" y="2118786"/>
            <a:ext cx="71489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22,5 км/ч                               2) 25 км/ч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90 км/ч                                  4) 100 км/ч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>
            <a:off x="2781992" y="3343140"/>
            <a:ext cx="635" cy="13455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flipV="1">
            <a:off x="5120813" y="7283926"/>
            <a:ext cx="10001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27018" y="27747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95434" y="3181623"/>
            <a:ext cx="65197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                               Решение: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0,5 ч               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ϑ= 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45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45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км/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=90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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15150" y="4520451"/>
            <a:ext cx="2904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90км/ч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69818" y="4520451"/>
            <a:ext cx="1812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95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445333"/>
            <a:ext cx="8118763" cy="19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Автомобиль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двигается по пря­мой со ско­ростью 20 м/с и прошел путь 100 м. За какое время он приобретёт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0,2 с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5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10 с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200 с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cxnSpLocks noChangeShapeType="1"/>
          </p:cNvCxnSpPr>
          <p:nvPr/>
        </p:nvCxnSpPr>
        <p:spPr bwMode="auto">
          <a:xfrm>
            <a:off x="3045229" y="2839027"/>
            <a:ext cx="635" cy="13455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 flipV="1">
            <a:off x="1267248" y="3991120"/>
            <a:ext cx="1777981" cy="107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27154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33470" y="2715491"/>
            <a:ext cx="21710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                             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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20 м/с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100 м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85455" y="4796287"/>
            <a:ext cx="2272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 с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04515" y="2744074"/>
            <a:ext cx="36311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t= 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/ϑ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 = 100 м/20 м/c = 5 с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38009" y="4036958"/>
            <a:ext cx="780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- 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527410"/>
            <a:ext cx="6798734" cy="130386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79" y="2393153"/>
            <a:ext cx="7647709" cy="382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Руки положить на впереди стоящего человека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 морскую волну, приседая  по очереди.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Изобразить плывущую галеру  (дети синхронно должны махать руками как будто гребут веслами)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Подарить улыбку сзади стоящему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77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4738645"/>
              </p:ext>
            </p:extLst>
          </p:nvPr>
        </p:nvGraphicFramePr>
        <p:xfrm>
          <a:off x="651164" y="2447519"/>
          <a:ext cx="7564580" cy="91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916">
                  <a:extLst>
                    <a:ext uri="{9D8B030D-6E8A-4147-A177-3AD203B41FA5}">
                      <a16:colId xmlns:a16="http://schemas.microsoft.com/office/drawing/2014/main" xmlns="" val="3552409325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xmlns="" val="3708183061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xmlns="" val="3568837063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xmlns="" val="3159429676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xmlns="" val="391813789"/>
                    </a:ext>
                  </a:extLst>
                </a:gridCol>
              </a:tblGrid>
              <a:tr h="3487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361229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62341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1164" y="852982"/>
            <a:ext cx="79386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эксперимента была составлена таблица. Определите вид движения.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547" y="3748628"/>
            <a:ext cx="748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Рассчитанная по этим результатам скорость равна ___ м/с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547" y="5240594"/>
            <a:ext cx="223978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4 м/с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1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,   м/с</a:t>
            </a: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6</a:t>
            </a: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4</a:t>
            </a: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2</a:t>
            </a: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 0      0,5   1   1,5  2  2,5  3                     </a:t>
            </a:r>
            <a:r>
              <a:rPr lang="en-US" dirty="0" smtClean="0">
                <a:sym typeface="Symbol" panose="05050102010706020507" pitchFamily="18" charset="2"/>
              </a:rPr>
              <a:t>t</a:t>
            </a:r>
            <a:r>
              <a:rPr lang="ru-RU" dirty="0" smtClean="0">
                <a:sym typeface="Symbol" panose="05050102010706020507" pitchFamily="18" charset="2"/>
              </a:rPr>
              <a:t>, с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593273" y="2563091"/>
            <a:ext cx="13854" cy="292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76865" y="4627418"/>
            <a:ext cx="5043826" cy="4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93273" y="3796145"/>
            <a:ext cx="2812472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46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601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Натуральные материалы</vt:lpstr>
      <vt:lpstr>Уравнение</vt:lpstr>
      <vt:lpstr>Тема урока </vt:lpstr>
      <vt:lpstr>Решение задач на расчет пути, скорости и времени движения тела</vt:lpstr>
      <vt:lpstr>Слайд 3</vt:lpstr>
      <vt:lpstr>Слайд 4</vt:lpstr>
      <vt:lpstr>Слайд 5</vt:lpstr>
      <vt:lpstr>Слайд 6</vt:lpstr>
      <vt:lpstr>Физкультминутка</vt:lpstr>
      <vt:lpstr>Слайд 8</vt:lpstr>
      <vt:lpstr>Слайд 9</vt:lpstr>
      <vt:lpstr>Графические задачи S = Vt ( равномерное движение) Задание 6.</vt:lpstr>
      <vt:lpstr>Слайд 11</vt:lpstr>
      <vt:lpstr>Слайд 12</vt:lpstr>
      <vt:lpstr>Слайд 13</vt:lpstr>
      <vt:lpstr>Ответы </vt:lpstr>
      <vt:lpstr>Отметка </vt:lpstr>
      <vt:lpstr>Составьте задачу  на движение  гепарда и  решите её, используя следующие данные энциклопедии о животных: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</dc:title>
  <dc:creator>Пользователь</dc:creator>
  <cp:lastModifiedBy>Fizika</cp:lastModifiedBy>
  <cp:revision>26</cp:revision>
  <dcterms:created xsi:type="dcterms:W3CDTF">2019-10-05T09:35:35Z</dcterms:created>
  <dcterms:modified xsi:type="dcterms:W3CDTF">2019-10-09T08:16:47Z</dcterms:modified>
</cp:coreProperties>
</file>