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320922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23280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144584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23759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156963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7CC9EC9-C2FB-4769-969B-F0781611AB6F}" type="datetimeFigureOut">
              <a:rPr lang="ru-RU" smtClean="0"/>
              <a:t>21.08.2020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467154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7CC9EC9-C2FB-4769-969B-F0781611AB6F}" type="datetimeFigureOut">
              <a:rPr lang="ru-RU" smtClean="0"/>
              <a:t>21.08.2020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336569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7CC9EC9-C2FB-4769-969B-F0781611AB6F}" type="datetimeFigureOut">
              <a:rPr lang="ru-RU" smtClean="0"/>
              <a:t>21.08.2020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313780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CC9EC9-C2FB-4769-969B-F0781611AB6F}" type="datetimeFigureOut">
              <a:rPr lang="ru-RU" smtClean="0"/>
              <a:t>21.08.2020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229865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CC9EC9-C2FB-4769-969B-F0781611AB6F}" type="datetimeFigureOut">
              <a:rPr lang="ru-RU" smtClean="0"/>
              <a:t>21.08.2020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230446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CC9EC9-C2FB-4769-969B-F0781611AB6F}" type="datetimeFigureOut">
              <a:rPr lang="ru-RU" smtClean="0"/>
              <a:t>21.08.2020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F56459-5DCF-4F2D-BDC3-E63EA9DDD83A}" type="slidenum">
              <a:rPr lang="ru-RU" smtClean="0"/>
              <a:t>‹#›</a:t>
            </a:fld>
            <a:endParaRPr lang="ru-RU"/>
          </a:p>
        </p:txBody>
      </p:sp>
    </p:spTree>
    <p:extLst>
      <p:ext uri="{BB962C8B-B14F-4D97-AF65-F5344CB8AC3E}">
        <p14:creationId xmlns:p14="http://schemas.microsoft.com/office/powerpoint/2010/main" val="1397748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C9EC9-C2FB-4769-969B-F0781611AB6F}" type="datetimeFigureOut">
              <a:rPr lang="ru-RU" smtClean="0"/>
              <a:t>21.08.2020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56459-5DCF-4F2D-BDC3-E63EA9DDD83A}" type="slidenum">
              <a:rPr lang="ru-RU" smtClean="0"/>
              <a:t>‹#›</a:t>
            </a:fld>
            <a:endParaRPr lang="ru-RU"/>
          </a:p>
        </p:txBody>
      </p:sp>
    </p:spTree>
    <p:extLst>
      <p:ext uri="{BB962C8B-B14F-4D97-AF65-F5344CB8AC3E}">
        <p14:creationId xmlns:p14="http://schemas.microsoft.com/office/powerpoint/2010/main" val="149926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Отражение немецкого национального характера в пословицах</a:t>
            </a:r>
          </a:p>
        </p:txBody>
      </p:sp>
      <p:sp>
        <p:nvSpPr>
          <p:cNvPr id="3" name="Подзаголовок 2"/>
          <p:cNvSpPr>
            <a:spLocks noGrp="1"/>
          </p:cNvSpPr>
          <p:nvPr>
            <p:ph type="subTitle" idx="1"/>
          </p:nvPr>
        </p:nvSpPr>
        <p:spPr/>
        <p:txBody>
          <a:bodyPr>
            <a:normAutofit fontScale="55000" lnSpcReduction="20000"/>
          </a:bodyPr>
          <a:lstStyle/>
          <a:p>
            <a:r>
              <a:rPr lang="ru-RU" b="1" dirty="0"/>
              <a:t>Введение</a:t>
            </a:r>
            <a:endParaRPr lang="ru-RU" dirty="0"/>
          </a:p>
          <a:p>
            <a:r>
              <a:rPr lang="ru-RU" dirty="0"/>
              <a:t>В китайской пословице говорится: “Какова земля и река, таков характер человека”. У каждой национальности свои особенности. Характер народа и судьба страны находятся в тесной взаимосвязи, испытывают влияние друг на друга на всем историческом пути, поэтому заметен возросший интерес к национальному менталитету. В русской пословице говорится: «Посеешь характер - пожнёшь судьбу». Национальный характер отражается как в художественной литературе, философии, публицистике, искусстве, так и в языке. Здесь и образ жизни, традиции, мораль, характер и многое другое. Мне всегда было интересно исследовать, как в немецких пословицах отражается характер народа. Пословицы – это отражение народной мудрости, в них хранится представление народа о самом себе. В этом заключается </a:t>
            </a:r>
            <a:r>
              <a:rPr lang="ru-RU" b="1" dirty="0"/>
              <a:t>актуальность исследования</a:t>
            </a:r>
            <a:endParaRPr lang="ru-RU" dirty="0"/>
          </a:p>
        </p:txBody>
      </p:sp>
    </p:spTree>
    <p:extLst>
      <p:ext uri="{BB962C8B-B14F-4D97-AF65-F5344CB8AC3E}">
        <p14:creationId xmlns:p14="http://schemas.microsoft.com/office/powerpoint/2010/main" val="416095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Стремление </a:t>
            </a:r>
            <a:r>
              <a:rPr lang="ru-RU" smtClean="0"/>
              <a:t>к совершенству.</a:t>
            </a:r>
            <a:endParaRPr lang="ru-RU"/>
          </a:p>
        </p:txBody>
      </p:sp>
      <p:sp>
        <p:nvSpPr>
          <p:cNvPr id="3" name="Объект 2"/>
          <p:cNvSpPr>
            <a:spLocks noGrp="1"/>
          </p:cNvSpPr>
          <p:nvPr>
            <p:ph idx="1"/>
          </p:nvPr>
        </p:nvSpPr>
        <p:spPr/>
        <p:txBody>
          <a:bodyPr>
            <a:normAutofit fontScale="62500" lnSpcReduction="20000"/>
          </a:bodyPr>
          <a:lstStyle/>
          <a:p>
            <a:r>
              <a:rPr lang="ru-RU" b="1" dirty="0"/>
              <a:t>Стремление к совершенству</a:t>
            </a:r>
            <a:r>
              <a:rPr lang="ru-RU" dirty="0"/>
              <a:t> — одна из отличительных черт немецкого характера.</a:t>
            </a:r>
          </a:p>
          <a:p>
            <a:r>
              <a:rPr lang="ru-RU" dirty="0"/>
              <a:t>«Никого из нас не назовешь совершенством, но мы к нему стремимся», - оптимистично заметил немецкий генерал-фельдмаршал, барон фон </a:t>
            </a:r>
            <a:r>
              <a:rPr lang="ru-RU" dirty="0" err="1"/>
              <a:t>Рихтхофен</a:t>
            </a:r>
            <a:r>
              <a:rPr lang="ru-RU" dirty="0"/>
              <a:t>.</a:t>
            </a:r>
          </a:p>
          <a:p>
            <a:r>
              <a:rPr lang="ru-RU" b="1" dirty="0" err="1" smtClean="0"/>
              <a:t>St</a:t>
            </a:r>
            <a:r>
              <a:rPr lang="en-US" b="1" dirty="0" smtClean="0"/>
              <a:t>r</a:t>
            </a:r>
            <a:r>
              <a:rPr lang="ru-RU" b="1" dirty="0" err="1" smtClean="0"/>
              <a:t>eben</a:t>
            </a:r>
            <a:r>
              <a:rPr lang="ru-RU" b="1" dirty="0" smtClean="0"/>
              <a:t> </a:t>
            </a:r>
            <a:r>
              <a:rPr lang="ru-RU" b="1" dirty="0" err="1"/>
              <a:t>ist</a:t>
            </a:r>
            <a:r>
              <a:rPr lang="ru-RU" b="1" dirty="0"/>
              <a:t> </a:t>
            </a:r>
            <a:r>
              <a:rPr lang="ru-RU" b="1" dirty="0" err="1"/>
              <a:t>Lebe</a:t>
            </a:r>
            <a:r>
              <a:rPr lang="ru-RU" dirty="0" err="1"/>
              <a:t>n</a:t>
            </a:r>
            <a:r>
              <a:rPr lang="ru-RU" dirty="0"/>
              <a:t> – Стремиться - значит жить.</a:t>
            </a:r>
          </a:p>
          <a:p>
            <a:r>
              <a:rPr lang="ru-RU" b="1" dirty="0" err="1"/>
              <a:t>Sich</a:t>
            </a:r>
            <a:r>
              <a:rPr lang="ru-RU" b="1" dirty="0"/>
              <a:t> </a:t>
            </a:r>
            <a:r>
              <a:rPr lang="ru-RU" b="1" dirty="0" err="1"/>
              <a:t>selbst</a:t>
            </a:r>
            <a:r>
              <a:rPr lang="ru-RU" b="1" dirty="0"/>
              <a:t> </a:t>
            </a:r>
            <a:r>
              <a:rPr lang="ru-RU" b="1" dirty="0" err="1"/>
              <a:t>zu</a:t>
            </a:r>
            <a:r>
              <a:rPr lang="ru-RU" b="1" dirty="0"/>
              <a:t> </a:t>
            </a:r>
            <a:r>
              <a:rPr lang="ru-RU" b="1" dirty="0" err="1"/>
              <a:t>besiegen</a:t>
            </a:r>
            <a:r>
              <a:rPr lang="ru-RU" b="1" dirty="0"/>
              <a:t> </a:t>
            </a:r>
            <a:r>
              <a:rPr lang="ru-RU" b="1" dirty="0" err="1"/>
              <a:t>ist</a:t>
            </a:r>
            <a:r>
              <a:rPr lang="ru-RU" b="1" dirty="0"/>
              <a:t> </a:t>
            </a:r>
            <a:r>
              <a:rPr lang="ru-RU" b="1" dirty="0" err="1"/>
              <a:t>der</a:t>
            </a:r>
            <a:r>
              <a:rPr lang="ru-RU" b="1" dirty="0"/>
              <a:t> </a:t>
            </a:r>
            <a:r>
              <a:rPr lang="ru-RU" b="1" dirty="0" err="1"/>
              <a:t>schönste</a:t>
            </a:r>
            <a:r>
              <a:rPr lang="ru-RU" b="1" dirty="0"/>
              <a:t> </a:t>
            </a:r>
            <a:r>
              <a:rPr lang="ru-RU" b="1" dirty="0" err="1"/>
              <a:t>Sieg</a:t>
            </a:r>
            <a:r>
              <a:rPr lang="ru-RU" dirty="0"/>
              <a:t>. - Самая прекрасная победа – победа над самим собой.</a:t>
            </a:r>
          </a:p>
          <a:p>
            <a:r>
              <a:rPr lang="ru-RU" b="1" dirty="0" err="1" smtClean="0"/>
              <a:t>Wer</a:t>
            </a:r>
            <a:r>
              <a:rPr lang="ru-RU" b="1" dirty="0" smtClean="0"/>
              <a:t> </a:t>
            </a:r>
            <a:r>
              <a:rPr lang="ru-RU" b="1" dirty="0" err="1" smtClean="0"/>
              <a:t>aushält</a:t>
            </a:r>
            <a:r>
              <a:rPr lang="ru-RU" b="1" dirty="0"/>
              <a:t>, </a:t>
            </a:r>
            <a:r>
              <a:rPr lang="ru-RU" b="1" dirty="0" err="1" smtClean="0"/>
              <a:t>bleibt</a:t>
            </a:r>
            <a:r>
              <a:rPr lang="ru-RU" b="1" dirty="0" smtClean="0"/>
              <a:t> </a:t>
            </a:r>
            <a:r>
              <a:rPr lang="ru-RU" b="1" dirty="0" err="1" smtClean="0"/>
              <a:t>Sieg</a:t>
            </a:r>
            <a:r>
              <a:rPr lang="ru-RU" dirty="0" err="1" smtClean="0"/>
              <a:t>er</a:t>
            </a:r>
            <a:r>
              <a:rPr lang="ru-RU" dirty="0"/>
              <a:t>. - Кто выстоит, останется победителем.</a:t>
            </a:r>
          </a:p>
          <a:p>
            <a:r>
              <a:rPr lang="ru-RU" b="1" dirty="0" err="1"/>
              <a:t>Wer</a:t>
            </a:r>
            <a:r>
              <a:rPr lang="ru-RU" b="1" dirty="0"/>
              <a:t> </a:t>
            </a:r>
            <a:r>
              <a:rPr lang="ru-RU" b="1" dirty="0" err="1"/>
              <a:t>hält</a:t>
            </a:r>
            <a:r>
              <a:rPr lang="ru-RU" b="1" dirty="0"/>
              <a:t> </a:t>
            </a:r>
            <a:r>
              <a:rPr lang="ru-RU" b="1" dirty="0" err="1"/>
              <a:t>Maß</a:t>
            </a:r>
            <a:r>
              <a:rPr lang="ru-RU" b="1" dirty="0"/>
              <a:t> </a:t>
            </a:r>
            <a:r>
              <a:rPr lang="ru-RU" b="1" dirty="0" err="1"/>
              <a:t>in</a:t>
            </a:r>
            <a:r>
              <a:rPr lang="ru-RU" b="1" dirty="0"/>
              <a:t> </a:t>
            </a:r>
            <a:r>
              <a:rPr lang="ru-RU" b="1" dirty="0" err="1"/>
              <a:t>allen</a:t>
            </a:r>
            <a:r>
              <a:rPr lang="ru-RU" b="1" dirty="0"/>
              <a:t> </a:t>
            </a:r>
            <a:r>
              <a:rPr lang="ru-RU" b="1" dirty="0" err="1"/>
              <a:t>Dingen</a:t>
            </a:r>
            <a:r>
              <a:rPr lang="ru-RU" b="1" dirty="0"/>
              <a:t>, </a:t>
            </a:r>
            <a:r>
              <a:rPr lang="ru-RU" b="1" dirty="0" err="1"/>
              <a:t>der</a:t>
            </a:r>
            <a:r>
              <a:rPr lang="ru-RU" b="1" dirty="0"/>
              <a:t> </a:t>
            </a:r>
            <a:r>
              <a:rPr lang="ru-RU" b="1" dirty="0" err="1"/>
              <a:t>wird</a:t>
            </a:r>
            <a:r>
              <a:rPr lang="ru-RU" b="1" dirty="0"/>
              <a:t> </a:t>
            </a:r>
            <a:r>
              <a:rPr lang="ru-RU" b="1" dirty="0" err="1"/>
              <a:t>auch</a:t>
            </a:r>
            <a:r>
              <a:rPr lang="ru-RU" b="1" dirty="0"/>
              <a:t> </a:t>
            </a:r>
            <a:r>
              <a:rPr lang="ru-RU" b="1" dirty="0" err="1"/>
              <a:t>zu</a:t>
            </a:r>
            <a:r>
              <a:rPr lang="ru-RU" b="1" dirty="0"/>
              <a:t> </a:t>
            </a:r>
            <a:r>
              <a:rPr lang="ru-RU" b="1" dirty="0" err="1"/>
              <a:t>etwas</a:t>
            </a:r>
            <a:r>
              <a:rPr lang="ru-RU" b="1" dirty="0"/>
              <a:t> </a:t>
            </a:r>
            <a:r>
              <a:rPr lang="ru-RU" b="1" dirty="0" err="1"/>
              <a:t>bringen</a:t>
            </a:r>
            <a:r>
              <a:rPr lang="ru-RU" dirty="0"/>
              <a:t>. - Кто во всем соблюдает меру, тот добьётся своего.</a:t>
            </a:r>
          </a:p>
          <a:p>
            <a:r>
              <a:rPr lang="ru-RU" dirty="0"/>
              <a:t>Строго говоря, немцам нужен только идеал, к которому они стремятся.</a:t>
            </a:r>
          </a:p>
          <a:p>
            <a:r>
              <a:rPr lang="ru-RU" dirty="0" err="1"/>
              <a:t>Ф.Хайек</a:t>
            </a:r>
            <a:r>
              <a:rPr lang="ru-RU" dirty="0"/>
              <a:t> сказал: «Немцы, в целом, - народ трудолюбивый и дисциплинированный, добросовестный и энергичный до безжалостности, честный и тщательно выполняющий любое дело; у немцев сильно развиты любовь к порядку, чувство долга и повиновение властям; они часто готовы на большие личные жертвы и выказывают незаурядное мужество в случае опасности». Из выше сказанного следует, что наряду с общими чертами национального характера: трудолюбие, пунктуальность, бережливость, вежливость, корректность в каждой федеральной земле есть свои особенности, которые обусловлены географическим положением, промышленным развитием, историей земли.</a:t>
            </a:r>
          </a:p>
        </p:txBody>
      </p:sp>
    </p:spTree>
    <p:extLst>
      <p:ext uri="{BB962C8B-B14F-4D97-AF65-F5344CB8AC3E}">
        <p14:creationId xmlns:p14="http://schemas.microsoft.com/office/powerpoint/2010/main" val="3151445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Целью данной работы</a:t>
            </a:r>
            <a:endParaRPr lang="ru-RU" dirty="0"/>
          </a:p>
        </p:txBody>
      </p:sp>
      <p:sp>
        <p:nvSpPr>
          <p:cNvPr id="3" name="Объект 2"/>
          <p:cNvSpPr>
            <a:spLocks noGrp="1"/>
          </p:cNvSpPr>
          <p:nvPr>
            <p:ph idx="1"/>
          </p:nvPr>
        </p:nvSpPr>
        <p:spPr/>
        <p:txBody>
          <a:bodyPr>
            <a:normAutofit fontScale="62500" lnSpcReduction="20000"/>
          </a:bodyPr>
          <a:lstStyle/>
          <a:p>
            <a:r>
              <a:rPr lang="ru-RU" b="1" dirty="0"/>
              <a:t>Целью данной работы</a:t>
            </a:r>
            <a:r>
              <a:rPr lang="ru-RU" dirty="0"/>
              <a:t> является выявление и систематизация пословиц в соответствии с типичными чертами характера немецкого народа.</a:t>
            </a:r>
          </a:p>
          <a:p>
            <a:r>
              <a:rPr lang="ru-RU" b="1" dirty="0"/>
              <a:t>Объектом исследования</a:t>
            </a:r>
            <a:r>
              <a:rPr lang="ru-RU" dirty="0"/>
              <a:t> является национальный характер немцев, а </a:t>
            </a:r>
            <a:r>
              <a:rPr lang="ru-RU" b="1" dirty="0"/>
              <a:t>предметом</a:t>
            </a:r>
            <a:r>
              <a:rPr lang="ru-RU" dirty="0"/>
              <a:t> – особенности национального характера немецкого народа в пословицах.</a:t>
            </a:r>
          </a:p>
          <a:p>
            <a:r>
              <a:rPr lang="ru-RU" dirty="0"/>
              <a:t>Исходя из цели, объекта и предмета исследования были поставлены следующие </a:t>
            </a:r>
            <a:r>
              <a:rPr lang="ru-RU" b="1" dirty="0"/>
              <a:t>задачи:</a:t>
            </a:r>
            <a:endParaRPr lang="ru-RU" dirty="0"/>
          </a:p>
          <a:p>
            <a:r>
              <a:rPr lang="ru-RU" dirty="0"/>
              <a:t>- проанализировать и раскрыть сущность и содержание национального характера как социально-философской категории;</a:t>
            </a:r>
          </a:p>
          <a:p>
            <a:r>
              <a:rPr lang="ru-RU" dirty="0"/>
              <a:t>- обобщить сведения об особенностях национального характера немцев;</a:t>
            </a:r>
          </a:p>
          <a:p>
            <a:r>
              <a:rPr lang="ru-RU" dirty="0"/>
              <a:t>- проанализировать различные формы проявления национального характера в пословицах;</a:t>
            </a:r>
          </a:p>
          <a:p>
            <a:r>
              <a:rPr lang="ru-RU" dirty="0"/>
              <a:t>- показать практическую значимость пословиц при изучении немецкого языка.</a:t>
            </a:r>
          </a:p>
          <a:p>
            <a:r>
              <a:rPr lang="ru-RU" b="1" dirty="0"/>
              <a:t>Новизна работы</a:t>
            </a:r>
            <a:r>
              <a:rPr lang="ru-RU" dirty="0"/>
              <a:t> заключается в том, что анализ национального характера немецкого народа на основе пословиц является новым подходом к изучению этого вопроса.</a:t>
            </a:r>
          </a:p>
          <a:p>
            <a:r>
              <a:rPr lang="ru-RU" b="1" dirty="0"/>
              <a:t>Практическая значимость </a:t>
            </a:r>
            <a:r>
              <a:rPr lang="ru-RU" dirty="0"/>
              <a:t>исследования состоит в том, что предложенный в данном исследовании материал, а именно, пословицы, отражающие национальный характер немецкого народа, могут быть использованы в старших классах на уроках немецкого языка, страноведении.</a:t>
            </a:r>
          </a:p>
          <a:p>
            <a:endParaRPr lang="ru-RU" dirty="0"/>
          </a:p>
        </p:txBody>
      </p:sp>
    </p:spTree>
    <p:extLst>
      <p:ext uri="{BB962C8B-B14F-4D97-AF65-F5344CB8AC3E}">
        <p14:creationId xmlns:p14="http://schemas.microsoft.com/office/powerpoint/2010/main" val="2482070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Пословица, как жанр устного народного творчества</a:t>
            </a:r>
            <a:endParaRPr lang="ru-RU" dirty="0"/>
          </a:p>
        </p:txBody>
      </p:sp>
      <p:sp>
        <p:nvSpPr>
          <p:cNvPr id="3" name="Объект 2"/>
          <p:cNvSpPr>
            <a:spLocks noGrp="1"/>
          </p:cNvSpPr>
          <p:nvPr>
            <p:ph idx="1"/>
          </p:nvPr>
        </p:nvSpPr>
        <p:spPr/>
        <p:txBody>
          <a:bodyPr>
            <a:normAutofit fontScale="55000" lnSpcReduction="20000"/>
          </a:bodyPr>
          <a:lstStyle/>
          <a:p>
            <a:r>
              <a:rPr lang="ru-RU" b="1" dirty="0"/>
              <a:t>Пословица, как жанр устного народного творчества</a:t>
            </a:r>
            <a:endParaRPr lang="ru-RU" dirty="0"/>
          </a:p>
          <a:p>
            <a:r>
              <a:rPr lang="ru-RU" dirty="0"/>
              <a:t>Немецкий язык не является исключением, и в нем, как и во всех современных языках, представлен такой пласт народного творчества как пословицы. Именно колоритные и меткие высказывания, пришедшие из народа, делают речь богатой и образной. Пословицы в устной речи помогают людям общаться и лучше понимать друг друга, они прочно поселились и в литературных произведениях. Исследователи языка отмечают сильное влияние пословиц на коммуникативную функцию языка. Спорить с пословицей бесполезно, народная мудрость на протяжении столетий доказала свою правоту. Пословицы на немецком языке существуют практически обо всем, чем живет человек. Существуют пословицы о дружбе, верности, любви, семье, уме, труде, честности, качествах характера, жизненных событиях, отношениях людей. Лаконичные и меткие высказывания живут столетия, хотя порой их первоначальный смысл отходит на другой план, а воспринимаются они в новом контексте. Хорошо иллюстрирует сказанное выше пословица «Человек предполагает, а Бог располагает», немецкий вариант — </a:t>
            </a:r>
            <a:r>
              <a:rPr lang="ru-RU" dirty="0" err="1"/>
              <a:t>Der</a:t>
            </a:r>
            <a:r>
              <a:rPr lang="ru-RU" dirty="0"/>
              <a:t> </a:t>
            </a:r>
            <a:r>
              <a:rPr lang="ru-RU" dirty="0" err="1"/>
              <a:t>Mensch</a:t>
            </a:r>
            <a:r>
              <a:rPr lang="ru-RU" dirty="0"/>
              <a:t> </a:t>
            </a:r>
            <a:r>
              <a:rPr lang="ru-RU" dirty="0" err="1"/>
              <a:t>denkt</a:t>
            </a:r>
            <a:r>
              <a:rPr lang="ru-RU" dirty="0"/>
              <a:t>, </a:t>
            </a:r>
            <a:r>
              <a:rPr lang="ru-RU" dirty="0" err="1"/>
              <a:t>Gott</a:t>
            </a:r>
            <a:r>
              <a:rPr lang="ru-RU" dirty="0"/>
              <a:t> </a:t>
            </a:r>
            <a:r>
              <a:rPr lang="ru-RU" dirty="0" err="1"/>
              <a:t>lenkt</a:t>
            </a:r>
            <a:r>
              <a:rPr lang="ru-RU" dirty="0"/>
              <a:t>. Современные люди воспринимают ее как присутствие реальной возможности влияния непредвиденных обстоятельств на нашу жизнь и воплощение намеченных планов. В то время как прежде смысл пословицы трактовался, как зависимость человека от божьей воли. Специалисты занимаются классификацией и систематизацией пословиц, изучают структуру, языковую форму и разрабатывают методики использования пословиц в изучении языка. Изучение немецких пословиц помогает не только в бытовом или деловом общении, но и помогает профессиональным переводчикам лучше понимать и правильно переводить ориентированные фрагменты текста.</a:t>
            </a:r>
          </a:p>
          <a:p>
            <a:r>
              <a:rPr lang="ru-RU" dirty="0"/>
              <a:t>Пословицы занимают значительное место в словарном составе языка. В них отражён многовековой социально-исторический опыт народа, народная мудрость, характер. Они имеют большое познавательное значение, воспроизводят картины жизни и быта людей, отражают менталитет народа.</a:t>
            </a:r>
          </a:p>
          <a:p>
            <a:endParaRPr lang="ru-RU" dirty="0"/>
          </a:p>
        </p:txBody>
      </p:sp>
    </p:spTree>
    <p:extLst>
      <p:ext uri="{BB962C8B-B14F-4D97-AF65-F5344CB8AC3E}">
        <p14:creationId xmlns:p14="http://schemas.microsoft.com/office/powerpoint/2010/main" val="2872340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Великие философы о национальном характере</a:t>
            </a:r>
            <a:r>
              <a:rPr lang="ru-RU" dirty="0" smtClean="0"/>
              <a:t/>
            </a:r>
            <a:br>
              <a:rPr lang="ru-RU" dirty="0" smtClean="0"/>
            </a:br>
            <a:endParaRPr lang="ru-RU" dirty="0"/>
          </a:p>
        </p:txBody>
      </p:sp>
      <p:sp>
        <p:nvSpPr>
          <p:cNvPr id="3" name="Объект 2"/>
          <p:cNvSpPr>
            <a:spLocks noGrp="1"/>
          </p:cNvSpPr>
          <p:nvPr>
            <p:ph idx="1"/>
          </p:nvPr>
        </p:nvSpPr>
        <p:spPr/>
        <p:txBody>
          <a:bodyPr>
            <a:normAutofit fontScale="47500" lnSpcReduction="20000"/>
          </a:bodyPr>
          <a:lstStyle/>
          <a:p>
            <a:r>
              <a:rPr lang="ru-RU" b="1" dirty="0"/>
              <a:t>Великие философы о национальном характере</a:t>
            </a:r>
            <a:endParaRPr lang="ru-RU" dirty="0"/>
          </a:p>
          <a:p>
            <a:r>
              <a:rPr lang="ru-RU" dirty="0"/>
              <a:t>Термин «национальный характер» впервые можно было встретить в работах выдающихся философов 18-19 веков. Среди тех, кто проявлял большой интерес в исследовании данной проблемы, в частности, к вопросу о причинах существования национального характера и факторах, способствующих его формированию, следует выделить работы И. Канта, Д. Юма, </a:t>
            </a:r>
            <a:r>
              <a:rPr lang="ru-RU" dirty="0" err="1"/>
              <a:t>Г.Гегеля</a:t>
            </a:r>
            <a:r>
              <a:rPr lang="ru-RU" dirty="0"/>
              <a:t>, </a:t>
            </a:r>
            <a:r>
              <a:rPr lang="ru-RU" dirty="0" err="1"/>
              <a:t>И.Фихте</a:t>
            </a:r>
            <a:r>
              <a:rPr lang="ru-RU" dirty="0"/>
              <a:t>, а также К. Гельвеция, И. Гердера и других мыслителей.</a:t>
            </a:r>
          </a:p>
          <a:p>
            <a:r>
              <a:rPr lang="ru-RU" dirty="0"/>
              <a:t>Наиболее систематическое учение о национальном характере изложено в творчестве основателя немецкой классической философии </a:t>
            </a:r>
            <a:r>
              <a:rPr lang="ru-RU" dirty="0" err="1"/>
              <a:t>И.Канта</a:t>
            </a:r>
            <a:r>
              <a:rPr lang="ru-RU" dirty="0"/>
              <a:t>. В его учении приводятся различные уровни характера: характер личности, характер пола, характер народа, характер рода.</a:t>
            </a:r>
          </a:p>
          <a:p>
            <a:r>
              <a:rPr lang="ru-RU" dirty="0"/>
              <a:t>Характер наций, по Канту, может быть как прирождённым, так и приобретённым, формируемый в ходе её исторического развития.</a:t>
            </a:r>
          </a:p>
          <a:p>
            <a:r>
              <a:rPr lang="ru-RU" dirty="0"/>
              <a:t>Однако рассматривать национальный характер как врождённое свойство или как результат привычки, выработанный тем или иным народом, в ходе своей долгой совместной жизни, является, по мнению Канта, слишком рискованным и бездоказательным. Также безосновательны попытки выводить черты национального характера от формы правления или объяснять их природными условиями (климат и почва). Например, как свидетельствуют исторические факты, при переселении целых народов на новые места они не изменяли своего характера, а только старались приспособить его к новым условиям и что при этом в языке, в роде занятий, даже в одежде все ещё видны следы их происхождения и тем самым и их характер.</a:t>
            </a:r>
          </a:p>
          <a:p>
            <a:r>
              <a:rPr lang="ru-RU" dirty="0"/>
              <a:t>Соотечественник </a:t>
            </a:r>
            <a:r>
              <a:rPr lang="ru-RU" dirty="0" err="1"/>
              <a:t>И.Канта</a:t>
            </a:r>
            <a:r>
              <a:rPr lang="ru-RU" dirty="0"/>
              <a:t> </a:t>
            </a:r>
            <a:r>
              <a:rPr lang="ru-RU" dirty="0" err="1"/>
              <a:t>И.Гердер</a:t>
            </a:r>
            <a:r>
              <a:rPr lang="ru-RU" dirty="0"/>
              <a:t> полагал, что нрав или характер людей есть продукт, прежде всего природных условий, а также контактов народов друг с другом.</a:t>
            </a:r>
          </a:p>
          <a:p>
            <a:r>
              <a:rPr lang="ru-RU" dirty="0"/>
              <a:t>Немецкие учёные М. </a:t>
            </a:r>
            <a:r>
              <a:rPr lang="ru-RU" dirty="0" err="1"/>
              <a:t>Лацарус</a:t>
            </a:r>
            <a:r>
              <a:rPr lang="ru-RU" dirty="0"/>
              <a:t> и Г. </a:t>
            </a:r>
            <a:r>
              <a:rPr lang="ru-RU" dirty="0" err="1"/>
              <a:t>Штейнталь</a:t>
            </a:r>
            <a:r>
              <a:rPr lang="ru-RU" dirty="0"/>
              <a:t> в центр своего учения поставили исследование сущности «народного духа», т.е. национального характера и проявляющихся в таких сферах духовной культуры как языке, обычаях, традициях, нравах и поступках, а также закономерности функционирования этнического характера в различных областях жизнедеятельности, в том числе в науке, искусстве и повседневной жизни. Не меньшее значение они придавали и выявлению причин зарождения, развития и заката того или иного этноса.</a:t>
            </a:r>
          </a:p>
          <a:p>
            <a:r>
              <a:rPr lang="ru-RU" dirty="0"/>
              <a:t>Глобализация в целом является положительной тенденцией развития человечества, призванная интернационализировать и интегрировать мировую экономику всех стран в единую мировую хозяйственную систему, а также обеспечить международную безопасность, стабильность и мирное сотрудничество; способствовать развитию демократии, прав и свобод граждан.</a:t>
            </a:r>
          </a:p>
          <a:p>
            <a:endParaRPr lang="ru-RU" dirty="0"/>
          </a:p>
        </p:txBody>
      </p:sp>
    </p:spTree>
    <p:extLst>
      <p:ext uri="{BB962C8B-B14F-4D97-AF65-F5344CB8AC3E}">
        <p14:creationId xmlns:p14="http://schemas.microsoft.com/office/powerpoint/2010/main" val="3058536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Отражение особенностей немецкого национального характера в пословицах</a:t>
            </a:r>
            <a:endParaRPr lang="ru-RU" dirty="0"/>
          </a:p>
        </p:txBody>
      </p:sp>
      <p:sp>
        <p:nvSpPr>
          <p:cNvPr id="3" name="Объект 2"/>
          <p:cNvSpPr>
            <a:spLocks noGrp="1"/>
          </p:cNvSpPr>
          <p:nvPr>
            <p:ph idx="1"/>
          </p:nvPr>
        </p:nvSpPr>
        <p:spPr/>
        <p:txBody>
          <a:bodyPr>
            <a:normAutofit fontScale="55000" lnSpcReduction="20000"/>
          </a:bodyPr>
          <a:lstStyle/>
          <a:p>
            <a:r>
              <a:rPr lang="ru-RU" b="1" dirty="0"/>
              <a:t>Отражение особенностей немецкого национального характера в пословицах</a:t>
            </a:r>
            <a:endParaRPr lang="ru-RU" dirty="0"/>
          </a:p>
          <a:p>
            <a:r>
              <a:rPr lang="ru-RU" dirty="0"/>
              <a:t>Анализируя главные особенности немецкого характера, немецкий врач и психолог Вилли </a:t>
            </a:r>
            <a:r>
              <a:rPr lang="ru-RU" dirty="0" err="1"/>
              <a:t>Хельпах</a:t>
            </a:r>
            <a:r>
              <a:rPr lang="ru-RU" dirty="0"/>
              <a:t> (1877 – 1955), а впоследствии премьер-министр земли Баден- Вюртемберг, в своей книге «Немецкий характер» проанализировал особенности немецкого национального характера и выделил особенно устойчивые черты : любовь к порядку, трудолюбие и прилежание, стремление к совершенству, жажда созидательной деятельности, бережливость.</a:t>
            </a:r>
          </a:p>
          <a:p>
            <a:r>
              <a:rPr lang="ru-RU" dirty="0"/>
              <a:t>Для немецкой культуры ключевым является понятие </a:t>
            </a:r>
            <a:r>
              <a:rPr lang="ru-RU" b="1" dirty="0" err="1"/>
              <a:t>Ordnung</a:t>
            </a:r>
            <a:r>
              <a:rPr lang="ru-RU" b="1" dirty="0"/>
              <a:t> (порядок).</a:t>
            </a:r>
            <a:r>
              <a:rPr lang="ru-RU" dirty="0"/>
              <a:t> Вся жизнь в Германии пропитана духом строгого порядка. Этому подчинены в Германии и семейная жизнь, и бизнес, и свободное время, и школьная жизнь. В полном порядке должен быть свой дом, рабочие места на заводе, улицы городов и сёл, школы, детские сады, то есть вся человеческая жизнь должны быть в порядке. Понятие </a:t>
            </a:r>
            <a:r>
              <a:rPr lang="ru-RU" b="1" dirty="0" err="1"/>
              <a:t>Ordnung</a:t>
            </a:r>
            <a:r>
              <a:rPr lang="ru-RU" dirty="0"/>
              <a:t> — это то, что поражает иностранцев в немцах.</a:t>
            </a:r>
          </a:p>
          <a:p>
            <a:r>
              <a:rPr lang="ru-RU" dirty="0"/>
              <a:t>Порядок вмещает в себя много понятий: работоспособность, организованность, дисциплина, опрятность, пунктуальность, корректность и множество других вещей. Ни одна фраза не греет так сердце немца, как: «</a:t>
            </a:r>
            <a:r>
              <a:rPr lang="ru-RU" b="1" dirty="0" err="1"/>
              <a:t>alles</a:t>
            </a:r>
            <a:r>
              <a:rPr lang="ru-RU" b="1" dirty="0"/>
              <a:t> </a:t>
            </a:r>
            <a:r>
              <a:rPr lang="ru-RU" b="1" dirty="0" err="1"/>
              <a:t>in</a:t>
            </a:r>
            <a:r>
              <a:rPr lang="ru-RU" b="1" dirty="0"/>
              <a:t> </a:t>
            </a:r>
            <a:r>
              <a:rPr lang="ru-RU" b="1" dirty="0" err="1"/>
              <a:t>Ordnung</a:t>
            </a:r>
            <a:r>
              <a:rPr lang="ru-RU" dirty="0"/>
              <a:t>», означающая, что все в порядке, все так, как и должно быть. Найдены 8 пословиц, которые отражают отношение немцев к порядку. (</a:t>
            </a:r>
            <a:r>
              <a:rPr lang="ru-RU" b="1" dirty="0"/>
              <a:t>Приложение №1</a:t>
            </a:r>
            <a:r>
              <a:rPr lang="ru-RU" dirty="0"/>
              <a:t>)</a:t>
            </a:r>
          </a:p>
          <a:p>
            <a:r>
              <a:rPr lang="ru-RU" b="1" dirty="0" err="1"/>
              <a:t>Ordnung</a:t>
            </a:r>
            <a:r>
              <a:rPr lang="ru-RU" b="1" dirty="0"/>
              <a:t> </a:t>
            </a:r>
            <a:r>
              <a:rPr lang="ru-RU" b="1" dirty="0" err="1"/>
              <a:t>muss</a:t>
            </a:r>
            <a:r>
              <a:rPr lang="ru-RU" b="1" dirty="0"/>
              <a:t> </a:t>
            </a:r>
            <a:r>
              <a:rPr lang="ru-RU" b="1" dirty="0" err="1"/>
              <a:t>sein</a:t>
            </a:r>
            <a:r>
              <a:rPr lang="ru-RU" dirty="0"/>
              <a:t> (порядок превыше всего)– великая крылатая фраза, которая, как острое копьё, поражает цель, даёт чёткое представление о немцах. И это соответствует истине!</a:t>
            </a:r>
          </a:p>
          <a:p>
            <a:r>
              <a:rPr lang="ru-RU" b="1" dirty="0" err="1"/>
              <a:t>Heilige</a:t>
            </a:r>
            <a:r>
              <a:rPr lang="ru-RU" b="1" dirty="0"/>
              <a:t> </a:t>
            </a:r>
            <a:r>
              <a:rPr lang="ru-RU" b="1" dirty="0" err="1"/>
              <a:t>Ordnung</a:t>
            </a:r>
            <a:r>
              <a:rPr lang="ru-RU" b="1" dirty="0"/>
              <a:t>, </a:t>
            </a:r>
            <a:r>
              <a:rPr lang="ru-RU" b="1" dirty="0" err="1"/>
              <a:t>segensreiche</a:t>
            </a:r>
            <a:r>
              <a:rPr lang="ru-RU" b="1" dirty="0"/>
              <a:t> </a:t>
            </a:r>
            <a:r>
              <a:rPr lang="ru-RU" b="1" dirty="0" err="1"/>
              <a:t>Himmelstochter</a:t>
            </a:r>
            <a:r>
              <a:rPr lang="ru-RU" dirty="0"/>
              <a:t> – Святой порядок - благословенный сын небес.</a:t>
            </a:r>
          </a:p>
          <a:p>
            <a:r>
              <a:rPr lang="ru-RU" b="1" dirty="0" err="1"/>
              <a:t>Ordnung</a:t>
            </a:r>
            <a:r>
              <a:rPr lang="ru-RU" b="1" dirty="0"/>
              <a:t> </a:t>
            </a:r>
            <a:r>
              <a:rPr lang="ru-RU" b="1" dirty="0" err="1"/>
              <a:t>ist</a:t>
            </a:r>
            <a:r>
              <a:rPr lang="ru-RU" b="1" dirty="0"/>
              <a:t> </a:t>
            </a:r>
            <a:r>
              <a:rPr lang="ru-RU" b="1" dirty="0" err="1"/>
              <a:t>das</a:t>
            </a:r>
            <a:r>
              <a:rPr lang="ru-RU" b="1" dirty="0"/>
              <a:t> </a:t>
            </a:r>
            <a:r>
              <a:rPr lang="ru-RU" b="1" dirty="0" err="1"/>
              <a:t>halbe</a:t>
            </a:r>
            <a:r>
              <a:rPr lang="ru-RU" b="1" dirty="0"/>
              <a:t> </a:t>
            </a:r>
            <a:r>
              <a:rPr lang="ru-RU" b="1" dirty="0" err="1"/>
              <a:t>Leben</a:t>
            </a:r>
            <a:r>
              <a:rPr lang="ru-RU" dirty="0"/>
              <a:t> – Порядок – душа всякого дела. Порядок – основа жизни.</a:t>
            </a:r>
          </a:p>
          <a:p>
            <a:endParaRPr lang="ru-RU" dirty="0"/>
          </a:p>
        </p:txBody>
      </p:sp>
    </p:spTree>
    <p:extLst>
      <p:ext uri="{BB962C8B-B14F-4D97-AF65-F5344CB8AC3E}">
        <p14:creationId xmlns:p14="http://schemas.microsoft.com/office/powerpoint/2010/main" val="922598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Пословицы о труде.</a:t>
            </a:r>
            <a:endParaRPr lang="ru-RU" dirty="0"/>
          </a:p>
        </p:txBody>
      </p:sp>
      <p:sp>
        <p:nvSpPr>
          <p:cNvPr id="3" name="Объект 2"/>
          <p:cNvSpPr>
            <a:spLocks noGrp="1"/>
          </p:cNvSpPr>
          <p:nvPr>
            <p:ph idx="1"/>
          </p:nvPr>
        </p:nvSpPr>
        <p:spPr/>
        <p:txBody>
          <a:bodyPr>
            <a:normAutofit fontScale="55000" lnSpcReduction="20000"/>
          </a:bodyPr>
          <a:lstStyle/>
          <a:p>
            <a:r>
              <a:rPr lang="ru-RU" dirty="0"/>
              <a:t>Всем известно, что немцы – очень </a:t>
            </a:r>
            <a:r>
              <a:rPr lang="ru-RU" b="1" dirty="0"/>
              <a:t>трудолюбивый </a:t>
            </a:r>
            <a:r>
              <a:rPr lang="ru-RU" dirty="0"/>
              <a:t>народ. В культуре Германии всегда существовало особое отношение к работе и к работящим людям, и эта национальная особенность нашла свое отражение и в языке. Существует целый ряд выражений и пословиц, в которых трудолюбие ставится в ряд особых заслуг, в то время как лень и небрежность в работе порицаются.</a:t>
            </a:r>
          </a:p>
          <a:p>
            <a:r>
              <a:rPr lang="ru-RU" dirty="0"/>
              <a:t>Считают, что такое отношение к делу возникло из любви к порядку. Труд, по мнению немцев, это основа основ. Характеризуют немцев их отношение к делу, к труду следующие пословицы:</a:t>
            </a:r>
          </a:p>
          <a:p>
            <a:r>
              <a:rPr lang="en-US" b="1" dirty="0"/>
              <a:t>Deutsch </a:t>
            </a:r>
            <a:r>
              <a:rPr lang="en-US" b="1" dirty="0" err="1"/>
              <a:t>sein</a:t>
            </a:r>
            <a:r>
              <a:rPr lang="en-US" b="1" dirty="0"/>
              <a:t> </a:t>
            </a:r>
            <a:r>
              <a:rPr lang="en-US" b="1" dirty="0" err="1"/>
              <a:t>heißt</a:t>
            </a:r>
            <a:r>
              <a:rPr lang="en-US" b="1" dirty="0"/>
              <a:t>, </a:t>
            </a:r>
            <a:r>
              <a:rPr lang="en-US" b="1" dirty="0" err="1"/>
              <a:t>eine</a:t>
            </a:r>
            <a:r>
              <a:rPr lang="en-US" b="1" dirty="0"/>
              <a:t> </a:t>
            </a:r>
            <a:r>
              <a:rPr lang="en-US" b="1" dirty="0" err="1"/>
              <a:t>Sache</a:t>
            </a:r>
            <a:r>
              <a:rPr lang="en-US" b="1" dirty="0"/>
              <a:t> um </a:t>
            </a:r>
            <a:r>
              <a:rPr lang="en-US" b="1" dirty="0" err="1"/>
              <a:t>ihrer</a:t>
            </a:r>
            <a:r>
              <a:rPr lang="en-US" b="1" dirty="0"/>
              <a:t> </a:t>
            </a:r>
            <a:r>
              <a:rPr lang="en-US" b="1" dirty="0" err="1"/>
              <a:t>selbst</a:t>
            </a:r>
            <a:r>
              <a:rPr lang="en-US" b="1" dirty="0"/>
              <a:t> </a:t>
            </a:r>
            <a:r>
              <a:rPr lang="en-US" b="1" dirty="0" err="1"/>
              <a:t>willen</a:t>
            </a:r>
            <a:r>
              <a:rPr lang="en-US" b="1" dirty="0"/>
              <a:t> </a:t>
            </a:r>
            <a:r>
              <a:rPr lang="en-US" b="1" dirty="0" err="1"/>
              <a:t>treiben</a:t>
            </a:r>
            <a:r>
              <a:rPr lang="en-US" b="1" dirty="0"/>
              <a:t>.</a:t>
            </a:r>
            <a:endParaRPr lang="ru-RU" dirty="0"/>
          </a:p>
          <a:p>
            <a:r>
              <a:rPr lang="ru-RU" dirty="0"/>
              <a:t>Буквальный перевод: «Быть немцем – значит делать дело ради него самого». Как писал Г. </a:t>
            </a:r>
            <a:r>
              <a:rPr lang="ru-RU" dirty="0" err="1"/>
              <a:t>Прокноу</a:t>
            </a:r>
            <a:r>
              <a:rPr lang="ru-RU" dirty="0"/>
              <a:t> : </a:t>
            </a:r>
            <a:r>
              <a:rPr lang="ru-RU" b="1" dirty="0"/>
              <a:t>«Немцы живут, чтобы работать, в то время как все остальные народы работают, чтобы жить»</a:t>
            </a:r>
            <a:endParaRPr lang="ru-RU" dirty="0"/>
          </a:p>
          <a:p>
            <a:r>
              <a:rPr lang="ru-RU" b="1" dirty="0" err="1"/>
              <a:t>ArbeitgibtBrot</a:t>
            </a:r>
            <a:r>
              <a:rPr lang="ru-RU" b="1" dirty="0"/>
              <a:t>, </a:t>
            </a:r>
            <a:r>
              <a:rPr lang="ru-RU" b="1" dirty="0" err="1"/>
              <a:t>FaulheitgibtNot</a:t>
            </a:r>
            <a:r>
              <a:rPr lang="ru-RU" dirty="0"/>
              <a:t>. - Труд приносит хлеб, лень-голод.</a:t>
            </a:r>
          </a:p>
          <a:p>
            <a:r>
              <a:rPr lang="ru-RU" b="1" dirty="0" err="1"/>
              <a:t>Guter</a:t>
            </a:r>
            <a:r>
              <a:rPr lang="ru-RU" b="1" dirty="0"/>
              <a:t> </a:t>
            </a:r>
            <a:r>
              <a:rPr lang="ru-RU" b="1" dirty="0" err="1"/>
              <a:t>Anfang</a:t>
            </a:r>
            <a:r>
              <a:rPr lang="ru-RU" b="1" dirty="0"/>
              <a:t> </a:t>
            </a:r>
            <a:r>
              <a:rPr lang="ru-RU" b="1" dirty="0" err="1"/>
              <a:t>ist</a:t>
            </a:r>
            <a:r>
              <a:rPr lang="ru-RU" b="1" dirty="0"/>
              <a:t> </a:t>
            </a:r>
            <a:r>
              <a:rPr lang="ru-RU" b="1" dirty="0" err="1"/>
              <a:t>halbe</a:t>
            </a:r>
            <a:r>
              <a:rPr lang="ru-RU" b="1" dirty="0"/>
              <a:t> </a:t>
            </a:r>
            <a:r>
              <a:rPr lang="ru-RU" b="1" dirty="0" err="1"/>
              <a:t>Arbeit</a:t>
            </a:r>
            <a:r>
              <a:rPr lang="ru-RU" dirty="0"/>
              <a:t>. - Хорошее начало пол дела откачало.</a:t>
            </a:r>
          </a:p>
          <a:p>
            <a:r>
              <a:rPr lang="ru-RU" b="1" dirty="0" err="1"/>
              <a:t>Arbeit</a:t>
            </a:r>
            <a:r>
              <a:rPr lang="ru-RU" b="1" dirty="0"/>
              <a:t> </a:t>
            </a:r>
            <a:r>
              <a:rPr lang="ru-RU" b="1" dirty="0" err="1"/>
              <a:t>vered</a:t>
            </a:r>
            <a:r>
              <a:rPr lang="ru-RU" dirty="0" err="1"/>
              <a:t>elt</a:t>
            </a:r>
            <a:r>
              <a:rPr lang="ru-RU" dirty="0"/>
              <a:t>.- Работа облагораживает.</a:t>
            </a:r>
          </a:p>
          <a:p>
            <a:r>
              <a:rPr lang="en-US" b="1" dirty="0" err="1"/>
              <a:t>Arbeit</a:t>
            </a:r>
            <a:r>
              <a:rPr lang="en-US" b="1" dirty="0"/>
              <a:t> </a:t>
            </a:r>
            <a:r>
              <a:rPr lang="en-US" b="1" dirty="0" err="1"/>
              <a:t>ist</a:t>
            </a:r>
            <a:r>
              <a:rPr lang="en-US" b="1" dirty="0"/>
              <a:t> </a:t>
            </a:r>
            <a:r>
              <a:rPr lang="en-US" b="1" dirty="0" err="1"/>
              <a:t>Würze</a:t>
            </a:r>
            <a:r>
              <a:rPr lang="en-US" b="1" dirty="0"/>
              <a:t> des </a:t>
            </a:r>
            <a:r>
              <a:rPr lang="en-US" b="1" dirty="0" err="1"/>
              <a:t>Lebens</a:t>
            </a:r>
            <a:r>
              <a:rPr lang="en-US" dirty="0"/>
              <a:t>.- </a:t>
            </a:r>
            <a:r>
              <a:rPr lang="ru-RU" dirty="0"/>
              <a:t>Работа-соль жизни.</a:t>
            </a:r>
          </a:p>
          <a:p>
            <a:r>
              <a:rPr lang="ru-RU" dirty="0"/>
              <a:t>Все приведённые выше пословицы говорят о том, что немецкий народ очень трудолюбив, любит порядок в работе. Германия-страна с высокоразвитой экономикой. Продукция, произведённая в этом государстве очень высокого качества. Немецкий народ достиг этого благодаря трудолюбию и прилежанию. Об этих чертах характера собраны 53 пословицы. (</a:t>
            </a:r>
            <a:r>
              <a:rPr lang="ru-RU" b="1" dirty="0"/>
              <a:t>Приложение №3</a:t>
            </a:r>
            <a:r>
              <a:rPr lang="ru-RU" dirty="0"/>
              <a:t>)</a:t>
            </a:r>
          </a:p>
          <a:p>
            <a:endParaRPr lang="ru-RU" dirty="0"/>
          </a:p>
        </p:txBody>
      </p:sp>
    </p:spTree>
    <p:extLst>
      <p:ext uri="{BB962C8B-B14F-4D97-AF65-F5344CB8AC3E}">
        <p14:creationId xmlns:p14="http://schemas.microsoft.com/office/powerpoint/2010/main" val="1702921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Черта немцев ---бережливость.</a:t>
            </a:r>
            <a:endParaRPr lang="ru-RU" dirty="0"/>
          </a:p>
        </p:txBody>
      </p:sp>
      <p:sp>
        <p:nvSpPr>
          <p:cNvPr id="3" name="Объект 2"/>
          <p:cNvSpPr>
            <a:spLocks noGrp="1"/>
          </p:cNvSpPr>
          <p:nvPr>
            <p:ph idx="1"/>
          </p:nvPr>
        </p:nvSpPr>
        <p:spPr/>
        <p:txBody>
          <a:bodyPr>
            <a:normAutofit fontScale="85000" lnSpcReduction="20000"/>
          </a:bodyPr>
          <a:lstStyle/>
          <a:p>
            <a:r>
              <a:rPr lang="ru-RU" dirty="0"/>
              <a:t>Отличительной чертой немцев является их </a:t>
            </a:r>
            <a:r>
              <a:rPr lang="ru-RU" b="1" dirty="0"/>
              <a:t>бережливость</a:t>
            </a:r>
            <a:r>
              <a:rPr lang="ru-RU" dirty="0"/>
              <a:t>. Считают, что «</a:t>
            </a:r>
            <a:r>
              <a:rPr lang="ru-RU" dirty="0" err="1"/>
              <a:t>sparen</a:t>
            </a:r>
            <a:r>
              <a:rPr lang="ru-RU" dirty="0"/>
              <a:t>» - любимый глагол немцев. Но это не значит быть жадным, а значит «быть экономным» в такой мере, что у Вас всё есть, Вы всем довольны. Такое отношение к деньгам проецируется на все остальное: на обычаи делать подарки. У немцев не принято дарить дорогие подарки. Они должны быть легкими и приятными, ни к чему не обязывающими. Экономность во многом определяет всю жизнь немцев. В одних случаях она граничит с жадностью, а в других - приводит к эффективности и целесообразности. Жители Германии бережно относятся к ресурсам: к нефти, воде, газу, продуктам питания. В Германии является вполне естественным закрывать на ключ телефонный аппарат или ксерокс, но это не следует воспринимать как проявление недоверия или неуважения. Немцы экономят, пока работают, выходя на пенсию, начинают много путешествовать. В России часто можно видеть немецкие туристические группы. О бережливости немцев найдены 17 пословиц, представленных в приложении. (</a:t>
            </a:r>
            <a:r>
              <a:rPr lang="ru-RU" b="1" dirty="0"/>
              <a:t>Приложение № 2.)</a:t>
            </a:r>
            <a:endParaRPr lang="ru-RU" dirty="0"/>
          </a:p>
          <a:p>
            <a:endParaRPr lang="ru-RU" dirty="0"/>
          </a:p>
        </p:txBody>
      </p:sp>
    </p:spTree>
    <p:extLst>
      <p:ext uri="{BB962C8B-B14F-4D97-AF65-F5344CB8AC3E}">
        <p14:creationId xmlns:p14="http://schemas.microsoft.com/office/powerpoint/2010/main" val="1585772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Пословицы о бережливости.</a:t>
            </a:r>
            <a:endParaRPr lang="ru-RU" dirty="0"/>
          </a:p>
        </p:txBody>
      </p:sp>
      <p:sp>
        <p:nvSpPr>
          <p:cNvPr id="3" name="Объект 2"/>
          <p:cNvSpPr>
            <a:spLocks noGrp="1"/>
          </p:cNvSpPr>
          <p:nvPr>
            <p:ph idx="1"/>
          </p:nvPr>
        </p:nvSpPr>
        <p:spPr/>
        <p:txBody>
          <a:bodyPr>
            <a:normAutofit fontScale="55000" lnSpcReduction="20000"/>
          </a:bodyPr>
          <a:lstStyle/>
          <a:p>
            <a:r>
              <a:rPr lang="ru-RU" b="1" dirty="0" err="1"/>
              <a:t>Sparen</a:t>
            </a:r>
            <a:r>
              <a:rPr lang="ru-RU" b="1" dirty="0"/>
              <a:t> </a:t>
            </a:r>
            <a:r>
              <a:rPr lang="ru-RU" b="1" dirty="0" err="1"/>
              <a:t>ist</a:t>
            </a:r>
            <a:r>
              <a:rPr lang="ru-RU" b="1" dirty="0"/>
              <a:t> </a:t>
            </a:r>
            <a:r>
              <a:rPr lang="ru-RU" b="1" dirty="0" err="1"/>
              <a:t>verdienen</a:t>
            </a:r>
            <a:r>
              <a:rPr lang="ru-RU" dirty="0"/>
              <a:t>. – Экономить - значит зарабатывать.</a:t>
            </a:r>
          </a:p>
          <a:p>
            <a:r>
              <a:rPr lang="ru-RU" b="1" dirty="0" err="1"/>
              <a:t>Wer</a:t>
            </a:r>
            <a:r>
              <a:rPr lang="ru-RU" b="1" dirty="0"/>
              <a:t> </a:t>
            </a:r>
            <a:r>
              <a:rPr lang="ru-RU" b="1" dirty="0" err="1"/>
              <a:t>den</a:t>
            </a:r>
            <a:r>
              <a:rPr lang="ru-RU" b="1" dirty="0"/>
              <a:t> </a:t>
            </a:r>
            <a:r>
              <a:rPr lang="ru-RU" b="1" dirty="0" err="1"/>
              <a:t>Pfennig</a:t>
            </a:r>
            <a:r>
              <a:rPr lang="ru-RU" b="1" dirty="0"/>
              <a:t> </a:t>
            </a:r>
            <a:r>
              <a:rPr lang="ru-RU" b="1" dirty="0" err="1"/>
              <a:t>nicht</a:t>
            </a:r>
            <a:r>
              <a:rPr lang="ru-RU" b="1" dirty="0"/>
              <a:t> </a:t>
            </a:r>
            <a:r>
              <a:rPr lang="ru-RU" b="1" dirty="0" err="1"/>
              <a:t>spart</a:t>
            </a:r>
            <a:r>
              <a:rPr lang="ru-RU" b="1" dirty="0"/>
              <a:t>, </a:t>
            </a:r>
            <a:r>
              <a:rPr lang="ru-RU" b="1" dirty="0" err="1"/>
              <a:t>kommt</a:t>
            </a:r>
            <a:r>
              <a:rPr lang="ru-RU" b="1" dirty="0"/>
              <a:t> </a:t>
            </a:r>
            <a:r>
              <a:rPr lang="ru-RU" b="1" dirty="0" err="1"/>
              <a:t>nicht</a:t>
            </a:r>
            <a:r>
              <a:rPr lang="ru-RU" b="1" dirty="0"/>
              <a:t> </a:t>
            </a:r>
            <a:r>
              <a:rPr lang="ru-RU" b="1" dirty="0" err="1"/>
              <a:t>zum</a:t>
            </a:r>
            <a:r>
              <a:rPr lang="ru-RU" b="1" dirty="0"/>
              <a:t> </a:t>
            </a:r>
            <a:r>
              <a:rPr lang="ru-RU" b="1" dirty="0" err="1"/>
              <a:t>Groschen</a:t>
            </a:r>
            <a:r>
              <a:rPr lang="ru-RU" dirty="0"/>
              <a:t> – Более развёрнутая мысль, высказанная несколькими строчками выше. Есть аналогичная пословица на русском «Копейка рубль бережет».</a:t>
            </a:r>
          </a:p>
          <a:p>
            <a:r>
              <a:rPr lang="ru-RU" b="1" dirty="0" err="1"/>
              <a:t>Spare</a:t>
            </a:r>
            <a:r>
              <a:rPr lang="ru-RU" b="1" dirty="0"/>
              <a:t> </a:t>
            </a:r>
            <a:r>
              <a:rPr lang="ru-RU" b="1" dirty="0" err="1"/>
              <a:t>was</a:t>
            </a:r>
            <a:r>
              <a:rPr lang="ru-RU" b="1" dirty="0"/>
              <a:t>, </a:t>
            </a:r>
            <a:r>
              <a:rPr lang="ru-RU" b="1" dirty="0" err="1"/>
              <a:t>dann</a:t>
            </a:r>
            <a:r>
              <a:rPr lang="ru-RU" b="1" dirty="0"/>
              <a:t> </a:t>
            </a:r>
            <a:r>
              <a:rPr lang="ru-RU" b="1" dirty="0" err="1"/>
              <a:t>hast</a:t>
            </a:r>
            <a:r>
              <a:rPr lang="ru-RU" b="1" dirty="0"/>
              <a:t> </a:t>
            </a:r>
            <a:r>
              <a:rPr lang="ru-RU" b="1" dirty="0" err="1"/>
              <a:t>du</a:t>
            </a:r>
            <a:r>
              <a:rPr lang="ru-RU" b="1" dirty="0"/>
              <a:t> </a:t>
            </a:r>
            <a:r>
              <a:rPr lang="ru-RU" b="1" dirty="0" err="1"/>
              <a:t>was</a:t>
            </a:r>
            <a:r>
              <a:rPr lang="ru-RU" dirty="0"/>
              <a:t> – Сэкономишь сначала - поимеешь потом.</a:t>
            </a:r>
          </a:p>
          <a:p>
            <a:r>
              <a:rPr lang="ru-RU" b="1" dirty="0" err="1"/>
              <a:t>Einen</a:t>
            </a:r>
            <a:r>
              <a:rPr lang="ru-RU" b="1" dirty="0"/>
              <a:t> </a:t>
            </a:r>
            <a:r>
              <a:rPr lang="ru-RU" b="1" dirty="0" err="1"/>
              <a:t>Teil</a:t>
            </a:r>
            <a:r>
              <a:rPr lang="ru-RU" b="1" dirty="0"/>
              <a:t> </a:t>
            </a:r>
            <a:r>
              <a:rPr lang="ru-RU" b="1" dirty="0" err="1"/>
              <a:t>sollst</a:t>
            </a:r>
            <a:r>
              <a:rPr lang="ru-RU" b="1" dirty="0"/>
              <a:t> </a:t>
            </a:r>
            <a:r>
              <a:rPr lang="ru-RU" b="1" dirty="0" err="1"/>
              <a:t>du</a:t>
            </a:r>
            <a:r>
              <a:rPr lang="ru-RU" b="1" dirty="0"/>
              <a:t> </a:t>
            </a:r>
            <a:r>
              <a:rPr lang="ru-RU" b="1" dirty="0" err="1"/>
              <a:t>verschenken</a:t>
            </a:r>
            <a:r>
              <a:rPr lang="ru-RU" b="1" dirty="0"/>
              <a:t>, </a:t>
            </a:r>
            <a:r>
              <a:rPr lang="ru-RU" b="1" dirty="0" err="1"/>
              <a:t>einen</a:t>
            </a:r>
            <a:r>
              <a:rPr lang="ru-RU" b="1" dirty="0"/>
              <a:t> </a:t>
            </a:r>
            <a:r>
              <a:rPr lang="ru-RU" b="1" dirty="0" err="1"/>
              <a:t>Teil</a:t>
            </a:r>
            <a:r>
              <a:rPr lang="ru-RU" b="1" dirty="0"/>
              <a:t> </a:t>
            </a:r>
            <a:r>
              <a:rPr lang="ru-RU" b="1" dirty="0" err="1"/>
              <a:t>sollst</a:t>
            </a:r>
            <a:r>
              <a:rPr lang="ru-RU" b="1" dirty="0"/>
              <a:t> </a:t>
            </a:r>
            <a:r>
              <a:rPr lang="ru-RU" b="1" dirty="0" err="1"/>
              <a:t>du</a:t>
            </a:r>
            <a:r>
              <a:rPr lang="ru-RU" b="1" dirty="0"/>
              <a:t> </a:t>
            </a:r>
            <a:r>
              <a:rPr lang="ru-RU" b="1" dirty="0" err="1"/>
              <a:t>ausgeben</a:t>
            </a:r>
            <a:r>
              <a:rPr lang="ru-RU" b="1" dirty="0"/>
              <a:t>, </a:t>
            </a:r>
            <a:r>
              <a:rPr lang="ru-RU" b="1" dirty="0" err="1"/>
              <a:t>einen</a:t>
            </a:r>
            <a:r>
              <a:rPr lang="ru-RU" b="1" dirty="0"/>
              <a:t> </a:t>
            </a:r>
            <a:r>
              <a:rPr lang="ru-RU" b="1" dirty="0" err="1"/>
              <a:t>Teil</a:t>
            </a:r>
            <a:r>
              <a:rPr lang="ru-RU" b="1" dirty="0"/>
              <a:t> </a:t>
            </a:r>
            <a:r>
              <a:rPr lang="ru-RU" b="1" dirty="0" err="1"/>
              <a:t>sollst</a:t>
            </a:r>
            <a:r>
              <a:rPr lang="ru-RU" b="1" dirty="0"/>
              <a:t> </a:t>
            </a:r>
            <a:r>
              <a:rPr lang="ru-RU" b="1" dirty="0" err="1"/>
              <a:t>du</a:t>
            </a:r>
            <a:r>
              <a:rPr lang="ru-RU" b="1" dirty="0"/>
              <a:t> </a:t>
            </a:r>
            <a:r>
              <a:rPr lang="ru-RU" b="1" dirty="0" err="1"/>
              <a:t>sparen</a:t>
            </a:r>
            <a:r>
              <a:rPr lang="ru-RU" b="1" dirty="0"/>
              <a:t>.</a:t>
            </a:r>
            <a:r>
              <a:rPr lang="ru-RU" dirty="0"/>
              <a:t> - Одну часть ты должен подарить, одну истратить, одну отложить. Экономность и бережливость — это одни из главных черт немецкого народа.</a:t>
            </a:r>
          </a:p>
          <a:p>
            <a:r>
              <a:rPr lang="ru-RU" dirty="0"/>
              <a:t>Немцы </a:t>
            </a:r>
            <a:r>
              <a:rPr lang="ru-RU" b="1" dirty="0"/>
              <a:t>пунктуальны, корректны и вежливы.</a:t>
            </a:r>
            <a:r>
              <a:rPr lang="ru-RU" dirty="0"/>
              <a:t> Достаточно осторожны, но и прямолинейны при ведении деловых переговоров.</a:t>
            </a:r>
          </a:p>
          <a:p>
            <a:r>
              <a:rPr lang="ru-RU" dirty="0"/>
              <a:t>Они </a:t>
            </a:r>
            <a:r>
              <a:rPr lang="ru-RU" b="1" dirty="0"/>
              <a:t>немногословны, уравновешены и серьёзны</a:t>
            </a:r>
            <a:r>
              <a:rPr lang="ru-RU" dirty="0"/>
              <a:t>, что подтверждают найденные мной пословицы, представленные в </a:t>
            </a:r>
            <a:r>
              <a:rPr lang="ru-RU" b="1" dirty="0"/>
              <a:t>приложении №4.</a:t>
            </a:r>
            <a:r>
              <a:rPr lang="ru-RU" dirty="0"/>
              <a:t> Именно потому, что они воспринимают жизнь со всей серьезностью, немцы так привержены правилам.</a:t>
            </a:r>
          </a:p>
          <a:p>
            <a:r>
              <a:rPr lang="ru-RU" b="1" dirty="0" err="1"/>
              <a:t>Kurze</a:t>
            </a:r>
            <a:r>
              <a:rPr lang="ru-RU" b="1" dirty="0"/>
              <a:t> </a:t>
            </a:r>
            <a:r>
              <a:rPr lang="ru-RU" b="1" dirty="0" err="1"/>
              <a:t>Rede</a:t>
            </a:r>
            <a:r>
              <a:rPr lang="ru-RU" b="1" dirty="0"/>
              <a:t>, </a:t>
            </a:r>
            <a:r>
              <a:rPr lang="ru-RU" b="1" dirty="0" err="1"/>
              <a:t>gute</a:t>
            </a:r>
            <a:r>
              <a:rPr lang="ru-RU" b="1" dirty="0"/>
              <a:t> </a:t>
            </a:r>
            <a:r>
              <a:rPr lang="ru-RU" b="1" dirty="0" err="1"/>
              <a:t>Rede</a:t>
            </a:r>
            <a:r>
              <a:rPr lang="ru-RU" dirty="0"/>
              <a:t>. - Краткая речь - хорошая речь.</a:t>
            </a:r>
          </a:p>
          <a:p>
            <a:r>
              <a:rPr lang="ru-RU" b="1" dirty="0" err="1"/>
              <a:t>VormBeginnensichbesinnenmachtgewinnen</a:t>
            </a:r>
            <a:r>
              <a:rPr lang="ru-RU" b="1" dirty="0"/>
              <a:t>. </a:t>
            </a:r>
            <a:r>
              <a:rPr lang="ru-RU" dirty="0"/>
              <a:t>- Семь раз отмерь – один раз отрежь</a:t>
            </a:r>
          </a:p>
          <a:p>
            <a:r>
              <a:rPr lang="ru-RU" dirty="0"/>
              <a:t>Шиллер писал, что «покорность есть первейший долг», и ни один немец не позволит себе в этом усомниться. Это полностью соответствует их представлениям о долге и порядке. Данное обещание должно быть выполнено.</a:t>
            </a:r>
          </a:p>
        </p:txBody>
      </p:sp>
    </p:spTree>
    <p:extLst>
      <p:ext uri="{BB962C8B-B14F-4D97-AF65-F5344CB8AC3E}">
        <p14:creationId xmlns:p14="http://schemas.microsoft.com/office/powerpoint/2010/main" val="157432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Порядок и долг.</a:t>
            </a:r>
            <a:endParaRPr lang="ru-RU" dirty="0"/>
          </a:p>
        </p:txBody>
      </p:sp>
      <p:sp>
        <p:nvSpPr>
          <p:cNvPr id="3" name="Объект 2"/>
          <p:cNvSpPr>
            <a:spLocks noGrp="1"/>
          </p:cNvSpPr>
          <p:nvPr>
            <p:ph idx="1"/>
          </p:nvPr>
        </p:nvSpPr>
        <p:spPr/>
        <p:txBody>
          <a:bodyPr>
            <a:normAutofit fontScale="85000" lnSpcReduction="20000"/>
          </a:bodyPr>
          <a:lstStyle/>
          <a:p>
            <a:r>
              <a:rPr lang="ru-RU" dirty="0"/>
              <a:t>Шиллер писал, что «покорность есть первейший долг», и ни один немец не позволит себе в этом усомниться. Это полностью соответствует их представлениям о долге и порядке. Данное обещание должно быть выполнено.</a:t>
            </a:r>
          </a:p>
          <a:p>
            <a:r>
              <a:rPr lang="ru-RU" dirty="0"/>
              <a:t>Они очень сдержанны и официальны, и потому многим кажутся недружелюбными. Очень тщательно прорабатывают свою позицию. Вопросы любят обсуждать последовательно, один за другим. Процедура личного представления и знакомства находится в соответствии с международными нормами: рукопожатие и обмен визитками. Первым следует назвать того, кто находится на более высокой ступени. В очень официальной обстановке используется слово «представлять». В более свободной обстановке принято говорить «познакомить». Лицо менее значительное положено представлять лицу более значительному. Многие иностранцы склонны думать, что немцы – грубая нация, но на самом деле они просто прямолинейны. Любой немец почти всегда скажет вам то, что он действительно думает</a:t>
            </a:r>
          </a:p>
        </p:txBody>
      </p:sp>
    </p:spTree>
    <p:extLst>
      <p:ext uri="{BB962C8B-B14F-4D97-AF65-F5344CB8AC3E}">
        <p14:creationId xmlns:p14="http://schemas.microsoft.com/office/powerpoint/2010/main" val="329365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1137</Words>
  <Application>Microsoft Office PowerPoint</Application>
  <PresentationFormat>Широкоэкранный</PresentationFormat>
  <Paragraphs>68</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Отражение немецкого национального характера в пословицах</vt:lpstr>
      <vt:lpstr>Целью данной работы</vt:lpstr>
      <vt:lpstr>Пословица, как жанр устного народного творчества</vt:lpstr>
      <vt:lpstr>Великие философы о национальном характере </vt:lpstr>
      <vt:lpstr>Отражение особенностей немецкого национального характера в пословицах</vt:lpstr>
      <vt:lpstr>Пословицы о труде.</vt:lpstr>
      <vt:lpstr>Черта немцев ---бережливость.</vt:lpstr>
      <vt:lpstr>Пословицы о бережливости.</vt:lpstr>
      <vt:lpstr>Порядок и долг.</vt:lpstr>
      <vt:lpstr>Стремление к совершенству.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Отражение немецкого национального характера в пословицах</dc:title>
  <dc:creator>Ученик</dc:creator>
  <cp:lastModifiedBy>Ученик</cp:lastModifiedBy>
  <cp:revision>4</cp:revision>
  <dcterms:created xsi:type="dcterms:W3CDTF">2020-08-05T07:19:04Z</dcterms:created>
  <dcterms:modified xsi:type="dcterms:W3CDTF">2020-08-21T05:02:09Z</dcterms:modified>
</cp:coreProperties>
</file>