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handoutMasterIdLst>
    <p:handoutMasterId r:id="rId27"/>
  </p:handoutMasterIdLst>
  <p:sldIdLst>
    <p:sldId id="256" r:id="rId2"/>
    <p:sldId id="282" r:id="rId3"/>
    <p:sldId id="257" r:id="rId4"/>
    <p:sldId id="258" r:id="rId5"/>
    <p:sldId id="268" r:id="rId6"/>
    <p:sldId id="287" r:id="rId7"/>
    <p:sldId id="266" r:id="rId8"/>
    <p:sldId id="264" r:id="rId9"/>
    <p:sldId id="263" r:id="rId10"/>
    <p:sldId id="262" r:id="rId11"/>
    <p:sldId id="261" r:id="rId12"/>
    <p:sldId id="267" r:id="rId13"/>
    <p:sldId id="259" r:id="rId14"/>
    <p:sldId id="270" r:id="rId15"/>
    <p:sldId id="276" r:id="rId16"/>
    <p:sldId id="271" r:id="rId17"/>
    <p:sldId id="269" r:id="rId18"/>
    <p:sldId id="273" r:id="rId19"/>
    <p:sldId id="274" r:id="rId20"/>
    <p:sldId id="280" r:id="rId21"/>
    <p:sldId id="286" r:id="rId22"/>
    <p:sldId id="281" r:id="rId23"/>
    <p:sldId id="284" r:id="rId24"/>
    <p:sldId id="283" r:id="rId25"/>
    <p:sldId id="285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36" y="-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4E82925-A8CE-4E3A-8F99-A3C4F3A3D026}" type="doc">
      <dgm:prSet loTypeId="urn:microsoft.com/office/officeart/2005/8/layout/cycle6" loCatId="relationship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C4CE16C4-60B8-4C2C-AC43-39515FDBF7A0}">
      <dgm:prSet phldrT="[Текст]"/>
      <dgm:spPr/>
      <dgm:t>
        <a:bodyPr/>
        <a:lstStyle/>
        <a:p>
          <a:r>
            <a:rPr lang="ru-RU" dirty="0" smtClean="0">
              <a:solidFill>
                <a:schemeClr val="bg1"/>
              </a:solidFill>
            </a:rPr>
            <a:t>Разминка</a:t>
          </a:r>
          <a:endParaRPr lang="ru-RU" dirty="0">
            <a:solidFill>
              <a:schemeClr val="bg1"/>
            </a:solidFill>
          </a:endParaRPr>
        </a:p>
      </dgm:t>
    </dgm:pt>
    <dgm:pt modelId="{46BB61F6-98C0-4D8D-86CC-F6F6F7835782}" type="parTrans" cxnId="{D452DC99-C6D1-4896-894B-DC813B8085AF}">
      <dgm:prSet/>
      <dgm:spPr/>
      <dgm:t>
        <a:bodyPr/>
        <a:lstStyle/>
        <a:p>
          <a:endParaRPr lang="ru-RU"/>
        </a:p>
      </dgm:t>
    </dgm:pt>
    <dgm:pt modelId="{ECF54BEC-0133-4398-AB5E-D512ABFCD308}" type="sibTrans" cxnId="{D452DC99-C6D1-4896-894B-DC813B8085AF}">
      <dgm:prSet/>
      <dgm:spPr/>
      <dgm:t>
        <a:bodyPr/>
        <a:lstStyle/>
        <a:p>
          <a:endParaRPr lang="ru-RU"/>
        </a:p>
      </dgm:t>
    </dgm:pt>
    <dgm:pt modelId="{52DFF9A8-FDA5-4DFE-B2F0-D1404ADD81DE}">
      <dgm:prSet phldrT="[Текст]"/>
      <dgm:spPr/>
      <dgm:t>
        <a:bodyPr/>
        <a:lstStyle/>
        <a:p>
          <a:r>
            <a:rPr lang="ru-RU" dirty="0" smtClean="0">
              <a:solidFill>
                <a:schemeClr val="bg1"/>
              </a:solidFill>
            </a:rPr>
            <a:t>Композиторы</a:t>
          </a:r>
          <a:endParaRPr lang="ru-RU" dirty="0">
            <a:solidFill>
              <a:schemeClr val="bg1"/>
            </a:solidFill>
          </a:endParaRPr>
        </a:p>
      </dgm:t>
    </dgm:pt>
    <dgm:pt modelId="{178C9111-B3F9-4D11-9F4B-10567F4B5B45}" type="parTrans" cxnId="{6B88CEBC-B8AF-40EE-A32D-FE89B9AA7135}">
      <dgm:prSet/>
      <dgm:spPr/>
      <dgm:t>
        <a:bodyPr/>
        <a:lstStyle/>
        <a:p>
          <a:endParaRPr lang="ru-RU"/>
        </a:p>
      </dgm:t>
    </dgm:pt>
    <dgm:pt modelId="{1A5DFC67-EE40-46D3-B27C-E9A2FAE89325}" type="sibTrans" cxnId="{6B88CEBC-B8AF-40EE-A32D-FE89B9AA7135}">
      <dgm:prSet/>
      <dgm:spPr/>
      <dgm:t>
        <a:bodyPr/>
        <a:lstStyle/>
        <a:p>
          <a:endParaRPr lang="ru-RU"/>
        </a:p>
      </dgm:t>
    </dgm:pt>
    <dgm:pt modelId="{6DDA5BB7-1B64-4A85-95D8-71F1E18B5C75}">
      <dgm:prSet phldrT="[Текст]"/>
      <dgm:spPr/>
      <dgm:t>
        <a:bodyPr/>
        <a:lstStyle/>
        <a:p>
          <a:r>
            <a:rPr lang="ru-RU" dirty="0" smtClean="0">
              <a:solidFill>
                <a:schemeClr val="bg1"/>
              </a:solidFill>
            </a:rPr>
            <a:t>Жанры и формы</a:t>
          </a:r>
          <a:endParaRPr lang="ru-RU" dirty="0">
            <a:solidFill>
              <a:schemeClr val="bg1"/>
            </a:solidFill>
          </a:endParaRPr>
        </a:p>
      </dgm:t>
    </dgm:pt>
    <dgm:pt modelId="{95E7555D-3C51-4498-946C-E3EF73761238}" type="parTrans" cxnId="{5ED26C4D-0620-4213-AE03-8C6A0B621475}">
      <dgm:prSet/>
      <dgm:spPr/>
      <dgm:t>
        <a:bodyPr/>
        <a:lstStyle/>
        <a:p>
          <a:endParaRPr lang="ru-RU"/>
        </a:p>
      </dgm:t>
    </dgm:pt>
    <dgm:pt modelId="{14C9EDAE-BABC-4A1F-BF24-D2F95B82271D}" type="sibTrans" cxnId="{5ED26C4D-0620-4213-AE03-8C6A0B621475}">
      <dgm:prSet/>
      <dgm:spPr/>
      <dgm:t>
        <a:bodyPr/>
        <a:lstStyle/>
        <a:p>
          <a:endParaRPr lang="ru-RU"/>
        </a:p>
      </dgm:t>
    </dgm:pt>
    <dgm:pt modelId="{77B93322-D0FF-4888-9437-9FE431846121}">
      <dgm:prSet phldrT="[Текст]"/>
      <dgm:spPr/>
      <dgm:t>
        <a:bodyPr/>
        <a:lstStyle/>
        <a:p>
          <a:r>
            <a:rPr lang="ru-RU" dirty="0" smtClean="0">
              <a:solidFill>
                <a:schemeClr val="bg1"/>
              </a:solidFill>
            </a:rPr>
            <a:t>Угадай  музыкальное произведение</a:t>
          </a:r>
          <a:endParaRPr lang="ru-RU" dirty="0">
            <a:solidFill>
              <a:schemeClr val="bg1"/>
            </a:solidFill>
          </a:endParaRPr>
        </a:p>
      </dgm:t>
    </dgm:pt>
    <dgm:pt modelId="{93EF5CF8-F1F4-487D-B77F-9E9604BE1CAC}" type="parTrans" cxnId="{3629DFCC-CA12-43FF-A288-A230140C57BE}">
      <dgm:prSet/>
      <dgm:spPr/>
      <dgm:t>
        <a:bodyPr/>
        <a:lstStyle/>
        <a:p>
          <a:endParaRPr lang="ru-RU"/>
        </a:p>
      </dgm:t>
    </dgm:pt>
    <dgm:pt modelId="{CFB63AB9-2AC7-41D3-89A6-E6AB746B1A82}" type="sibTrans" cxnId="{3629DFCC-CA12-43FF-A288-A230140C57BE}">
      <dgm:prSet/>
      <dgm:spPr/>
      <dgm:t>
        <a:bodyPr/>
        <a:lstStyle/>
        <a:p>
          <a:endParaRPr lang="ru-RU"/>
        </a:p>
      </dgm:t>
    </dgm:pt>
    <dgm:pt modelId="{59287845-4043-482B-9D08-4688A7025D67}" type="pres">
      <dgm:prSet presAssocID="{B4E82925-A8CE-4E3A-8F99-A3C4F3A3D026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F3BC783-3F23-4C8B-A2F9-879F034B46BE}" type="pres">
      <dgm:prSet presAssocID="{C4CE16C4-60B8-4C2C-AC43-39515FDBF7A0}" presName="node" presStyleLbl="node1" presStyleIdx="0" presStyleCnt="4" custScaleX="96617" custScaleY="691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69833C-D890-4389-AF0E-BB681EC86E21}" type="pres">
      <dgm:prSet presAssocID="{C4CE16C4-60B8-4C2C-AC43-39515FDBF7A0}" presName="spNode" presStyleCnt="0"/>
      <dgm:spPr/>
    </dgm:pt>
    <dgm:pt modelId="{12823333-1EA9-4F17-BB2C-2CF93EB9CE54}" type="pres">
      <dgm:prSet presAssocID="{ECF54BEC-0133-4398-AB5E-D512ABFCD308}" presName="sibTrans" presStyleLbl="sibTrans1D1" presStyleIdx="0" presStyleCnt="4"/>
      <dgm:spPr/>
      <dgm:t>
        <a:bodyPr/>
        <a:lstStyle/>
        <a:p>
          <a:endParaRPr lang="ru-RU"/>
        </a:p>
      </dgm:t>
    </dgm:pt>
    <dgm:pt modelId="{3B2303E4-4C3E-4BDC-AE46-E031911B90CC}" type="pres">
      <dgm:prSet presAssocID="{52DFF9A8-FDA5-4DFE-B2F0-D1404ADD81DE}" presName="node" presStyleLbl="node1" presStyleIdx="1" presStyleCnt="4" custScaleX="95523" custScaleY="886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0D6CDE-471C-4A31-BFBF-E5FBEDB69DF6}" type="pres">
      <dgm:prSet presAssocID="{52DFF9A8-FDA5-4DFE-B2F0-D1404ADD81DE}" presName="spNode" presStyleCnt="0"/>
      <dgm:spPr/>
    </dgm:pt>
    <dgm:pt modelId="{0DC2940A-C942-4C8A-827F-543FB63B203E}" type="pres">
      <dgm:prSet presAssocID="{1A5DFC67-EE40-46D3-B27C-E9A2FAE89325}" presName="sibTrans" presStyleLbl="sibTrans1D1" presStyleIdx="1" presStyleCnt="4"/>
      <dgm:spPr/>
      <dgm:t>
        <a:bodyPr/>
        <a:lstStyle/>
        <a:p>
          <a:endParaRPr lang="ru-RU"/>
        </a:p>
      </dgm:t>
    </dgm:pt>
    <dgm:pt modelId="{A88848D7-2073-47BB-8A2C-6D4501D49442}" type="pres">
      <dgm:prSet presAssocID="{6DDA5BB7-1B64-4A85-95D8-71F1E18B5C75}" presName="node" presStyleLbl="node1" presStyleIdx="2" presStyleCnt="4" custScaleX="92732" custScaleY="58008" custRadScaleRad="104646" custRadScaleInc="-710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B72985-AC15-4406-80D0-044B7AD112E0}" type="pres">
      <dgm:prSet presAssocID="{6DDA5BB7-1B64-4A85-95D8-71F1E18B5C75}" presName="spNode" presStyleCnt="0"/>
      <dgm:spPr/>
    </dgm:pt>
    <dgm:pt modelId="{55F05078-3566-48EE-8F24-03FD767D86E6}" type="pres">
      <dgm:prSet presAssocID="{14C9EDAE-BABC-4A1F-BF24-D2F95B82271D}" presName="sibTrans" presStyleLbl="sibTrans1D1" presStyleIdx="2" presStyleCnt="4"/>
      <dgm:spPr/>
      <dgm:t>
        <a:bodyPr/>
        <a:lstStyle/>
        <a:p>
          <a:endParaRPr lang="ru-RU"/>
        </a:p>
      </dgm:t>
    </dgm:pt>
    <dgm:pt modelId="{CFAB4BCF-D7C9-40F8-B6E5-3C2D1A66A664}" type="pres">
      <dgm:prSet presAssocID="{77B93322-D0FF-4888-9437-9FE431846121}" presName="node" presStyleLbl="node1" presStyleIdx="3" presStyleCnt="4" custScaleX="135158" custScaleY="114087" custRadScaleRad="105878" custRadScaleInc="-213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69311E-ABAA-43E1-8627-03B8CE52551D}" type="pres">
      <dgm:prSet presAssocID="{77B93322-D0FF-4888-9437-9FE431846121}" presName="spNode" presStyleCnt="0"/>
      <dgm:spPr/>
    </dgm:pt>
    <dgm:pt modelId="{93B9FA94-982B-4478-90B6-F2EB10BD869A}" type="pres">
      <dgm:prSet presAssocID="{CFB63AB9-2AC7-41D3-89A6-E6AB746B1A82}" presName="sibTrans" presStyleLbl="sibTrans1D1" presStyleIdx="3" presStyleCnt="4"/>
      <dgm:spPr/>
      <dgm:t>
        <a:bodyPr/>
        <a:lstStyle/>
        <a:p>
          <a:endParaRPr lang="ru-RU"/>
        </a:p>
      </dgm:t>
    </dgm:pt>
  </dgm:ptLst>
  <dgm:cxnLst>
    <dgm:cxn modelId="{B5CB442E-9FD4-48FA-9E4E-CC048DDA79AB}" type="presOf" srcId="{77B93322-D0FF-4888-9437-9FE431846121}" destId="{CFAB4BCF-D7C9-40F8-B6E5-3C2D1A66A664}" srcOrd="0" destOrd="0" presId="urn:microsoft.com/office/officeart/2005/8/layout/cycle6"/>
    <dgm:cxn modelId="{3629DFCC-CA12-43FF-A288-A230140C57BE}" srcId="{B4E82925-A8CE-4E3A-8F99-A3C4F3A3D026}" destId="{77B93322-D0FF-4888-9437-9FE431846121}" srcOrd="3" destOrd="0" parTransId="{93EF5CF8-F1F4-487D-B77F-9E9604BE1CAC}" sibTransId="{CFB63AB9-2AC7-41D3-89A6-E6AB746B1A82}"/>
    <dgm:cxn modelId="{7120204D-D6AA-4790-A95B-6847B129D775}" type="presOf" srcId="{14C9EDAE-BABC-4A1F-BF24-D2F95B82271D}" destId="{55F05078-3566-48EE-8F24-03FD767D86E6}" srcOrd="0" destOrd="0" presId="urn:microsoft.com/office/officeart/2005/8/layout/cycle6"/>
    <dgm:cxn modelId="{F3E77DAA-DE18-4C51-B839-08FBB55E0CA1}" type="presOf" srcId="{52DFF9A8-FDA5-4DFE-B2F0-D1404ADD81DE}" destId="{3B2303E4-4C3E-4BDC-AE46-E031911B90CC}" srcOrd="0" destOrd="0" presId="urn:microsoft.com/office/officeart/2005/8/layout/cycle6"/>
    <dgm:cxn modelId="{C46E04A9-BF35-4917-949C-246984CFAA6D}" type="presOf" srcId="{B4E82925-A8CE-4E3A-8F99-A3C4F3A3D026}" destId="{59287845-4043-482B-9D08-4688A7025D67}" srcOrd="0" destOrd="0" presId="urn:microsoft.com/office/officeart/2005/8/layout/cycle6"/>
    <dgm:cxn modelId="{D452DC99-C6D1-4896-894B-DC813B8085AF}" srcId="{B4E82925-A8CE-4E3A-8F99-A3C4F3A3D026}" destId="{C4CE16C4-60B8-4C2C-AC43-39515FDBF7A0}" srcOrd="0" destOrd="0" parTransId="{46BB61F6-98C0-4D8D-86CC-F6F6F7835782}" sibTransId="{ECF54BEC-0133-4398-AB5E-D512ABFCD308}"/>
    <dgm:cxn modelId="{6B88CEBC-B8AF-40EE-A32D-FE89B9AA7135}" srcId="{B4E82925-A8CE-4E3A-8F99-A3C4F3A3D026}" destId="{52DFF9A8-FDA5-4DFE-B2F0-D1404ADD81DE}" srcOrd="1" destOrd="0" parTransId="{178C9111-B3F9-4D11-9F4B-10567F4B5B45}" sibTransId="{1A5DFC67-EE40-46D3-B27C-E9A2FAE89325}"/>
    <dgm:cxn modelId="{0BACA73A-1FAA-4080-AA85-1342CB59EF55}" type="presOf" srcId="{6DDA5BB7-1B64-4A85-95D8-71F1E18B5C75}" destId="{A88848D7-2073-47BB-8A2C-6D4501D49442}" srcOrd="0" destOrd="0" presId="urn:microsoft.com/office/officeart/2005/8/layout/cycle6"/>
    <dgm:cxn modelId="{B6F3DB00-26A6-4DD0-9547-2F2520AEE83C}" type="presOf" srcId="{ECF54BEC-0133-4398-AB5E-D512ABFCD308}" destId="{12823333-1EA9-4F17-BB2C-2CF93EB9CE54}" srcOrd="0" destOrd="0" presId="urn:microsoft.com/office/officeart/2005/8/layout/cycle6"/>
    <dgm:cxn modelId="{A2ED949A-5626-4A69-AEE7-D23580F14A76}" type="presOf" srcId="{1A5DFC67-EE40-46D3-B27C-E9A2FAE89325}" destId="{0DC2940A-C942-4C8A-827F-543FB63B203E}" srcOrd="0" destOrd="0" presId="urn:microsoft.com/office/officeart/2005/8/layout/cycle6"/>
    <dgm:cxn modelId="{E0C34698-4768-4B46-91A7-C12201E40ECA}" type="presOf" srcId="{C4CE16C4-60B8-4C2C-AC43-39515FDBF7A0}" destId="{AF3BC783-3F23-4C8B-A2F9-879F034B46BE}" srcOrd="0" destOrd="0" presId="urn:microsoft.com/office/officeart/2005/8/layout/cycle6"/>
    <dgm:cxn modelId="{9F5EA6E6-DBA6-44BD-8203-FE1D34733A28}" type="presOf" srcId="{CFB63AB9-2AC7-41D3-89A6-E6AB746B1A82}" destId="{93B9FA94-982B-4478-90B6-F2EB10BD869A}" srcOrd="0" destOrd="0" presId="urn:microsoft.com/office/officeart/2005/8/layout/cycle6"/>
    <dgm:cxn modelId="{5ED26C4D-0620-4213-AE03-8C6A0B621475}" srcId="{B4E82925-A8CE-4E3A-8F99-A3C4F3A3D026}" destId="{6DDA5BB7-1B64-4A85-95D8-71F1E18B5C75}" srcOrd="2" destOrd="0" parTransId="{95E7555D-3C51-4498-946C-E3EF73761238}" sibTransId="{14C9EDAE-BABC-4A1F-BF24-D2F95B82271D}"/>
    <dgm:cxn modelId="{18131F2C-F9E0-4126-B1E2-857CE5A4F46B}" type="presParOf" srcId="{59287845-4043-482B-9D08-4688A7025D67}" destId="{AF3BC783-3F23-4C8B-A2F9-879F034B46BE}" srcOrd="0" destOrd="0" presId="urn:microsoft.com/office/officeart/2005/8/layout/cycle6"/>
    <dgm:cxn modelId="{CDA15762-5241-4D06-8D67-C98BF76A6C7C}" type="presParOf" srcId="{59287845-4043-482B-9D08-4688A7025D67}" destId="{4269833C-D890-4389-AF0E-BB681EC86E21}" srcOrd="1" destOrd="0" presId="urn:microsoft.com/office/officeart/2005/8/layout/cycle6"/>
    <dgm:cxn modelId="{6E91FF91-D558-42CC-858B-C087CA9D6D5A}" type="presParOf" srcId="{59287845-4043-482B-9D08-4688A7025D67}" destId="{12823333-1EA9-4F17-BB2C-2CF93EB9CE54}" srcOrd="2" destOrd="0" presId="urn:microsoft.com/office/officeart/2005/8/layout/cycle6"/>
    <dgm:cxn modelId="{FC87D539-CD72-4715-AC8D-D99668D79473}" type="presParOf" srcId="{59287845-4043-482B-9D08-4688A7025D67}" destId="{3B2303E4-4C3E-4BDC-AE46-E031911B90CC}" srcOrd="3" destOrd="0" presId="urn:microsoft.com/office/officeart/2005/8/layout/cycle6"/>
    <dgm:cxn modelId="{F0BAB31D-F854-4720-8548-4D45C5E864F6}" type="presParOf" srcId="{59287845-4043-482B-9D08-4688A7025D67}" destId="{0A0D6CDE-471C-4A31-BFBF-E5FBEDB69DF6}" srcOrd="4" destOrd="0" presId="urn:microsoft.com/office/officeart/2005/8/layout/cycle6"/>
    <dgm:cxn modelId="{3FD183D7-164F-46AA-8B83-329DDB05E660}" type="presParOf" srcId="{59287845-4043-482B-9D08-4688A7025D67}" destId="{0DC2940A-C942-4C8A-827F-543FB63B203E}" srcOrd="5" destOrd="0" presId="urn:microsoft.com/office/officeart/2005/8/layout/cycle6"/>
    <dgm:cxn modelId="{AE8FB4D1-4C7B-4DD2-9117-85519B262534}" type="presParOf" srcId="{59287845-4043-482B-9D08-4688A7025D67}" destId="{A88848D7-2073-47BB-8A2C-6D4501D49442}" srcOrd="6" destOrd="0" presId="urn:microsoft.com/office/officeart/2005/8/layout/cycle6"/>
    <dgm:cxn modelId="{6090906E-7A3A-4622-9553-AB8D16525200}" type="presParOf" srcId="{59287845-4043-482B-9D08-4688A7025D67}" destId="{70B72985-AC15-4406-80D0-044B7AD112E0}" srcOrd="7" destOrd="0" presId="urn:microsoft.com/office/officeart/2005/8/layout/cycle6"/>
    <dgm:cxn modelId="{9B19B89C-91C4-4355-8042-161E71D69092}" type="presParOf" srcId="{59287845-4043-482B-9D08-4688A7025D67}" destId="{55F05078-3566-48EE-8F24-03FD767D86E6}" srcOrd="8" destOrd="0" presId="urn:microsoft.com/office/officeart/2005/8/layout/cycle6"/>
    <dgm:cxn modelId="{BF52E6B7-CA36-4BE5-9FEF-7185E00C501D}" type="presParOf" srcId="{59287845-4043-482B-9D08-4688A7025D67}" destId="{CFAB4BCF-D7C9-40F8-B6E5-3C2D1A66A664}" srcOrd="9" destOrd="0" presId="urn:microsoft.com/office/officeart/2005/8/layout/cycle6"/>
    <dgm:cxn modelId="{DF6E14C7-8EE8-4AA0-8C35-CD9C97F6B7AE}" type="presParOf" srcId="{59287845-4043-482B-9D08-4688A7025D67}" destId="{5269311E-ABAA-43E1-8627-03B8CE52551D}" srcOrd="10" destOrd="0" presId="urn:microsoft.com/office/officeart/2005/8/layout/cycle6"/>
    <dgm:cxn modelId="{BA6B4338-488B-4B27-8456-D86F86E5DAF7}" type="presParOf" srcId="{59287845-4043-482B-9D08-4688A7025D67}" destId="{93B9FA94-982B-4478-90B6-F2EB10BD869A}" srcOrd="11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3BC783-3F23-4C8B-A2F9-879F034B46BE}">
      <dsp:nvSpPr>
        <dsp:cNvPr id="0" name=""/>
        <dsp:cNvSpPr/>
      </dsp:nvSpPr>
      <dsp:spPr>
        <a:xfrm>
          <a:off x="3487554" y="194561"/>
          <a:ext cx="1578203" cy="733988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solidFill>
                <a:schemeClr val="bg1"/>
              </a:solidFill>
            </a:rPr>
            <a:t>Разминка</a:t>
          </a:r>
          <a:endParaRPr lang="ru-RU" sz="1500" kern="1200" dirty="0">
            <a:solidFill>
              <a:schemeClr val="bg1"/>
            </a:solidFill>
          </a:endParaRPr>
        </a:p>
      </dsp:txBody>
      <dsp:txXfrm>
        <a:off x="3523384" y="230391"/>
        <a:ext cx="1506543" cy="662328"/>
      </dsp:txXfrm>
    </dsp:sp>
    <dsp:sp modelId="{12823333-1EA9-4F17-BB2C-2CF93EB9CE54}">
      <dsp:nvSpPr>
        <dsp:cNvPr id="0" name=""/>
        <dsp:cNvSpPr/>
      </dsp:nvSpPr>
      <dsp:spPr>
        <a:xfrm>
          <a:off x="2522689" y="561555"/>
          <a:ext cx="3507932" cy="3507932"/>
        </a:xfrm>
        <a:custGeom>
          <a:avLst/>
          <a:gdLst/>
          <a:ahLst/>
          <a:cxnLst/>
          <a:rect l="0" t="0" r="0" b="0"/>
          <a:pathLst>
            <a:path>
              <a:moveTo>
                <a:pt x="2555711" y="193965"/>
              </a:moveTo>
              <a:arcTo wR="1753966" hR="1753966" stAng="17832023" swAng="2806785"/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2303E4-4C3E-4BDC-AE46-E031911B90CC}">
      <dsp:nvSpPr>
        <dsp:cNvPr id="0" name=""/>
        <dsp:cNvSpPr/>
      </dsp:nvSpPr>
      <dsp:spPr>
        <a:xfrm>
          <a:off x="5250455" y="1845129"/>
          <a:ext cx="1560332" cy="940785"/>
        </a:xfrm>
        <a:prstGeom prst="roundRect">
          <a:avLst/>
        </a:prstGeom>
        <a:solidFill>
          <a:schemeClr val="accent3">
            <a:hueOff val="5865114"/>
            <a:satOff val="-13363"/>
            <a:lumOff val="536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solidFill>
                <a:schemeClr val="bg1"/>
              </a:solidFill>
            </a:rPr>
            <a:t>Композиторы</a:t>
          </a:r>
          <a:endParaRPr lang="ru-RU" sz="1500" kern="1200" dirty="0">
            <a:solidFill>
              <a:schemeClr val="bg1"/>
            </a:solidFill>
          </a:endParaRPr>
        </a:p>
      </dsp:txBody>
      <dsp:txXfrm>
        <a:off x="5296380" y="1891054"/>
        <a:ext cx="1468482" cy="848935"/>
      </dsp:txXfrm>
    </dsp:sp>
    <dsp:sp modelId="{0DC2940A-C942-4C8A-827F-543FB63B203E}">
      <dsp:nvSpPr>
        <dsp:cNvPr id="0" name=""/>
        <dsp:cNvSpPr/>
      </dsp:nvSpPr>
      <dsp:spPr>
        <a:xfrm>
          <a:off x="2489972" y="700838"/>
          <a:ext cx="3507932" cy="3507932"/>
        </a:xfrm>
        <a:custGeom>
          <a:avLst/>
          <a:gdLst/>
          <a:ahLst/>
          <a:cxnLst/>
          <a:rect l="0" t="0" r="0" b="0"/>
          <a:pathLst>
            <a:path>
              <a:moveTo>
                <a:pt x="3474364" y="2095474"/>
              </a:moveTo>
              <a:arcTo wR="1753966" hR="1753966" stAng="673654" swAng="2067941"/>
            </a:path>
          </a:pathLst>
        </a:custGeom>
        <a:noFill/>
        <a:ln w="12700" cap="flat" cmpd="sng" algn="ctr">
          <a:solidFill>
            <a:schemeClr val="accent3">
              <a:hueOff val="5865114"/>
              <a:satOff val="-13363"/>
              <a:lumOff val="536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8848D7-2073-47BB-8A2C-6D4501D49442}">
      <dsp:nvSpPr>
        <dsp:cNvPr id="0" name=""/>
        <dsp:cNvSpPr/>
      </dsp:nvSpPr>
      <dsp:spPr>
        <a:xfrm>
          <a:off x="4186812" y="3717338"/>
          <a:ext cx="1514742" cy="615900"/>
        </a:xfrm>
        <a:prstGeom prst="roundRect">
          <a:avLst/>
        </a:prstGeom>
        <a:solidFill>
          <a:schemeClr val="accent3">
            <a:hueOff val="11730227"/>
            <a:satOff val="-26725"/>
            <a:lumOff val="1072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solidFill>
                <a:schemeClr val="bg1"/>
              </a:solidFill>
            </a:rPr>
            <a:t>Жанры и формы</a:t>
          </a:r>
          <a:endParaRPr lang="ru-RU" sz="1500" kern="1200" dirty="0">
            <a:solidFill>
              <a:schemeClr val="bg1"/>
            </a:solidFill>
          </a:endParaRPr>
        </a:p>
      </dsp:txBody>
      <dsp:txXfrm>
        <a:off x="4216878" y="3747404"/>
        <a:ext cx="1454610" cy="555768"/>
      </dsp:txXfrm>
    </dsp:sp>
    <dsp:sp modelId="{55F05078-3566-48EE-8F24-03FD767D86E6}">
      <dsp:nvSpPr>
        <dsp:cNvPr id="0" name=""/>
        <dsp:cNvSpPr/>
      </dsp:nvSpPr>
      <dsp:spPr>
        <a:xfrm>
          <a:off x="2446195" y="640895"/>
          <a:ext cx="3507932" cy="3507932"/>
        </a:xfrm>
        <a:custGeom>
          <a:avLst/>
          <a:gdLst/>
          <a:ahLst/>
          <a:cxnLst/>
          <a:rect l="0" t="0" r="0" b="0"/>
          <a:pathLst>
            <a:path>
              <a:moveTo>
                <a:pt x="1721812" y="3507638"/>
              </a:moveTo>
              <a:arcTo wR="1753966" hR="1753966" stAng="5463025" swAng="3816673"/>
            </a:path>
          </a:pathLst>
        </a:custGeom>
        <a:noFill/>
        <a:ln w="12700" cap="flat" cmpd="sng" algn="ctr">
          <a:solidFill>
            <a:schemeClr val="accent3">
              <a:hueOff val="11730227"/>
              <a:satOff val="-26725"/>
              <a:lumOff val="1072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AB4BCF-D7C9-40F8-B6E5-3C2D1A66A664}">
      <dsp:nvSpPr>
        <dsp:cNvPr id="0" name=""/>
        <dsp:cNvSpPr/>
      </dsp:nvSpPr>
      <dsp:spPr>
        <a:xfrm>
          <a:off x="1327316" y="1917134"/>
          <a:ext cx="2207756" cy="1211319"/>
        </a:xfrm>
        <a:prstGeom prst="roundRect">
          <a:avLst/>
        </a:prstGeom>
        <a:solidFill>
          <a:schemeClr val="accent3">
            <a:hueOff val="17595341"/>
            <a:satOff val="-40088"/>
            <a:lumOff val="1608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solidFill>
                <a:schemeClr val="bg1"/>
              </a:solidFill>
            </a:rPr>
            <a:t>Угадай  музыкальное произведение</a:t>
          </a:r>
          <a:endParaRPr lang="ru-RU" sz="1500" kern="1200" dirty="0">
            <a:solidFill>
              <a:schemeClr val="bg1"/>
            </a:solidFill>
          </a:endParaRPr>
        </a:p>
      </dsp:txBody>
      <dsp:txXfrm>
        <a:off x="1386448" y="1976266"/>
        <a:ext cx="2089492" cy="1093055"/>
      </dsp:txXfrm>
    </dsp:sp>
    <dsp:sp modelId="{93B9FA94-982B-4478-90B6-F2EB10BD869A}">
      <dsp:nvSpPr>
        <dsp:cNvPr id="0" name=""/>
        <dsp:cNvSpPr/>
      </dsp:nvSpPr>
      <dsp:spPr>
        <a:xfrm>
          <a:off x="2403312" y="616190"/>
          <a:ext cx="3507932" cy="3507932"/>
        </a:xfrm>
        <a:custGeom>
          <a:avLst/>
          <a:gdLst/>
          <a:ahLst/>
          <a:cxnLst/>
          <a:rect l="0" t="0" r="0" b="0"/>
          <a:pathLst>
            <a:path>
              <a:moveTo>
                <a:pt x="63593" y="1285950"/>
              </a:moveTo>
              <a:arcTo wR="1753966" hR="1753966" stAng="11728554" swAng="3094150"/>
            </a:path>
          </a:pathLst>
        </a:custGeom>
        <a:noFill/>
        <a:ln w="12700" cap="flat" cmpd="sng" algn="ctr">
          <a:solidFill>
            <a:schemeClr val="accent3">
              <a:hueOff val="17595341"/>
              <a:satOff val="-40088"/>
              <a:lumOff val="1608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787F1C-CB88-4CFE-B01A-FDF3CA5CDA43}" type="datetimeFigureOut">
              <a:rPr lang="ru-RU" smtClean="0"/>
              <a:t>10.08.2020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52AF37-DA8C-479D-9FE5-E85A0567EF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69922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10.08.2020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10.08.2020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10.08.2020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10.08.2020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10.08.2020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10.08.2020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47664" y="4085853"/>
            <a:ext cx="6552728" cy="1143000"/>
          </a:xfrm>
        </p:spPr>
        <p:txBody>
          <a:bodyPr/>
          <a:lstStyle/>
          <a:p>
            <a:pPr algn="r"/>
            <a:r>
              <a:rPr lang="ru-RU" b="1" dirty="0"/>
              <a:t>8</a:t>
            </a:r>
            <a:r>
              <a:rPr lang="ru-RU" b="1" dirty="0" smtClean="0"/>
              <a:t> </a:t>
            </a:r>
            <a:r>
              <a:rPr lang="ru-RU" b="1" dirty="0" smtClean="0"/>
              <a:t>класс</a:t>
            </a:r>
          </a:p>
          <a:p>
            <a:pPr algn="r"/>
            <a:r>
              <a:rPr lang="ru-RU" b="1" dirty="0" smtClean="0"/>
              <a:t>Команды</a:t>
            </a:r>
          </a:p>
          <a:p>
            <a:pPr algn="r"/>
            <a:r>
              <a:rPr lang="ru-RU" b="1" dirty="0" smtClean="0"/>
              <a:t>жюри</a:t>
            </a:r>
            <a:endParaRPr lang="ru-RU" b="1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332656"/>
            <a:ext cx="8305800" cy="1981200"/>
          </a:xfrm>
        </p:spPr>
        <p:txBody>
          <a:bodyPr/>
          <a:lstStyle/>
          <a:p>
            <a:r>
              <a:rPr lang="ru-RU" dirty="0"/>
              <a:t>Музыкально-интеллектуальная игра</a:t>
            </a:r>
          </a:p>
        </p:txBody>
      </p:sp>
      <p:pic>
        <p:nvPicPr>
          <p:cNvPr id="1026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77072"/>
            <a:ext cx="3028825" cy="2386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4030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3547684"/>
              </p:ext>
            </p:extLst>
          </p:nvPr>
        </p:nvGraphicFramePr>
        <p:xfrm>
          <a:off x="827584" y="1628799"/>
          <a:ext cx="7416824" cy="7366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744416"/>
                <a:gridCol w="3672408"/>
              </a:tblGrid>
              <a:tr h="266040">
                <a:tc>
                  <a:txBody>
                    <a:bodyPr/>
                    <a:lstStyle/>
                    <a:p>
                      <a:r>
                        <a:rPr lang="en-US" dirty="0" smtClean="0"/>
                        <a:t>A.</a:t>
                      </a:r>
                      <a:r>
                        <a:rPr lang="ru-RU" dirty="0" smtClean="0"/>
                        <a:t>  </a:t>
                      </a:r>
                      <a:r>
                        <a:rPr kumimoji="0" lang="ru-RU" b="0" i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грустный лад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Б</a:t>
                      </a:r>
                      <a:r>
                        <a:rPr lang="en-US" dirty="0" smtClean="0"/>
                        <a:t>.</a:t>
                      </a:r>
                      <a:r>
                        <a:rPr lang="ru-RU" dirty="0" smtClean="0"/>
                        <a:t>  </a:t>
                      </a:r>
                      <a:r>
                        <a:rPr kumimoji="0" lang="ru-RU" b="0" i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веселый лад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B. </a:t>
                      </a:r>
                      <a:r>
                        <a:rPr lang="ru-RU" dirty="0" smtClean="0"/>
                        <a:t> </a:t>
                      </a:r>
                      <a:r>
                        <a:rPr kumimoji="0" lang="ru-RU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название оперы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Г</a:t>
                      </a:r>
                      <a:r>
                        <a:rPr lang="en-US" dirty="0" smtClean="0"/>
                        <a:t>.</a:t>
                      </a:r>
                      <a:r>
                        <a:rPr lang="ru-RU" dirty="0" smtClean="0"/>
                        <a:t>    название</a:t>
                      </a:r>
                      <a:r>
                        <a:rPr lang="ru-RU" baseline="0" dirty="0" smtClean="0"/>
                        <a:t>  балета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7.</a:t>
            </a:r>
            <a:r>
              <a:rPr lang="ru-RU" dirty="0">
                <a:effectLst/>
              </a:rPr>
              <a:t> «Мажор» - это: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75379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58698255"/>
              </p:ext>
            </p:extLst>
          </p:nvPr>
        </p:nvGraphicFramePr>
        <p:xfrm>
          <a:off x="467544" y="1628800"/>
          <a:ext cx="8136904" cy="1152128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107200"/>
                <a:gridCol w="4029704"/>
              </a:tblGrid>
              <a:tr h="576064">
                <a:tc>
                  <a:txBody>
                    <a:bodyPr/>
                    <a:lstStyle/>
                    <a:p>
                      <a:r>
                        <a:rPr lang="en-US" dirty="0" smtClean="0"/>
                        <a:t>A.</a:t>
                      </a:r>
                      <a:r>
                        <a:rPr lang="ru-RU" dirty="0" smtClean="0"/>
                        <a:t>  </a:t>
                      </a:r>
                      <a:r>
                        <a:rPr kumimoji="0" lang="ru-RU" kern="1200" dirty="0" smtClean="0">
                          <a:effectLst/>
                        </a:rPr>
                        <a:t>африканской и европейской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Б</a:t>
                      </a:r>
                      <a:r>
                        <a:rPr lang="en-US" dirty="0" smtClean="0"/>
                        <a:t>.</a:t>
                      </a:r>
                      <a:r>
                        <a:rPr lang="ru-RU" dirty="0" smtClean="0"/>
                        <a:t>  американской и  африканской</a:t>
                      </a:r>
                      <a:endParaRPr lang="ru-RU" dirty="0"/>
                    </a:p>
                  </a:txBody>
                  <a:tcPr/>
                </a:tc>
              </a:tr>
              <a:tr h="576064">
                <a:tc>
                  <a:txBody>
                    <a:bodyPr/>
                    <a:lstStyle/>
                    <a:p>
                      <a:r>
                        <a:rPr lang="en-US" dirty="0" smtClean="0"/>
                        <a:t>B.</a:t>
                      </a:r>
                      <a:r>
                        <a:rPr lang="ru-RU" dirty="0" smtClean="0"/>
                        <a:t>  </a:t>
                      </a:r>
                      <a:r>
                        <a:rPr kumimoji="0" lang="ru-RU" kern="1200" dirty="0" smtClean="0">
                          <a:effectLst/>
                        </a:rPr>
                        <a:t>африканской и азиатской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Г</a:t>
                      </a:r>
                      <a:r>
                        <a:rPr lang="en-US" dirty="0" smtClean="0"/>
                        <a:t>.</a:t>
                      </a:r>
                      <a:r>
                        <a:rPr lang="ru-RU" dirty="0" smtClean="0"/>
                        <a:t>  </a:t>
                      </a:r>
                      <a:r>
                        <a:rPr kumimoji="0" lang="ru-RU" kern="1200" dirty="0" smtClean="0">
                          <a:effectLst/>
                        </a:rPr>
                        <a:t>африканской и восточной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2192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8.</a:t>
            </a:r>
            <a:r>
              <a:rPr lang="ru-RU" dirty="0">
                <a:effectLst/>
              </a:rPr>
              <a:t> </a:t>
            </a:r>
            <a:r>
              <a:rPr lang="ru-RU" sz="4000" dirty="0">
                <a:effectLst/>
              </a:rPr>
              <a:t>Джаз появился в результате слияния двух музыкальных культур: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7872634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48512610"/>
              </p:ext>
            </p:extLst>
          </p:nvPr>
        </p:nvGraphicFramePr>
        <p:xfrm>
          <a:off x="971600" y="1524000"/>
          <a:ext cx="7128792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400"/>
                <a:gridCol w="352839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A.</a:t>
                      </a:r>
                      <a:r>
                        <a:rPr lang="ru-RU" dirty="0" smtClean="0"/>
                        <a:t>   Лад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Б</a:t>
                      </a:r>
                      <a:r>
                        <a:rPr lang="en-US" dirty="0" smtClean="0"/>
                        <a:t>.</a:t>
                      </a:r>
                      <a:r>
                        <a:rPr lang="ru-RU" dirty="0" smtClean="0"/>
                        <a:t>    Гамма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B.</a:t>
                      </a:r>
                      <a:r>
                        <a:rPr lang="ru-RU" dirty="0" smtClean="0"/>
                        <a:t>   Аккорд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Г</a:t>
                      </a:r>
                      <a:r>
                        <a:rPr lang="en-US" dirty="0" smtClean="0"/>
                        <a:t>.</a:t>
                      </a:r>
                      <a:r>
                        <a:rPr lang="ru-RU" dirty="0" smtClean="0"/>
                        <a:t>    Тональность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9</a:t>
            </a:r>
            <a:r>
              <a:rPr lang="ru-RU" dirty="0"/>
              <a:t>. </a:t>
            </a:r>
            <a:r>
              <a:rPr lang="ru-RU" dirty="0" smtClean="0"/>
              <a:t>Общее название </a:t>
            </a:r>
            <a:r>
              <a:rPr lang="ru-RU" dirty="0"/>
              <a:t>мажора и минора</a:t>
            </a:r>
          </a:p>
        </p:txBody>
      </p:sp>
    </p:spTree>
    <p:extLst>
      <p:ext uri="{BB962C8B-B14F-4D97-AF65-F5344CB8AC3E}">
        <p14:creationId xmlns:p14="http://schemas.microsoft.com/office/powerpoint/2010/main" val="228809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01513461"/>
              </p:ext>
            </p:extLst>
          </p:nvPr>
        </p:nvGraphicFramePr>
        <p:xfrm>
          <a:off x="611560" y="1484784"/>
          <a:ext cx="7787208" cy="7416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114800"/>
                <a:gridCol w="367240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A.</a:t>
                      </a:r>
                      <a:r>
                        <a:rPr lang="ru-RU" dirty="0" smtClean="0"/>
                        <a:t>  </a:t>
                      </a:r>
                      <a:r>
                        <a:rPr lang="ru-RU" b="0" dirty="0" err="1" smtClean="0">
                          <a:solidFill>
                            <a:schemeClr val="bg1"/>
                          </a:solidFill>
                        </a:rPr>
                        <a:t>Однозвучие</a:t>
                      </a:r>
                      <a:endParaRPr lang="ru-RU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Б.   </a:t>
                      </a:r>
                      <a:r>
                        <a:rPr lang="ru-RU" b="0" dirty="0" smtClean="0">
                          <a:solidFill>
                            <a:schemeClr val="bg1"/>
                          </a:solidFill>
                        </a:rPr>
                        <a:t>Трезвучие</a:t>
                      </a:r>
                      <a:endParaRPr lang="ru-RU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В.   </a:t>
                      </a:r>
                      <a:r>
                        <a:rPr lang="ru-RU" dirty="0" err="1" smtClean="0"/>
                        <a:t>Многозвучие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Г.    </a:t>
                      </a:r>
                      <a:r>
                        <a:rPr lang="ru-RU" dirty="0" err="1" smtClean="0"/>
                        <a:t>Одноголосие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10. Что такое унисон?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73148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/>
              <a:t> </a:t>
            </a:r>
            <a:endParaRPr lang="ru-RU" dirty="0" smtClean="0"/>
          </a:p>
          <a:p>
            <a:pPr marL="0" indent="0" algn="ctr">
              <a:buNone/>
            </a:pPr>
            <a:r>
              <a:rPr lang="ru-RU" dirty="0" smtClean="0"/>
              <a:t>Максимальное количество баллов за выполнение задания – 5 баллов</a:t>
            </a:r>
          </a:p>
          <a:p>
            <a:pPr marL="0" indent="0" algn="ctr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91264" cy="1548408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II.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ru-RU" dirty="0" smtClean="0">
                <a:solidFill>
                  <a:srgbClr val="FF0000"/>
                </a:solidFill>
              </a:rPr>
              <a:t>Композиторы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68315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47733039"/>
              </p:ext>
            </p:extLst>
          </p:nvPr>
        </p:nvGraphicFramePr>
        <p:xfrm>
          <a:off x="827584" y="2708920"/>
          <a:ext cx="7488832" cy="2160240"/>
        </p:xfrm>
        <a:graphic>
          <a:graphicData uri="http://schemas.openxmlformats.org/drawingml/2006/table">
            <a:tbl>
              <a:tblPr/>
              <a:tblGrid>
                <a:gridCol w="3040021"/>
                <a:gridCol w="4448811"/>
              </a:tblGrid>
              <a:tr h="410227">
                <a:tc>
                  <a:txBody>
                    <a:bodyPr/>
                    <a:lstStyle/>
                    <a:p>
                      <a:pPr algn="just"/>
                      <a:r>
                        <a:rPr lang="ru-RU" dirty="0">
                          <a:solidFill>
                            <a:schemeClr val="bg1"/>
                          </a:solidFill>
                          <a:effectLst/>
                        </a:rPr>
                        <a:t>1. Мусоргский</a:t>
                      </a:r>
                    </a:p>
                  </a:txBody>
                  <a:tcPr>
                    <a:lnL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dirty="0">
                          <a:solidFill>
                            <a:schemeClr val="bg1"/>
                          </a:solidFill>
                          <a:effectLst/>
                        </a:rPr>
                        <a:t>А) </a:t>
                      </a:r>
                      <a:r>
                        <a:rPr lang="ru-RU" dirty="0" smtClean="0">
                          <a:solidFill>
                            <a:schemeClr val="bg1"/>
                          </a:solidFill>
                          <a:effectLst/>
                        </a:rPr>
                        <a:t>Опера «Садко»</a:t>
                      </a:r>
                      <a:endParaRPr lang="ru-RU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2000"/>
                      </a:srgbClr>
                    </a:solidFill>
                  </a:tcPr>
                </a:tc>
              </a:tr>
              <a:tr h="453869">
                <a:tc>
                  <a:txBody>
                    <a:bodyPr/>
                    <a:lstStyle/>
                    <a:p>
                      <a:pPr algn="just"/>
                      <a:r>
                        <a:rPr lang="ru-RU" dirty="0">
                          <a:solidFill>
                            <a:schemeClr val="bg1"/>
                          </a:solidFill>
                          <a:effectLst/>
                        </a:rPr>
                        <a:t>2. Григ</a:t>
                      </a:r>
                    </a:p>
                  </a:txBody>
                  <a:tcPr>
                    <a:lnL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dirty="0">
                          <a:solidFill>
                            <a:schemeClr val="bg1"/>
                          </a:solidFill>
                          <a:effectLst/>
                        </a:rPr>
                        <a:t>Б) Фортепианный цикл «Времена года»</a:t>
                      </a:r>
                    </a:p>
                  </a:txBody>
                  <a:tcPr>
                    <a:lnL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2000"/>
                      </a:srgbClr>
                    </a:solidFill>
                  </a:tcPr>
                </a:tc>
              </a:tr>
              <a:tr h="410227">
                <a:tc>
                  <a:txBody>
                    <a:bodyPr/>
                    <a:lstStyle/>
                    <a:p>
                      <a:pPr algn="just"/>
                      <a:r>
                        <a:rPr lang="ru-RU" dirty="0">
                          <a:solidFill>
                            <a:schemeClr val="bg1"/>
                          </a:solidFill>
                          <a:effectLst/>
                        </a:rPr>
                        <a:t>3. Римский - Корсаков</a:t>
                      </a:r>
                    </a:p>
                  </a:txBody>
                  <a:tcPr>
                    <a:lnL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dirty="0">
                          <a:solidFill>
                            <a:schemeClr val="bg1"/>
                          </a:solidFill>
                          <a:effectLst/>
                        </a:rPr>
                        <a:t>В) Опера «Князь Игорь»</a:t>
                      </a:r>
                    </a:p>
                  </a:txBody>
                  <a:tcPr>
                    <a:lnL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2000"/>
                      </a:srgbClr>
                    </a:solidFill>
                  </a:tcPr>
                </a:tc>
              </a:tr>
              <a:tr h="453869">
                <a:tc>
                  <a:txBody>
                    <a:bodyPr/>
                    <a:lstStyle/>
                    <a:p>
                      <a:pPr algn="just"/>
                      <a:r>
                        <a:rPr lang="ru-RU">
                          <a:solidFill>
                            <a:schemeClr val="bg1"/>
                          </a:solidFill>
                          <a:effectLst/>
                        </a:rPr>
                        <a:t>4. Чайковский</a:t>
                      </a:r>
                    </a:p>
                  </a:txBody>
                  <a:tcPr>
                    <a:lnL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dirty="0">
                          <a:solidFill>
                            <a:schemeClr val="bg1"/>
                          </a:solidFill>
                          <a:effectLst/>
                        </a:rPr>
                        <a:t>Г) Сюита «Картинки с выставки»</a:t>
                      </a:r>
                    </a:p>
                  </a:txBody>
                  <a:tcPr>
                    <a:lnL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2000"/>
                      </a:srgbClr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just"/>
                      <a:r>
                        <a:rPr lang="ru-RU">
                          <a:solidFill>
                            <a:schemeClr val="bg1"/>
                          </a:solidFill>
                          <a:effectLst/>
                        </a:rPr>
                        <a:t>5. Бородин</a:t>
                      </a:r>
                    </a:p>
                  </a:txBody>
                  <a:tcPr>
                    <a:lnL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dirty="0">
                          <a:solidFill>
                            <a:schemeClr val="bg1"/>
                          </a:solidFill>
                          <a:effectLst/>
                        </a:rPr>
                        <a:t>Д) Музыка к драме Ибсена «Пер </a:t>
                      </a:r>
                      <a:r>
                        <a:rPr lang="ru-RU" dirty="0" err="1">
                          <a:solidFill>
                            <a:schemeClr val="bg1"/>
                          </a:solidFill>
                          <a:effectLst/>
                        </a:rPr>
                        <a:t>Гюнт</a:t>
                      </a:r>
                      <a:r>
                        <a:rPr lang="ru-RU" dirty="0">
                          <a:solidFill>
                            <a:schemeClr val="bg1"/>
                          </a:solidFill>
                          <a:effectLst/>
                        </a:rPr>
                        <a:t>»</a:t>
                      </a:r>
                    </a:p>
                  </a:txBody>
                  <a:tcPr>
                    <a:lnL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2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1560" y="404664"/>
            <a:ext cx="8085584" cy="144016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1.</a:t>
            </a:r>
            <a:r>
              <a:rPr lang="ru-RU" dirty="0">
                <a:solidFill>
                  <a:schemeClr val="bg1"/>
                </a:solidFill>
                <a:effectLst/>
              </a:rPr>
              <a:t> </a:t>
            </a:r>
            <a:r>
              <a:rPr lang="ru-RU" sz="3600" dirty="0">
                <a:solidFill>
                  <a:schemeClr val="bg1"/>
                </a:solidFill>
                <a:effectLst/>
              </a:rPr>
              <a:t>Установите соответствие между композитором и названием произведения.</a:t>
            </a:r>
            <a:r>
              <a:rPr lang="ru-RU" sz="3600" dirty="0">
                <a:effectLst/>
              </a:rPr>
              <a:t> </a:t>
            </a:r>
            <a:r>
              <a:rPr lang="ru-RU" sz="2700" i="1" dirty="0">
                <a:effectLst/>
              </a:rPr>
              <a:t>Ответ </a:t>
            </a:r>
            <a:r>
              <a:rPr lang="ru-RU" sz="2700" i="1" dirty="0" smtClean="0">
                <a:effectLst/>
              </a:rPr>
              <a:t>запишите </a:t>
            </a:r>
            <a:r>
              <a:rPr lang="ru-RU" sz="2700" i="1" dirty="0">
                <a:effectLst/>
              </a:rPr>
              <a:t>в виде Цифра-Буква</a:t>
            </a:r>
            <a:endParaRPr lang="ru-RU" sz="2700" i="1" dirty="0"/>
          </a:p>
        </p:txBody>
      </p:sp>
    </p:spTree>
    <p:extLst>
      <p:ext uri="{BB962C8B-B14F-4D97-AF65-F5344CB8AC3E}">
        <p14:creationId xmlns:p14="http://schemas.microsoft.com/office/powerpoint/2010/main" val="22243610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31736161"/>
              </p:ext>
            </p:extLst>
          </p:nvPr>
        </p:nvGraphicFramePr>
        <p:xfrm>
          <a:off x="467544" y="1628800"/>
          <a:ext cx="8075614" cy="512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7807"/>
                <a:gridCol w="4037807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А.</a:t>
                      </a:r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Б.     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В.          </a:t>
                      </a:r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Г.             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219200"/>
          </a:xfrm>
        </p:spPr>
        <p:txBody>
          <a:bodyPr>
            <a:noAutofit/>
          </a:bodyPr>
          <a:lstStyle/>
          <a:p>
            <a:r>
              <a:rPr lang="ru-RU" sz="3600" dirty="0"/>
              <a:t>2</a:t>
            </a:r>
            <a:r>
              <a:rPr lang="en-US" sz="3600" dirty="0" smtClean="0"/>
              <a:t>.</a:t>
            </a:r>
            <a:r>
              <a:rPr lang="ru-RU" sz="3600" dirty="0" smtClean="0">
                <a:effectLst/>
              </a:rPr>
              <a:t> </a:t>
            </a:r>
            <a:r>
              <a:rPr lang="ru-RU" sz="2800" dirty="0">
                <a:solidFill>
                  <a:schemeClr val="bg1"/>
                </a:solidFill>
                <a:effectLst/>
              </a:rPr>
              <a:t>Из представленных фотографий композиторов выбери автора симфонической сюиты «</a:t>
            </a:r>
            <a:r>
              <a:rPr lang="ru-RU" sz="2800" dirty="0" smtClean="0">
                <a:solidFill>
                  <a:schemeClr val="bg1"/>
                </a:solidFill>
                <a:effectLst/>
              </a:rPr>
              <a:t>Шехеразада</a:t>
            </a:r>
            <a:r>
              <a:rPr lang="ru-RU" sz="2800" dirty="0">
                <a:solidFill>
                  <a:schemeClr val="bg1"/>
                </a:solidFill>
                <a:effectLst/>
              </a:rPr>
              <a:t>».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060848"/>
            <a:ext cx="1474856" cy="1896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060848"/>
            <a:ext cx="1599505" cy="1782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509120"/>
            <a:ext cx="1354114" cy="1902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437112"/>
            <a:ext cx="1622445" cy="2098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33889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55776" y="3789040"/>
            <a:ext cx="6131024" cy="2306960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836712"/>
            <a:ext cx="8229600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4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Укажите</a:t>
            </a:r>
            <a:r>
              <a:rPr lang="en-US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родину композитора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i="1" dirty="0">
                <a:effectLst/>
              </a:rPr>
              <a:t>Ответ запишите в виде Цифра-Буква</a:t>
            </a:r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7322023"/>
              </p:ext>
            </p:extLst>
          </p:nvPr>
        </p:nvGraphicFramePr>
        <p:xfrm>
          <a:off x="1671637" y="2689701"/>
          <a:ext cx="5800725" cy="1830859"/>
        </p:xfrm>
        <a:graphic>
          <a:graphicData uri="http://schemas.openxmlformats.org/drawingml/2006/table">
            <a:tbl>
              <a:tblPr/>
              <a:tblGrid>
                <a:gridCol w="2895600"/>
                <a:gridCol w="2905125"/>
              </a:tblGrid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ru-RU" dirty="0">
                          <a:solidFill>
                            <a:schemeClr val="bg1"/>
                          </a:solidFill>
                          <a:effectLst/>
                        </a:rPr>
                        <a:t>1. </a:t>
                      </a:r>
                      <a:r>
                        <a:rPr lang="ru-RU" dirty="0" smtClean="0">
                          <a:solidFill>
                            <a:schemeClr val="bg1"/>
                          </a:solidFill>
                          <a:effectLst/>
                        </a:rPr>
                        <a:t> Шопен</a:t>
                      </a:r>
                      <a:endParaRPr lang="ru-RU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dirty="0" smtClean="0">
                          <a:solidFill>
                            <a:schemeClr val="bg1"/>
                          </a:solidFill>
                          <a:effectLst/>
                        </a:rPr>
                        <a:t>A.</a:t>
                      </a:r>
                      <a:r>
                        <a:rPr lang="en-US" baseline="0" dirty="0" smtClean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ru-RU" baseline="0" dirty="0" smtClean="0">
                          <a:solidFill>
                            <a:schemeClr val="bg1"/>
                          </a:solidFill>
                          <a:effectLst/>
                        </a:rPr>
                        <a:t>  </a:t>
                      </a:r>
                      <a:r>
                        <a:rPr lang="ru-RU" dirty="0" smtClean="0">
                          <a:solidFill>
                            <a:schemeClr val="bg1"/>
                          </a:solidFill>
                          <a:effectLst/>
                        </a:rPr>
                        <a:t>Норвегия</a:t>
                      </a:r>
                      <a:endParaRPr lang="ru-RU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ru-RU" dirty="0">
                          <a:solidFill>
                            <a:schemeClr val="bg1"/>
                          </a:solidFill>
                          <a:effectLst/>
                        </a:rPr>
                        <a:t>2. </a:t>
                      </a:r>
                      <a:r>
                        <a:rPr lang="ru-RU" baseline="0" dirty="0" smtClean="0">
                          <a:solidFill>
                            <a:schemeClr val="bg1"/>
                          </a:solidFill>
                          <a:effectLst/>
                        </a:rPr>
                        <a:t>Чайковский</a:t>
                      </a:r>
                      <a:endParaRPr lang="ru-RU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>
                          <a:solidFill>
                            <a:schemeClr val="bg1"/>
                          </a:solidFill>
                          <a:effectLst/>
                        </a:rPr>
                        <a:t>Б.</a:t>
                      </a:r>
                      <a:r>
                        <a:rPr lang="ru-RU" baseline="0" dirty="0" smtClean="0">
                          <a:solidFill>
                            <a:schemeClr val="bg1"/>
                          </a:solidFill>
                          <a:effectLst/>
                        </a:rPr>
                        <a:t>    </a:t>
                      </a:r>
                      <a:r>
                        <a:rPr lang="ru-RU" dirty="0" smtClean="0">
                          <a:solidFill>
                            <a:schemeClr val="bg1"/>
                          </a:solidFill>
                          <a:effectLst/>
                        </a:rPr>
                        <a:t>Польша</a:t>
                      </a:r>
                      <a:endParaRPr lang="ru-RU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67819">
                <a:tc>
                  <a:txBody>
                    <a:bodyPr/>
                    <a:lstStyle/>
                    <a:p>
                      <a:pPr algn="just"/>
                      <a:r>
                        <a:rPr lang="ru-RU" dirty="0">
                          <a:solidFill>
                            <a:schemeClr val="bg1"/>
                          </a:solidFill>
                          <a:effectLst/>
                        </a:rPr>
                        <a:t>3. </a:t>
                      </a:r>
                      <a:r>
                        <a:rPr lang="ru-RU" dirty="0" smtClean="0">
                          <a:solidFill>
                            <a:schemeClr val="bg1"/>
                          </a:solidFill>
                          <a:effectLst/>
                        </a:rPr>
                        <a:t> Бах</a:t>
                      </a:r>
                      <a:endParaRPr lang="ru-RU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chemeClr val="bg1"/>
                          </a:solidFill>
                          <a:effectLst/>
                        </a:rPr>
                        <a:t>В.    Франция</a:t>
                      </a:r>
                    </a:p>
                  </a:txBody>
                  <a:tcPr>
                    <a:lnL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chemeClr val="bg1"/>
                          </a:solidFill>
                          <a:effectLst/>
                        </a:rPr>
                        <a:t>4.  Бизе</a:t>
                      </a:r>
                    </a:p>
                  </a:txBody>
                  <a:tcPr>
                    <a:lnL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>
                          <a:solidFill>
                            <a:schemeClr val="bg1"/>
                          </a:solidFill>
                          <a:effectLst/>
                        </a:rPr>
                        <a:t>Г.      Россия</a:t>
                      </a:r>
                      <a:endParaRPr lang="ru-RU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>
                          <a:solidFill>
                            <a:schemeClr val="bg1"/>
                          </a:solidFill>
                          <a:effectLst/>
                        </a:rPr>
                        <a:t>5.  Григ</a:t>
                      </a:r>
                      <a:endParaRPr lang="ru-RU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>
                          <a:solidFill>
                            <a:schemeClr val="bg1"/>
                          </a:solidFill>
                          <a:effectLst/>
                        </a:rPr>
                        <a:t>Д.    Германия</a:t>
                      </a:r>
                      <a:endParaRPr lang="ru-RU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79410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64580097"/>
              </p:ext>
            </p:extLst>
          </p:nvPr>
        </p:nvGraphicFramePr>
        <p:xfrm>
          <a:off x="323528" y="1559772"/>
          <a:ext cx="8229600" cy="484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А.      </a:t>
                      </a:r>
                    </a:p>
                    <a:p>
                      <a:r>
                        <a:rPr lang="ru-RU" dirty="0" smtClean="0"/>
                        <a:t>            </a:t>
                      </a:r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Б.   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В.</a:t>
                      </a:r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Г.      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219200"/>
          </a:xfrm>
        </p:spPr>
        <p:txBody>
          <a:bodyPr>
            <a:normAutofit fontScale="90000"/>
          </a:bodyPr>
          <a:lstStyle/>
          <a:p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4. </a:t>
            </a:r>
            <a:r>
              <a:rPr lang="ru-RU" sz="2700" dirty="0" smtClean="0">
                <a:solidFill>
                  <a:schemeClr val="bg1"/>
                </a:solidFill>
                <a:effectLst/>
              </a:rPr>
              <a:t>Перед </a:t>
            </a:r>
            <a:r>
              <a:rPr lang="ru-RU" sz="2700" dirty="0">
                <a:solidFill>
                  <a:schemeClr val="bg1"/>
                </a:solidFill>
                <a:effectLst/>
              </a:rPr>
              <a:t>вами фотографии знаменитых исполнителей. </a:t>
            </a:r>
            <a:r>
              <a:rPr lang="ru-RU" sz="2700" dirty="0" smtClean="0">
                <a:solidFill>
                  <a:schemeClr val="bg1"/>
                </a:solidFill>
                <a:effectLst/>
              </a:rPr>
              <a:t>                    Кто </a:t>
            </a:r>
            <a:r>
              <a:rPr lang="ru-RU" sz="2700" dirty="0">
                <a:solidFill>
                  <a:schemeClr val="bg1"/>
                </a:solidFill>
                <a:effectLst/>
              </a:rPr>
              <a:t>из них </a:t>
            </a:r>
            <a:r>
              <a:rPr lang="ru-RU" sz="2700" dirty="0" smtClean="0">
                <a:solidFill>
                  <a:schemeClr val="bg1"/>
                </a:solidFill>
                <a:effectLst/>
              </a:rPr>
              <a:t> </a:t>
            </a:r>
            <a:r>
              <a:rPr lang="ru-RU" sz="2700" dirty="0">
                <a:solidFill>
                  <a:schemeClr val="bg1"/>
                </a:solidFill>
                <a:effectLst/>
              </a:rPr>
              <a:t>является бардом</a:t>
            </a:r>
            <a:r>
              <a:rPr lang="ru-RU" sz="2700" dirty="0" smtClean="0">
                <a:solidFill>
                  <a:schemeClr val="bg1"/>
                </a:solidFill>
                <a:effectLst/>
              </a:rPr>
              <a:t>?</a:t>
            </a:r>
            <a:endParaRPr lang="ru-RU" sz="2700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916832"/>
            <a:ext cx="1743503" cy="1743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916832"/>
            <a:ext cx="2238288" cy="1671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509120"/>
            <a:ext cx="2228324" cy="1680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21"/>
          <a:stretch/>
        </p:blipFill>
        <p:spPr bwMode="auto">
          <a:xfrm>
            <a:off x="5004048" y="4509120"/>
            <a:ext cx="2651439" cy="1590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451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51592217"/>
              </p:ext>
            </p:extLst>
          </p:nvPr>
        </p:nvGraphicFramePr>
        <p:xfrm>
          <a:off x="1671637" y="2895600"/>
          <a:ext cx="5800725" cy="2009684"/>
        </p:xfrm>
        <a:graphic>
          <a:graphicData uri="http://schemas.openxmlformats.org/drawingml/2006/table">
            <a:tbl>
              <a:tblPr/>
              <a:tblGrid>
                <a:gridCol w="2895600"/>
                <a:gridCol w="2905125"/>
              </a:tblGrid>
              <a:tr h="338727">
                <a:tc>
                  <a:txBody>
                    <a:bodyPr/>
                    <a:lstStyle/>
                    <a:p>
                      <a:pPr algn="just"/>
                      <a:r>
                        <a:rPr lang="ru-RU" dirty="0">
                          <a:solidFill>
                            <a:schemeClr val="bg1"/>
                          </a:solidFill>
                          <a:effectLst/>
                        </a:rPr>
                        <a:t>1. Вивальди</a:t>
                      </a:r>
                    </a:p>
                  </a:txBody>
                  <a:tcPr>
                    <a:lnL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>
                          <a:solidFill>
                            <a:schemeClr val="bg1"/>
                          </a:solidFill>
                          <a:effectLst/>
                        </a:rPr>
                        <a:t>А. </a:t>
                      </a:r>
                      <a:r>
                        <a:rPr lang="ru-RU" dirty="0">
                          <a:solidFill>
                            <a:schemeClr val="bg1"/>
                          </a:solidFill>
                          <a:effectLst/>
                        </a:rPr>
                        <a:t>Юрист</a:t>
                      </a:r>
                    </a:p>
                  </a:txBody>
                  <a:tcPr>
                    <a:lnL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38727">
                <a:tc>
                  <a:txBody>
                    <a:bodyPr/>
                    <a:lstStyle/>
                    <a:p>
                      <a:pPr algn="just"/>
                      <a:r>
                        <a:rPr lang="ru-RU">
                          <a:solidFill>
                            <a:schemeClr val="bg1"/>
                          </a:solidFill>
                          <a:effectLst/>
                        </a:rPr>
                        <a:t>2. Шуберт</a:t>
                      </a:r>
                    </a:p>
                  </a:txBody>
                  <a:tcPr>
                    <a:lnL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>
                          <a:solidFill>
                            <a:schemeClr val="bg1"/>
                          </a:solidFill>
                          <a:effectLst/>
                        </a:rPr>
                        <a:t>Б. </a:t>
                      </a:r>
                      <a:r>
                        <a:rPr lang="ru-RU" dirty="0">
                          <a:solidFill>
                            <a:schemeClr val="bg1"/>
                          </a:solidFill>
                          <a:effectLst/>
                        </a:rPr>
                        <a:t>Химик</a:t>
                      </a:r>
                    </a:p>
                  </a:txBody>
                  <a:tcPr>
                    <a:lnL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38727">
                <a:tc>
                  <a:txBody>
                    <a:bodyPr/>
                    <a:lstStyle/>
                    <a:p>
                      <a:pPr algn="just"/>
                      <a:r>
                        <a:rPr lang="ru-RU">
                          <a:solidFill>
                            <a:schemeClr val="bg1"/>
                          </a:solidFill>
                          <a:effectLst/>
                        </a:rPr>
                        <a:t>3. Бородин</a:t>
                      </a:r>
                    </a:p>
                  </a:txBody>
                  <a:tcPr>
                    <a:lnL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>
                          <a:solidFill>
                            <a:schemeClr val="bg1"/>
                          </a:solidFill>
                          <a:effectLst/>
                        </a:rPr>
                        <a:t>В. </a:t>
                      </a:r>
                      <a:r>
                        <a:rPr lang="ru-RU" dirty="0">
                          <a:solidFill>
                            <a:schemeClr val="bg1"/>
                          </a:solidFill>
                          <a:effectLst/>
                        </a:rPr>
                        <a:t>Морской офицер</a:t>
                      </a:r>
                    </a:p>
                  </a:txBody>
                  <a:tcPr>
                    <a:lnL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38727">
                <a:tc>
                  <a:txBody>
                    <a:bodyPr/>
                    <a:lstStyle/>
                    <a:p>
                      <a:pPr algn="just"/>
                      <a:r>
                        <a:rPr lang="ru-RU" dirty="0">
                          <a:solidFill>
                            <a:schemeClr val="bg1"/>
                          </a:solidFill>
                          <a:effectLst/>
                        </a:rPr>
                        <a:t>4. </a:t>
                      </a:r>
                      <a:r>
                        <a:rPr lang="ru-RU" dirty="0" smtClean="0">
                          <a:solidFill>
                            <a:schemeClr val="bg1"/>
                          </a:solidFill>
                          <a:effectLst/>
                        </a:rPr>
                        <a:t>Чайковский</a:t>
                      </a:r>
                      <a:endParaRPr lang="ru-RU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>
                          <a:solidFill>
                            <a:schemeClr val="bg1"/>
                          </a:solidFill>
                          <a:effectLst/>
                        </a:rPr>
                        <a:t>Г.</a:t>
                      </a:r>
                      <a:r>
                        <a:rPr lang="ru-RU" baseline="0" dirty="0" smtClean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ru-RU" dirty="0" smtClean="0">
                          <a:solidFill>
                            <a:schemeClr val="bg1"/>
                          </a:solidFill>
                          <a:effectLst/>
                        </a:rPr>
                        <a:t>Учитель</a:t>
                      </a:r>
                      <a:endParaRPr lang="ru-RU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46644">
                <a:tc>
                  <a:txBody>
                    <a:bodyPr/>
                    <a:lstStyle/>
                    <a:p>
                      <a:pPr algn="just"/>
                      <a:r>
                        <a:rPr lang="ru-RU" dirty="0">
                          <a:solidFill>
                            <a:schemeClr val="bg1"/>
                          </a:solidFill>
                          <a:effectLst/>
                        </a:rPr>
                        <a:t>5. Римский - Корсаков</a:t>
                      </a:r>
                    </a:p>
                  </a:txBody>
                  <a:tcPr>
                    <a:lnL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>
                          <a:solidFill>
                            <a:schemeClr val="bg1"/>
                          </a:solidFill>
                          <a:effectLst/>
                        </a:rPr>
                        <a:t>Д.</a:t>
                      </a:r>
                      <a:r>
                        <a:rPr lang="ru-RU" baseline="0" dirty="0" smtClean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ru-RU" dirty="0" smtClean="0">
                          <a:solidFill>
                            <a:schemeClr val="bg1"/>
                          </a:solidFill>
                          <a:effectLst/>
                        </a:rPr>
                        <a:t>Священник</a:t>
                      </a:r>
                      <a:endParaRPr lang="ru-RU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/>
              <a:t>5</a:t>
            </a:r>
            <a:r>
              <a:rPr lang="ru-RU" sz="3600" dirty="0" smtClean="0"/>
              <a:t>.</a:t>
            </a:r>
            <a:r>
              <a:rPr lang="ru-RU" sz="3600" dirty="0" smtClean="0">
                <a:effectLst/>
              </a:rPr>
              <a:t> </a:t>
            </a:r>
            <a:r>
              <a:rPr lang="ru-RU" sz="3600" dirty="0">
                <a:solidFill>
                  <a:schemeClr val="bg1"/>
                </a:solidFill>
                <a:effectLst/>
              </a:rPr>
              <a:t>Установите соответствие. Кто кем был? </a:t>
            </a:r>
            <a:r>
              <a:rPr lang="ru-RU" sz="2800" i="1" dirty="0">
                <a:effectLst/>
              </a:rPr>
              <a:t>Ответ </a:t>
            </a:r>
            <a:r>
              <a:rPr lang="ru-RU" sz="2800" i="1" dirty="0" smtClean="0">
                <a:effectLst/>
              </a:rPr>
              <a:t>запишите </a:t>
            </a:r>
            <a:r>
              <a:rPr lang="ru-RU" sz="2800" i="1" dirty="0">
                <a:effectLst/>
              </a:rPr>
              <a:t>в виде Цифра-Буква</a:t>
            </a:r>
            <a:endParaRPr lang="ru-RU" sz="2800" i="1" dirty="0"/>
          </a:p>
        </p:txBody>
      </p:sp>
    </p:spTree>
    <p:extLst>
      <p:ext uri="{BB962C8B-B14F-4D97-AF65-F5344CB8AC3E}">
        <p14:creationId xmlns:p14="http://schemas.microsoft.com/office/powerpoint/2010/main" val="4326564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27707214"/>
              </p:ext>
            </p:extLst>
          </p:nvPr>
        </p:nvGraphicFramePr>
        <p:xfrm>
          <a:off x="457200" y="1524000"/>
          <a:ext cx="82296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Содержание игры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18250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1592263"/>
            <a:ext cx="8229600" cy="4572000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П</a:t>
            </a:r>
            <a:r>
              <a:rPr lang="ru-RU" dirty="0" smtClean="0"/>
              <a:t>равильный ответ – 3 балла</a:t>
            </a:r>
          </a:p>
          <a:p>
            <a:pPr marL="0" indent="0">
              <a:buNone/>
            </a:pPr>
            <a:r>
              <a:rPr lang="ru-RU" dirty="0" smtClean="0"/>
              <a:t>Неправильный ответ – 0 баллов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III. </a:t>
            </a:r>
            <a:r>
              <a:rPr lang="ru-RU" dirty="0" smtClean="0">
                <a:solidFill>
                  <a:srgbClr val="92D050"/>
                </a:solidFill>
              </a:rPr>
              <a:t>Жанры и формы</a:t>
            </a:r>
            <a:endParaRPr lang="ru-RU" dirty="0">
              <a:solidFill>
                <a:srgbClr val="92D050"/>
              </a:solidFill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827584" y="3058113"/>
            <a:ext cx="792088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Arial" pitchFamily="34" charset="0"/>
              </a:rPr>
              <a:t>Расшифруйте слова, имеющие отношения к музыке.</a:t>
            </a:r>
            <a:endParaRPr kumimoji="0" lang="ru-RU" alt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4839198"/>
              </p:ext>
            </p:extLst>
          </p:nvPr>
        </p:nvGraphicFramePr>
        <p:xfrm>
          <a:off x="1691680" y="4149080"/>
          <a:ext cx="5760644" cy="2016226"/>
        </p:xfrm>
        <a:graphic>
          <a:graphicData uri="http://schemas.openxmlformats.org/drawingml/2006/table">
            <a:tbl>
              <a:tblPr/>
              <a:tblGrid>
                <a:gridCol w="504060"/>
                <a:gridCol w="504056"/>
                <a:gridCol w="504056"/>
                <a:gridCol w="360040"/>
                <a:gridCol w="432048"/>
                <a:gridCol w="504056"/>
                <a:gridCol w="720080"/>
                <a:gridCol w="504056"/>
                <a:gridCol w="504056"/>
                <a:gridCol w="576064"/>
                <a:gridCol w="648072"/>
              </a:tblGrid>
              <a:tr h="1008113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1"/>
                          </a:solidFill>
                          <a:effectLst/>
                        </a:rPr>
                        <a:t>Ж</a:t>
                      </a:r>
                      <a:endParaRPr lang="ru-RU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1"/>
                          </a:solidFill>
                          <a:effectLst/>
                        </a:rPr>
                        <a:t>Д</a:t>
                      </a:r>
                      <a:endParaRPr lang="ru-RU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r>
                        <a:rPr lang="ru-RU" dirty="0" smtClean="0">
                          <a:solidFill>
                            <a:schemeClr val="bg1"/>
                          </a:solidFill>
                          <a:effectLst/>
                        </a:rPr>
                        <a:t>  </a:t>
                      </a:r>
                      <a:endParaRPr lang="ru-RU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1"/>
                          </a:solidFill>
                          <a:effectLst/>
                        </a:rPr>
                        <a:t>О</a:t>
                      </a:r>
                      <a:endParaRPr lang="ru-RU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1"/>
                          </a:solidFill>
                          <a:effectLst/>
                        </a:rPr>
                        <a:t>Н</a:t>
                      </a:r>
                      <a:endParaRPr lang="ru-RU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1"/>
                          </a:solidFill>
                          <a:effectLst/>
                        </a:rPr>
                        <a:t>Т</a:t>
                      </a:r>
                      <a:endParaRPr lang="ru-RU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</a:p>
                  </a:txBody>
                  <a:tcPr>
                    <a:lnL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1"/>
                          </a:solidFill>
                          <a:effectLst/>
                        </a:rPr>
                        <a:t>С</a:t>
                      </a:r>
                      <a:endParaRPr lang="ru-RU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1"/>
                          </a:solidFill>
                          <a:effectLst/>
                        </a:rPr>
                        <a:t>М</a:t>
                      </a:r>
                      <a:endParaRPr lang="ru-RU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1"/>
                          </a:solidFill>
                          <a:effectLst/>
                        </a:rPr>
                        <a:t>Н</a:t>
                      </a:r>
                      <a:endParaRPr lang="ru-RU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1"/>
                          </a:solidFill>
                          <a:effectLst/>
                        </a:rPr>
                        <a:t>О</a:t>
                      </a:r>
                      <a:endParaRPr lang="ru-RU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008113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1"/>
                          </a:solidFill>
                          <a:effectLst/>
                        </a:rPr>
                        <a:t>З</a:t>
                      </a:r>
                      <a:endParaRPr lang="ru-RU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1"/>
                          </a:solidFill>
                          <a:effectLst/>
                        </a:rPr>
                        <a:t>А</a:t>
                      </a:r>
                      <a:endParaRPr lang="ru-RU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1"/>
                          </a:solidFill>
                          <a:effectLst/>
                        </a:rPr>
                        <a:t>А</a:t>
                      </a:r>
                      <a:endParaRPr lang="ru-RU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1"/>
                          </a:solidFill>
                          <a:effectLst/>
                        </a:rPr>
                        <a:t>А</a:t>
                      </a:r>
                      <a:endParaRPr lang="ru-RU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1"/>
                          </a:solidFill>
                          <a:effectLst/>
                        </a:rPr>
                        <a:t>С</a:t>
                      </a:r>
                      <a:endParaRPr lang="ru-RU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1"/>
                          </a:solidFill>
                          <a:effectLst/>
                        </a:rPr>
                        <a:t>Ф</a:t>
                      </a:r>
                      <a:endParaRPr lang="ru-RU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solidFill>
                            <a:schemeClr val="bg1"/>
                          </a:solidFill>
                          <a:effectLst/>
                        </a:rPr>
                        <a:t>И</a:t>
                      </a:r>
                    </a:p>
                  </a:txBody>
                  <a:tcPr>
                    <a:lnL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1"/>
                          </a:solidFill>
                          <a:effectLst/>
                        </a:rPr>
                        <a:t>И</a:t>
                      </a:r>
                      <a:endParaRPr lang="ru-RU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1"/>
                          </a:solidFill>
                          <a:effectLst/>
                        </a:rPr>
                        <a:t>Я</a:t>
                      </a:r>
                      <a:endParaRPr lang="ru-RU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42245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28934007"/>
              </p:ext>
            </p:extLst>
          </p:nvPr>
        </p:nvGraphicFramePr>
        <p:xfrm>
          <a:off x="1691680" y="1772816"/>
          <a:ext cx="5904656" cy="4049755"/>
        </p:xfrm>
        <a:graphic>
          <a:graphicData uri="http://schemas.openxmlformats.org/drawingml/2006/table">
            <a:tbl>
              <a:tblPr/>
              <a:tblGrid>
                <a:gridCol w="1551305"/>
                <a:gridCol w="4353351"/>
              </a:tblGrid>
              <a:tr h="1822412">
                <a:tc>
                  <a:txBody>
                    <a:bodyPr/>
                    <a:lstStyle/>
                    <a:p>
                      <a:pPr algn="just"/>
                      <a:r>
                        <a:rPr lang="ru-RU" sz="1600" b="1" dirty="0">
                          <a:solidFill>
                            <a:schemeClr val="bg1"/>
                          </a:solidFill>
                          <a:effectLst/>
                        </a:rPr>
                        <a:t>1. Балет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83127" marR="83127" marT="41564" marB="41564">
                    <a:lnL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 smtClean="0">
                          <a:solidFill>
                            <a:schemeClr val="bg1"/>
                          </a:solidFill>
                          <a:effectLst/>
                        </a:rPr>
                        <a:t>А.</a:t>
                      </a:r>
                      <a:r>
                        <a:rPr lang="ru-RU" sz="1600" baseline="0" dirty="0" smtClean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ru-RU" sz="1600" baseline="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-</a:t>
                      </a:r>
                      <a:r>
                        <a:rPr lang="ru-RU" sz="1600" b="0" i="0" dirty="0" smtClean="0">
                          <a:solidFill>
                            <a:srgbClr val="444444"/>
                          </a:solidFill>
                          <a:effectLst/>
                          <a:latin typeface="+mj-lt"/>
                        </a:rPr>
                        <a:t>музыкально-театральный жанр, представление преимущественно комедийного характера, в котором вокальные и инструментальные музыкальные номера, а также танцы перемежаются разговорными диалогами. 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83127" marR="83127" marT="41564" marB="41564">
                    <a:lnL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873230">
                <a:tc>
                  <a:txBody>
                    <a:bodyPr/>
                    <a:lstStyle/>
                    <a:p>
                      <a:pPr algn="just"/>
                      <a:r>
                        <a:rPr lang="ru-RU" sz="1600" b="1" dirty="0">
                          <a:solidFill>
                            <a:schemeClr val="bg1"/>
                          </a:solidFill>
                          <a:effectLst/>
                        </a:rPr>
                        <a:t>2. Мюзикл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83127" marR="83127" marT="41564" marB="41564">
                    <a:lnL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</a:rPr>
                        <a:t>Б</a:t>
                      </a:r>
                      <a:r>
                        <a:rPr lang="ru-RU" sz="1600" dirty="0" smtClean="0">
                          <a:solidFill>
                            <a:schemeClr val="bg1"/>
                          </a:solidFill>
                          <a:effectLst/>
                        </a:rPr>
                        <a:t>. - вид театрального искусства, сочетающий хореографию, музыку и драматургический замысел.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83127" marR="83127" marT="41564" marB="41564">
                    <a:lnL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54113">
                <a:tc>
                  <a:txBody>
                    <a:bodyPr/>
                    <a:lstStyle/>
                    <a:p>
                      <a:pPr algn="just"/>
                      <a:r>
                        <a:rPr lang="ru-RU" sz="1600" b="1" dirty="0">
                          <a:solidFill>
                            <a:schemeClr val="bg1"/>
                          </a:solidFill>
                          <a:effectLst/>
                        </a:rPr>
                        <a:t>3. </a:t>
                      </a:r>
                      <a:r>
                        <a:rPr lang="ru-RU" sz="1600" b="1" baseline="0" dirty="0" smtClean="0">
                          <a:solidFill>
                            <a:schemeClr val="bg1"/>
                          </a:solidFill>
                          <a:effectLst/>
                        </a:rPr>
                        <a:t> Оперетта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83127" marR="83127" marT="41564" marB="41564">
                    <a:lnL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</a:rPr>
                        <a:t>В</a:t>
                      </a:r>
                      <a:r>
                        <a:rPr lang="ru-RU" sz="1600" dirty="0" smtClean="0">
                          <a:solidFill>
                            <a:schemeClr val="bg1"/>
                          </a:solidFill>
                          <a:effectLst/>
                        </a:rPr>
                        <a:t>. </a:t>
                      </a: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</a:rPr>
                        <a:t>– </a:t>
                      </a:r>
                      <a:r>
                        <a:rPr lang="ru-RU" sz="1600" baseline="0" dirty="0" smtClean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ru-RU" sz="1600" dirty="0" smtClean="0">
                          <a:solidFill>
                            <a:schemeClr val="bg1"/>
                          </a:solidFill>
                          <a:effectLst/>
                        </a:rPr>
                        <a:t>музыкально-театральный сценический жанр, произведение и представление, сочетающее в себе музыкальное, драматическое, хореографическое и оперное искусства. 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83127" marR="83127" marT="41564" marB="41564">
                    <a:lnL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>
                <a:effectLst/>
              </a:rPr>
              <a:t>Установите соответствие. Ответ </a:t>
            </a:r>
            <a:r>
              <a:rPr lang="ru-RU" sz="3200" dirty="0" smtClean="0">
                <a:effectLst/>
              </a:rPr>
              <a:t>запишите </a:t>
            </a:r>
            <a:r>
              <a:rPr lang="ru-RU" sz="3200" dirty="0">
                <a:effectLst/>
              </a:rPr>
              <a:t>в виде Цифра-Буква.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0144209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11560" y="1988840"/>
            <a:ext cx="8229600" cy="457200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За правильный ответ – 10 баллов</a:t>
            </a:r>
          </a:p>
          <a:p>
            <a:pPr marL="0" indent="0">
              <a:buNone/>
            </a:pPr>
            <a:r>
              <a:rPr lang="ru-RU" dirty="0" smtClean="0"/>
              <a:t>За неправильный ответ – минус 5 баллов</a:t>
            </a:r>
          </a:p>
          <a:p>
            <a:pPr marL="0" indent="0">
              <a:buNone/>
            </a:pP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2192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en-US" dirty="0"/>
              <a:t>I</a:t>
            </a:r>
            <a:r>
              <a:rPr lang="en-US" dirty="0" smtClean="0"/>
              <a:t>V. </a:t>
            </a:r>
            <a:r>
              <a:rPr lang="ru-RU" dirty="0" smtClean="0">
                <a:solidFill>
                  <a:srgbClr val="FF0000"/>
                </a:solidFill>
              </a:rPr>
              <a:t>Угадай  музыкальное произведение</a:t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93732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48855" y="188640"/>
            <a:ext cx="8229600" cy="1219200"/>
          </a:xfrm>
        </p:spPr>
        <p:txBody>
          <a:bodyPr>
            <a:noAutofit/>
          </a:bodyPr>
          <a:lstStyle/>
          <a:p>
            <a:r>
              <a:rPr lang="ru-RU" sz="2800" dirty="0" smtClean="0"/>
              <a:t>1. </a:t>
            </a:r>
            <a:r>
              <a:rPr lang="ru-RU" sz="2400" dirty="0" smtClean="0"/>
              <a:t>Угадай </a:t>
            </a:r>
            <a:r>
              <a:rPr lang="ru-RU" sz="2400" dirty="0"/>
              <a:t>т</a:t>
            </a:r>
            <a:r>
              <a:rPr lang="ru-RU" sz="2400" dirty="0" smtClean="0"/>
              <a:t>е по звучащей музыке название музыкального произведения и композитора. Выберите соответствующую иллюстрацию.</a:t>
            </a:r>
            <a:endParaRPr lang="ru-RU" sz="2400" dirty="0"/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9701914"/>
              </p:ext>
            </p:extLst>
          </p:nvPr>
        </p:nvGraphicFramePr>
        <p:xfrm>
          <a:off x="641551" y="1451849"/>
          <a:ext cx="8136904" cy="52246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2448"/>
                <a:gridCol w="4104456"/>
              </a:tblGrid>
              <a:tr h="2664296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А.</a:t>
                      </a:r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Б.</a:t>
                      </a:r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r>
                        <a:rPr lang="ru-RU" dirty="0" smtClean="0"/>
                        <a:t>        В.</a:t>
                      </a:r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204864"/>
            <a:ext cx="2685091" cy="1790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132856"/>
            <a:ext cx="2317387" cy="1543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581128"/>
            <a:ext cx="2736304" cy="1819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66986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 smtClean="0"/>
              <a:t>2.  Определите </a:t>
            </a:r>
            <a:r>
              <a:rPr lang="ru-RU" sz="2800" dirty="0"/>
              <a:t>по репродукциям, в каком храме может звучать </a:t>
            </a:r>
            <a:r>
              <a:rPr lang="ru-RU" sz="2800" dirty="0" smtClean="0"/>
              <a:t>эта </a:t>
            </a:r>
            <a:r>
              <a:rPr lang="ru-RU" sz="2800" dirty="0"/>
              <a:t>музыка</a:t>
            </a:r>
            <a:r>
              <a:rPr lang="ru-RU" sz="2800" dirty="0" smtClean="0"/>
              <a:t>?   Кто написал  музыкальное произведение?</a:t>
            </a:r>
            <a:endParaRPr lang="ru-RU" sz="28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9339376"/>
              </p:ext>
            </p:extLst>
          </p:nvPr>
        </p:nvGraphicFramePr>
        <p:xfrm>
          <a:off x="1475656" y="1412776"/>
          <a:ext cx="6096000" cy="52246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2664296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А.</a:t>
                      </a:r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Б.</a:t>
                      </a:r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r>
                        <a:rPr lang="ru-RU" dirty="0" smtClean="0"/>
                        <a:t>        В.</a:t>
                      </a:r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3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7" y="2059327"/>
            <a:ext cx="2016224" cy="1913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8161" y="1974100"/>
            <a:ext cx="1988095" cy="1998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509120"/>
            <a:ext cx="3240360" cy="1817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814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3. </a:t>
            </a:r>
            <a:r>
              <a:rPr lang="ru-RU" sz="3100" dirty="0" smtClean="0"/>
              <a:t>Угадайте звучащее музыкальное произведение и выберите соответствующую иллюстрацию.</a:t>
            </a:r>
            <a:endParaRPr lang="ru-RU" sz="31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800" y="1452339"/>
            <a:ext cx="7130670" cy="5145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725144"/>
            <a:ext cx="2938902" cy="1761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424982"/>
            <a:ext cx="2664295" cy="1496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8197" y="2348880"/>
            <a:ext cx="2692614" cy="1507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8800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3819128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10 вопросов с вариантами ответов.</a:t>
            </a:r>
          </a:p>
          <a:p>
            <a:pPr marL="0" indent="0" algn="ctr">
              <a:buNone/>
            </a:pPr>
            <a:r>
              <a:rPr lang="ru-RU" dirty="0" smtClean="0"/>
              <a:t>За 1 правильный ответ – 1 балл.</a:t>
            </a:r>
          </a:p>
          <a:p>
            <a:pPr marL="0" indent="0" algn="ctr">
              <a:buNone/>
            </a:pPr>
            <a:r>
              <a:rPr lang="ru-RU" dirty="0" smtClean="0"/>
              <a:t>За неправильный ответ – 0 баллов.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548680"/>
            <a:ext cx="7931224" cy="864096"/>
          </a:xfrm>
        </p:spPr>
        <p:txBody>
          <a:bodyPr>
            <a:noAutofit/>
          </a:bodyPr>
          <a:lstStyle/>
          <a:p>
            <a:pPr algn="ctr"/>
            <a:r>
              <a:rPr lang="en-US" sz="5400" dirty="0" smtClean="0">
                <a:solidFill>
                  <a:srgbClr val="FFFF00"/>
                </a:solidFill>
              </a:rPr>
              <a:t>I.</a:t>
            </a:r>
            <a:r>
              <a:rPr lang="en-US" sz="5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5400" dirty="0" smtClean="0">
                <a:solidFill>
                  <a:schemeClr val="accent2">
                    <a:lumMod val="75000"/>
                  </a:schemeClr>
                </a:solidFill>
              </a:rPr>
              <a:t>Разминка</a:t>
            </a:r>
            <a:endParaRPr lang="ru-RU" sz="54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733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49264494"/>
              </p:ext>
            </p:extLst>
          </p:nvPr>
        </p:nvGraphicFramePr>
        <p:xfrm>
          <a:off x="1331640" y="2132856"/>
          <a:ext cx="6552728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50704"/>
                <a:gridCol w="3302024"/>
              </a:tblGrid>
              <a:tr h="370840">
                <a:tc>
                  <a:txBody>
                    <a:bodyPr/>
                    <a:lstStyle/>
                    <a:p>
                      <a:r>
                        <a:rPr kumimoji="0" lang="ru-RU" b="0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А.   Композитор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Б</a:t>
                      </a:r>
                      <a:r>
                        <a:rPr lang="en-US" dirty="0" smtClean="0"/>
                        <a:t>. </a:t>
                      </a:r>
                      <a:r>
                        <a:rPr kumimoji="0" lang="en-US" b="1" i="0" kern="12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r>
                        <a:rPr kumimoji="0" lang="ru-RU" b="1" i="0" kern="12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</a:t>
                      </a:r>
                      <a:r>
                        <a:rPr kumimoji="0" lang="ru-RU" b="1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ирижер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en-US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</a:t>
                      </a:r>
                      <a:r>
                        <a:rPr kumimoji="0" lang="ru-RU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kumimoji="0" lang="en-US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r>
                        <a:rPr kumimoji="0" lang="ru-RU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Музыкант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Г</a:t>
                      </a:r>
                      <a:r>
                        <a:rPr lang="en-US" dirty="0" smtClean="0"/>
                        <a:t>.    </a:t>
                      </a:r>
                      <a:r>
                        <a:rPr lang="ru-RU" dirty="0" smtClean="0"/>
                        <a:t>Оркестрант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229600" cy="1219200"/>
          </a:xfrm>
        </p:spPr>
        <p:txBody>
          <a:bodyPr/>
          <a:lstStyle/>
          <a:p>
            <a:r>
              <a:rPr lang="ru-RU" dirty="0" smtClean="0"/>
              <a:t>1.</a:t>
            </a:r>
            <a:r>
              <a:rPr lang="ru-RU" dirty="0">
                <a:effectLst/>
              </a:rPr>
              <a:t> Руководитель </a:t>
            </a:r>
            <a:r>
              <a:rPr lang="en-US" dirty="0" smtClean="0">
                <a:effectLst/>
              </a:rPr>
              <a:t> </a:t>
            </a:r>
            <a:r>
              <a:rPr lang="ru-RU" dirty="0" smtClean="0">
                <a:effectLst/>
              </a:rPr>
              <a:t>оркестра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05967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0803651"/>
              </p:ext>
            </p:extLst>
          </p:nvPr>
        </p:nvGraphicFramePr>
        <p:xfrm>
          <a:off x="827584" y="2458864"/>
          <a:ext cx="7056784" cy="7366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682752"/>
                <a:gridCol w="3374032"/>
              </a:tblGrid>
              <a:tr h="0">
                <a:tc>
                  <a:txBody>
                    <a:bodyPr/>
                    <a:lstStyle/>
                    <a:p>
                      <a:r>
                        <a:rPr lang="en-US" dirty="0" smtClean="0"/>
                        <a:t>A.</a:t>
                      </a:r>
                      <a:r>
                        <a:rPr lang="ru-RU" dirty="0" smtClean="0"/>
                        <a:t>   Орган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Б</a:t>
                      </a:r>
                      <a:r>
                        <a:rPr lang="en-US" dirty="0" smtClean="0"/>
                        <a:t>.</a:t>
                      </a:r>
                      <a:r>
                        <a:rPr lang="ru-RU" dirty="0" smtClean="0"/>
                        <a:t>    Скрипка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B.</a:t>
                      </a:r>
                      <a:r>
                        <a:rPr lang="ru-RU" dirty="0" smtClean="0"/>
                        <a:t>   Арфа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Г</a:t>
                      </a:r>
                      <a:r>
                        <a:rPr lang="en-US" dirty="0" smtClean="0"/>
                        <a:t>.</a:t>
                      </a:r>
                      <a:r>
                        <a:rPr lang="ru-RU" dirty="0" smtClean="0"/>
                        <a:t>    Контрабас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908720"/>
            <a:ext cx="8229600" cy="12192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2.</a:t>
            </a:r>
            <a:r>
              <a:rPr lang="ru-RU" dirty="0">
                <a:effectLst/>
              </a:rPr>
              <a:t> </a:t>
            </a:r>
            <a:r>
              <a:rPr lang="ru-RU" sz="3600" dirty="0">
                <a:effectLst/>
              </a:rPr>
              <a:t>Какой инструмент по праву называют «королем» всех музыкальных инструментов?</a:t>
            </a:r>
            <a:r>
              <a:rPr lang="ru-RU" sz="3600" dirty="0" smtClean="0"/>
              <a:t> 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044780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>
                <a:effectLst/>
              </a:rPr>
              <a:t>3</a:t>
            </a:r>
            <a:r>
              <a:rPr lang="ru-RU" sz="3600" dirty="0" smtClean="0">
                <a:effectLst/>
              </a:rPr>
              <a:t>.  </a:t>
            </a:r>
            <a:r>
              <a:rPr lang="ru-RU" sz="3200" dirty="0" smtClean="0">
                <a:effectLst/>
              </a:rPr>
              <a:t>Ритмичный </a:t>
            </a:r>
            <a:r>
              <a:rPr lang="ru-RU" sz="3200" dirty="0">
                <a:effectLst/>
              </a:rPr>
              <a:t>речитатив, обычно читающийся под бит – это</a:t>
            </a:r>
            <a:endParaRPr lang="ru-RU" sz="3200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1850839"/>
              </p:ext>
            </p:extLst>
          </p:nvPr>
        </p:nvGraphicFramePr>
        <p:xfrm>
          <a:off x="827584" y="1844824"/>
          <a:ext cx="7499176" cy="7416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749588"/>
                <a:gridCol w="3749588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А.  Соло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Б.  Рок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В.  Рэп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Г.  Вокализ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12378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1264762"/>
              </p:ext>
            </p:extLst>
          </p:nvPr>
        </p:nvGraphicFramePr>
        <p:xfrm>
          <a:off x="755576" y="1772816"/>
          <a:ext cx="7488832" cy="7416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826768"/>
                <a:gridCol w="3662064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A.  </a:t>
                      </a:r>
                      <a:r>
                        <a:rPr lang="ru-RU" dirty="0" smtClean="0"/>
                        <a:t>Альт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Б</a:t>
                      </a:r>
                      <a:r>
                        <a:rPr lang="en-US" dirty="0" smtClean="0"/>
                        <a:t>.</a:t>
                      </a:r>
                      <a:r>
                        <a:rPr lang="ru-RU" dirty="0" smtClean="0"/>
                        <a:t>  Меццо-сопрано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B.  </a:t>
                      </a:r>
                      <a:r>
                        <a:rPr lang="ru-RU" dirty="0" smtClean="0"/>
                        <a:t>Бас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Г</a:t>
                      </a:r>
                      <a:r>
                        <a:rPr lang="en-US" dirty="0" smtClean="0"/>
                        <a:t>.</a:t>
                      </a:r>
                      <a:r>
                        <a:rPr lang="ru-RU" dirty="0" smtClean="0"/>
                        <a:t> Баритон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4</a:t>
            </a:r>
            <a:r>
              <a:rPr lang="ru-RU" dirty="0" smtClean="0"/>
              <a:t>. Средний вокальный мужской голос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1880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5717232"/>
              </p:ext>
            </p:extLst>
          </p:nvPr>
        </p:nvGraphicFramePr>
        <p:xfrm>
          <a:off x="683568" y="2276872"/>
          <a:ext cx="7560840" cy="7416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600400"/>
                <a:gridCol w="396044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A.</a:t>
                      </a:r>
                      <a:r>
                        <a:rPr lang="ru-RU" dirty="0" smtClean="0"/>
                        <a:t>  Ключи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Б</a:t>
                      </a:r>
                      <a:r>
                        <a:rPr lang="en-US" dirty="0" smtClean="0"/>
                        <a:t>.</a:t>
                      </a:r>
                      <a:r>
                        <a:rPr lang="ru-RU" dirty="0" smtClean="0"/>
                        <a:t>   Ноты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B.</a:t>
                      </a:r>
                      <a:r>
                        <a:rPr lang="ru-RU" dirty="0" smtClean="0"/>
                        <a:t>  Мотив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Г</a:t>
                      </a:r>
                      <a:r>
                        <a:rPr lang="en-US" dirty="0" smtClean="0"/>
                        <a:t>.</a:t>
                      </a:r>
                      <a:r>
                        <a:rPr lang="ru-RU" dirty="0" smtClean="0"/>
                        <a:t>  </a:t>
                      </a:r>
                      <a:r>
                        <a:rPr kumimoji="0" lang="ru-RU" kern="1200" dirty="0" smtClean="0">
                          <a:effectLst/>
                        </a:rPr>
                        <a:t>Звуки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12192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5. </a:t>
            </a:r>
            <a:r>
              <a:rPr lang="ru-RU" dirty="0">
                <a:effectLst/>
              </a:rPr>
              <a:t>Графические знаки-символы</a:t>
            </a:r>
            <a:r>
              <a:rPr lang="ru-RU" dirty="0" smtClean="0">
                <a:effectLst/>
              </a:rPr>
              <a:t>, с </a:t>
            </a:r>
            <a:r>
              <a:rPr lang="ru-RU" dirty="0">
                <a:effectLst/>
              </a:rPr>
              <a:t>помощью которых записывают музыку называются: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2185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46626607"/>
              </p:ext>
            </p:extLst>
          </p:nvPr>
        </p:nvGraphicFramePr>
        <p:xfrm>
          <a:off x="755576" y="2492896"/>
          <a:ext cx="7488832" cy="7416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754760"/>
                <a:gridCol w="373407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A.</a:t>
                      </a:r>
                      <a:r>
                        <a:rPr kumimoji="0" lang="ru-RU" kern="1200" dirty="0" smtClean="0">
                          <a:effectLst/>
                        </a:rPr>
                        <a:t> </a:t>
                      </a:r>
                      <a:r>
                        <a:rPr kumimoji="0" lang="en-US" kern="1200" dirty="0" smtClean="0">
                          <a:effectLst/>
                        </a:rPr>
                        <a:t>  </a:t>
                      </a:r>
                      <a:r>
                        <a:rPr kumimoji="0" lang="ru-RU" kern="1200" dirty="0" smtClean="0">
                          <a:effectLst/>
                        </a:rPr>
                        <a:t>Оркестр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Б</a:t>
                      </a:r>
                      <a:r>
                        <a:rPr lang="en-US" dirty="0" smtClean="0"/>
                        <a:t>.</a:t>
                      </a:r>
                      <a:r>
                        <a:rPr lang="ru-RU" dirty="0" smtClean="0"/>
                        <a:t>   Спектакль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B.</a:t>
                      </a:r>
                      <a:r>
                        <a:rPr lang="ru-RU" dirty="0" smtClean="0"/>
                        <a:t>    Хор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Г</a:t>
                      </a:r>
                      <a:r>
                        <a:rPr lang="en-US" dirty="0" smtClean="0"/>
                        <a:t>.</a:t>
                      </a:r>
                      <a:r>
                        <a:rPr lang="ru-RU" dirty="0" smtClean="0"/>
                        <a:t>    Балет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12192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6.</a:t>
            </a:r>
            <a:r>
              <a:rPr lang="ru-RU" dirty="0">
                <a:effectLst/>
              </a:rPr>
              <a:t> Коллектив </a:t>
            </a:r>
            <a:r>
              <a:rPr lang="ru-RU" dirty="0" smtClean="0">
                <a:effectLst/>
              </a:rPr>
              <a:t>музыкантов, </a:t>
            </a:r>
            <a:r>
              <a:rPr lang="ru-RU" dirty="0">
                <a:effectLst/>
              </a:rPr>
              <a:t>исполняющий вокальное произведение: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8478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1977</TotalTime>
  <Words>651</Words>
  <Application>Microsoft Office PowerPoint</Application>
  <PresentationFormat>Экран (4:3)</PresentationFormat>
  <Paragraphs>209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Бумажная</vt:lpstr>
      <vt:lpstr>Музыкально-интеллектуальная игра</vt:lpstr>
      <vt:lpstr>Содержание игры</vt:lpstr>
      <vt:lpstr>I. Разминка</vt:lpstr>
      <vt:lpstr>1. Руководитель  оркестра</vt:lpstr>
      <vt:lpstr>2. Какой инструмент по праву называют «королем» всех музыкальных инструментов? </vt:lpstr>
      <vt:lpstr>3.  Ритмичный речитатив, обычно читающийся под бит – это</vt:lpstr>
      <vt:lpstr>4. Средний вокальный мужской голос</vt:lpstr>
      <vt:lpstr>5. Графические знаки-символы, с помощью которых записывают музыку называются:</vt:lpstr>
      <vt:lpstr>6. Коллектив музыкантов, исполняющий вокальное произведение:</vt:lpstr>
      <vt:lpstr>7. «Мажор» - это:</vt:lpstr>
      <vt:lpstr>8. Джаз появился в результате слияния двух музыкальных культур:</vt:lpstr>
      <vt:lpstr>9. Общее название мажора и минора</vt:lpstr>
      <vt:lpstr>10. Что такое унисон? </vt:lpstr>
      <vt:lpstr>II. Композиторы</vt:lpstr>
      <vt:lpstr>1. Установите соответствие между композитором и названием произведения. Ответ запишите в виде Цифра-Буква</vt:lpstr>
      <vt:lpstr>2. Из представленных фотографий композиторов выбери автора симфонической сюиты «Шехеразада».</vt:lpstr>
      <vt:lpstr>  3. Укажите  родину композитора: Ответ запишите в виде Цифра-Буква </vt:lpstr>
      <vt:lpstr>   4. Перед вами фотографии знаменитых исполнителей.                     Кто из них  является бардом?</vt:lpstr>
      <vt:lpstr>5. Установите соответствие. Кто кем был? Ответ запишите в виде Цифра-Буква</vt:lpstr>
      <vt:lpstr>III. Жанры и формы</vt:lpstr>
      <vt:lpstr>Установите соответствие. Ответ запишите в виде Цифра-Буква.</vt:lpstr>
      <vt:lpstr> IV. Угадай  музыкальное произведение </vt:lpstr>
      <vt:lpstr>1. Угадай те по звучащей музыке название музыкального произведения и композитора. Выберите соответствующую иллюстрацию.</vt:lpstr>
      <vt:lpstr>2.  Определите по репродукциям, в каком храме может звучать эта музыка?   Кто написал  музыкальное произведение?</vt:lpstr>
      <vt:lpstr>3. Угадайте звучащее музыкальное произведение и выберите соответствующую иллюстрацию.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Masha</dc:creator>
  <cp:lastModifiedBy>Юрий</cp:lastModifiedBy>
  <cp:revision>55</cp:revision>
  <dcterms:created xsi:type="dcterms:W3CDTF">2018-08-03T10:29:32Z</dcterms:created>
  <dcterms:modified xsi:type="dcterms:W3CDTF">2020-08-10T09:17:04Z</dcterms:modified>
</cp:coreProperties>
</file>