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46" r:id="rId2"/>
    <p:sldId id="360" r:id="rId3"/>
    <p:sldId id="348" r:id="rId4"/>
    <p:sldId id="350" r:id="rId5"/>
    <p:sldId id="365" r:id="rId6"/>
    <p:sldId id="380" r:id="rId7"/>
    <p:sldId id="364" r:id="rId8"/>
    <p:sldId id="361" r:id="rId9"/>
    <p:sldId id="353" r:id="rId10"/>
    <p:sldId id="362" r:id="rId11"/>
    <p:sldId id="363" r:id="rId12"/>
    <p:sldId id="366" r:id="rId13"/>
    <p:sldId id="355" r:id="rId14"/>
    <p:sldId id="372" r:id="rId15"/>
    <p:sldId id="367" r:id="rId16"/>
    <p:sldId id="373" r:id="rId17"/>
    <p:sldId id="371" r:id="rId18"/>
    <p:sldId id="368" r:id="rId19"/>
    <p:sldId id="370" r:id="rId20"/>
    <p:sldId id="369" r:id="rId21"/>
    <p:sldId id="376" r:id="rId22"/>
    <p:sldId id="378" r:id="rId23"/>
    <p:sldId id="377" r:id="rId24"/>
    <p:sldId id="374" r:id="rId25"/>
    <p:sldId id="37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1E70"/>
    <a:srgbClr val="5B9C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763" autoAdjust="0"/>
    <p:restoredTop sz="97312" autoAdjust="0"/>
  </p:normalViewPr>
  <p:slideViewPr>
    <p:cSldViewPr>
      <p:cViewPr>
        <p:scale>
          <a:sx n="69" d="100"/>
          <a:sy n="69" d="100"/>
        </p:scale>
        <p:origin x="-1170" y="-156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54F67C-9A2A-4039-B31E-6539C995696D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24766-BE51-4707-B8E4-88653B486D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262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E27D-4C6B-444A-8146-09EEFE078F8C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3D243-5643-483B-AB1A-A5D9CA2BBC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E27D-4C6B-444A-8146-09EEFE078F8C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3D243-5643-483B-AB1A-A5D9CA2BBC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E27D-4C6B-444A-8146-09EEFE078F8C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3D243-5643-483B-AB1A-A5D9CA2BBC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E27D-4C6B-444A-8146-09EEFE078F8C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3D243-5643-483B-AB1A-A5D9CA2BBC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E27D-4C6B-444A-8146-09EEFE078F8C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3D243-5643-483B-AB1A-A5D9CA2BBC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E27D-4C6B-444A-8146-09EEFE078F8C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3D243-5643-483B-AB1A-A5D9CA2BBC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E27D-4C6B-444A-8146-09EEFE078F8C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3D243-5643-483B-AB1A-A5D9CA2BBC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E27D-4C6B-444A-8146-09EEFE078F8C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3D243-5643-483B-AB1A-A5D9CA2BBC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E27D-4C6B-444A-8146-09EEFE078F8C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3D243-5643-483B-AB1A-A5D9CA2BBC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E27D-4C6B-444A-8146-09EEFE078F8C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3D243-5643-483B-AB1A-A5D9CA2BBC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E27D-4C6B-444A-8146-09EEFE078F8C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3D243-5643-483B-AB1A-A5D9CA2BBC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CE27D-4C6B-444A-8146-09EEFE078F8C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3D243-5643-483B-AB1A-A5D9CA2BBC0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9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978987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 образовательное учреждение </a:t>
            </a:r>
          </a:p>
          <a:p>
            <a:pPr lvl="0" algn="ctr"/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«Детский сад №10»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85918" y="2071678"/>
            <a:ext cx="552238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Формирование элементарных математических представлений </a:t>
            </a:r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у </a:t>
            </a:r>
            <a:r>
              <a:rPr lang="ru-RU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детей  старшего  дошкольного </a:t>
            </a:r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возраста посредством дидактических игр »</a:t>
            </a:r>
            <a:endParaRPr lang="ru-RU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4725144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Выполнила: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 первой категории Донская Ольга Борисовна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Левая фигурная скобка 7"/>
          <p:cNvSpPr/>
          <p:nvPr/>
        </p:nvSpPr>
        <p:spPr>
          <a:xfrm>
            <a:off x="5652120" y="5445224"/>
            <a:ext cx="155448" cy="9144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273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1257448827_0lik.ru_28d5d605160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857356" y="836712"/>
            <a:ext cx="5594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Геометрические фигуры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298377"/>
            <a:ext cx="5976663" cy="4794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1257448827_0lik.ru_28d5d605160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339752" y="824195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Игры на измерение величин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119" y="1290765"/>
            <a:ext cx="6033335" cy="480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ER\Desktop\1257448827_0lik.ru_28d5d605160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4" name="Рисунок 3" descr="F:\DCIM\100CANON\IMG_210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791311"/>
            <a:ext cx="6120680" cy="5400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ER\Desktop\1257448827_0lik.ru_28d5d605160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757729"/>
            <a:ext cx="6120681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1257448827_0lik.ru_28d5d605160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48680"/>
            <a:ext cx="6120680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1257448827_0lik.ru_28d5d605160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765174"/>
            <a:ext cx="6120680" cy="547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1257448827_0lik.ru_28d5d605160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pic>
        <p:nvPicPr>
          <p:cNvPr id="3" name="Рисунок 2" descr="F:\DCIM\100CANON\IMG_211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"/>
          <a:stretch/>
        </p:blipFill>
        <p:spPr bwMode="auto">
          <a:xfrm rot="5400000">
            <a:off x="1837960" y="462912"/>
            <a:ext cx="5616623" cy="61206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1257448827_0lik.ru_28d5d605160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pic>
        <p:nvPicPr>
          <p:cNvPr id="62470" name="Picture 6" descr="C:\Users\USER\Desktop\педчтения\bluetooth\bluetooth\IMG_20180111_1104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787076"/>
            <a:ext cx="4464496" cy="5378228"/>
          </a:xfrm>
          <a:prstGeom prst="rect">
            <a:avLst/>
          </a:prstGeom>
          <a:noFill/>
        </p:spPr>
      </p:pic>
      <p:pic>
        <p:nvPicPr>
          <p:cNvPr id="8" name="Рисунок 7" descr="F:\DCIM\100CANON\IMG_210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2256" r="7978"/>
          <a:stretch/>
        </p:blipFill>
        <p:spPr bwMode="auto">
          <a:xfrm>
            <a:off x="4788024" y="787076"/>
            <a:ext cx="4183779" cy="53782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1257448827_0lik.ru_28d5d605160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08720"/>
            <a:ext cx="5472608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1257448827_0lik.ru_28d5d605160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857356" y="1285860"/>
            <a:ext cx="5643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43" name="Picture 3" descr="C:\Users\USER\Desktop\педчтения\bluetooth\IMG_20180110_1547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0276"/>
            <a:ext cx="3707904" cy="3481019"/>
          </a:xfrm>
          <a:prstGeom prst="rect">
            <a:avLst/>
          </a:prstGeom>
          <a:noFill/>
        </p:spPr>
      </p:pic>
      <p:pic>
        <p:nvPicPr>
          <p:cNvPr id="7" name="Рисунок 6" descr="F:\DCIM\100CANON\IMG_211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" t="8163" r="13605"/>
          <a:stretch/>
        </p:blipFill>
        <p:spPr bwMode="auto">
          <a:xfrm>
            <a:off x="4211960" y="203086"/>
            <a:ext cx="4536504" cy="34582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F:\DCIM\100CANON\IMG_2099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3" r="8836" b="3413"/>
          <a:stretch/>
        </p:blipFill>
        <p:spPr bwMode="auto">
          <a:xfrm>
            <a:off x="203542" y="3789040"/>
            <a:ext cx="3683874" cy="28083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F:\DCIM\100CANON\IMG_2100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9" r="9749" b="19022"/>
          <a:stretch/>
        </p:blipFill>
        <p:spPr bwMode="auto">
          <a:xfrm>
            <a:off x="4211960" y="3782468"/>
            <a:ext cx="4536504" cy="28148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1257448827_0lik.ru_28d5d605160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051720" y="980728"/>
            <a:ext cx="5544616" cy="550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«Без игры нет, и не может быть полноценного умственного развития. Игра это огромное светлое окно, через которое в духовный мир ребенка  вливается живительный поток представлений, понятий. Игра это искра, зажигающая огонек пытливости и любознательности».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А. Сухомлинский 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1257448827_0lik.ru_28d5d605160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43042" y="1500174"/>
            <a:ext cx="5643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57356" y="1000108"/>
            <a:ext cx="5429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F:\DCIM\100CANON\IMG_21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0688"/>
            <a:ext cx="7416824" cy="5760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1257448827_0lik.ru_28d5d605160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36712"/>
            <a:ext cx="5976664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868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1257448827_0lik.ru_28d5d605160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68"/>
            <a:ext cx="9144000" cy="6857999"/>
          </a:xfrm>
          <a:prstGeom prst="rect">
            <a:avLst/>
          </a:prstGeom>
          <a:noFill/>
        </p:spPr>
      </p:pic>
      <p:pic>
        <p:nvPicPr>
          <p:cNvPr id="4" name="Рисунок 3" descr="G:\DCIM\100CANON\IMG_211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" t="10843" r="2945" b="6025"/>
          <a:stretch/>
        </p:blipFill>
        <p:spPr bwMode="auto">
          <a:xfrm>
            <a:off x="1641732" y="867544"/>
            <a:ext cx="6048672" cy="52565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688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1257448827_0lik.ru_28d5d605160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pic>
        <p:nvPicPr>
          <p:cNvPr id="4" name="Рисунок 3" descr="G:\DCIM\100CANON\IMG_211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2710"/>
          <a:stretch/>
        </p:blipFill>
        <p:spPr bwMode="auto">
          <a:xfrm rot="5400000">
            <a:off x="1942550" y="404664"/>
            <a:ext cx="5400600" cy="61206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8812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1257448827_0lik.ru_28d5d605160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483768" y="771492"/>
            <a:ext cx="424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ВЫВОД: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51720" y="1152993"/>
            <a:ext cx="5616624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Развитие 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познавательных способностей и познавательного интереса дошкольников – один из важнейших вопросов воспитания и развития ребенка старшего дошкольного возраста. От того, насколько будут развиты у ребенка познавательный интерес и познавательные способности, зависит успех его обучения в школе и успех его развития в целом. Ребенок, которому интересно узнавать что-то новое, и у которого это получается, всегда будет стремиться узнать еще больше – что, конечно, самым положительным образом скажется на его умственном развитии.</a:t>
            </a:r>
            <a:endParaRPr lang="ru-RU" sz="16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1257448827_0lik.ru_28d5d605160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94050"/>
            <a:ext cx="5272881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676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9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8600213" y="0"/>
            <a:ext cx="5438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1259175"/>
            <a:ext cx="4662264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Математика обладает уникальным развивающим эффектом. </a:t>
            </a: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«Математика- царица всех наук! Она приводит в порядок ум!»</a:t>
            </a:r>
            <a:r>
              <a:rPr lang="ru-RU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ru-RU" sz="2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Ее изучение способствует развитию памяти, речи, воображения, эмоций; формирует настойчивость, терпение, творческий потенциал личности.</a:t>
            </a:r>
            <a:endParaRPr lang="ru-RU" sz="2000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1257448827_0lik.ru_28d5d605160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339752" y="836712"/>
            <a:ext cx="4176464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Принципы:</a:t>
            </a:r>
            <a:endParaRPr lang="ru-RU" sz="2800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43108" y="1428736"/>
            <a:ext cx="5616624" cy="3226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Доступность.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Непрерывность. 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Целостность.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4)Научность.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5)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Системность.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6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)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Преемственность.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1257448827_0lik.ru_28d5d605160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1714480" y="5214950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95736" y="908720"/>
            <a:ext cx="4824536" cy="55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Методы </a:t>
            </a:r>
            <a:r>
              <a:rPr lang="ru-RU" sz="28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и приемы:</a:t>
            </a:r>
            <a:endParaRPr lang="ru-RU" sz="2800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14546" y="1428736"/>
            <a:ext cx="5472608" cy="4671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элементарный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анализ;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сравнение</a:t>
            </a:r>
            <a:r>
              <a:rPr lang="ru-RU" sz="2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;</a:t>
            </a:r>
            <a:endParaRPr lang="ru-RU" sz="24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метод моделирования и конструирования</a:t>
            </a:r>
            <a:endParaRPr lang="ru-RU" sz="24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решение логических задач;</a:t>
            </a:r>
            <a:endParaRPr lang="ru-RU" sz="24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экспериментирование и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опыты;</a:t>
            </a:r>
            <a:endParaRPr lang="ru-RU" sz="24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воссоздание и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преобразование;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здоровьесберегающие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технологии.</a:t>
            </a:r>
            <a:endParaRPr lang="ru-RU" sz="24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endParaRPr lang="ru-RU" sz="1600" dirty="0">
              <a:ea typeface="Calibri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95736" y="836712"/>
            <a:ext cx="5616624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Т. И. Ерофеева 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Математика для дошкольников»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З.А. Михайлова 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Математика от 3 до 7»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Т.М. Бондаренко 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Дидактические игры в детском саду»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И.А.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Пономарёва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В.А.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Позина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ФЭМП»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В.В. Волина 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Праздник числа»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Т.И. Ерофеева 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Математика для дошкольников»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и др.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425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1257448827_0lik.ru_28d5d605160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835696" y="571480"/>
            <a:ext cx="59766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5696" y="142852"/>
            <a:ext cx="576064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Количество и счет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067" y="1281625"/>
            <a:ext cx="6121400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1257448827_0lik.ru_28d5d605160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75" y="13112"/>
            <a:ext cx="9144000" cy="68579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67744" y="692696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Игры- путешествие  во времени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54361"/>
            <a:ext cx="5976664" cy="4938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1257448827_0lik.ru_28d5d605160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411759" y="729927"/>
            <a:ext cx="51249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Игры на ориентирование в пространстве и на плоскости 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60924"/>
            <a:ext cx="3960441" cy="5015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https://moluch.ru/blmcbn/31206/31206.002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8" r="13958"/>
          <a:stretch/>
        </p:blipFill>
        <p:spPr bwMode="auto">
          <a:xfrm>
            <a:off x="296353" y="1560924"/>
            <a:ext cx="4248472" cy="49805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2883</TotalTime>
  <Words>329</Words>
  <Application>Microsoft Office PowerPoint</Application>
  <PresentationFormat>Экран (4:3)</PresentationFormat>
  <Paragraphs>48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Григорий</dc:creator>
  <cp:lastModifiedBy>User</cp:lastModifiedBy>
  <cp:revision>273</cp:revision>
  <dcterms:created xsi:type="dcterms:W3CDTF">2016-10-17T03:30:41Z</dcterms:created>
  <dcterms:modified xsi:type="dcterms:W3CDTF">2019-03-13T23:19:10Z</dcterms:modified>
</cp:coreProperties>
</file>