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2192000" cy="6858000"/>
  <p:notesSz cx="6858000" cy="9144000"/>
  <p:defaultTextStyle>
    <a:defPPr>
      <a:defRPr lang="ru-RU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54"/>
    <p:restoredTop sz="94150"/>
  </p:normalViewPr>
  <p:slideViewPr>
    <p:cSldViewPr snapToObjects="1">
      <p:cViewPr>
        <p:scale>
          <a:sx n="60" d="100"/>
          <a:sy n="60" d="100"/>
        </p:scale>
        <p:origin x="-90" y="690"/>
      </p:cViewPr>
      <p:guideLst>
        <p:guide orient="horz" pos="2159"/>
        <p:guide orient="horz" pos="-196"/>
        <p:guide pos="383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7788" cy="7373778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Титульный слайд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 descr="빛_047.png"/>
          <p:cNvPicPr>
            <a:picLocks noChangeAspect="1"/>
          </p:cNvPicPr>
          <p:nvPr/>
        </p:nvPicPr>
        <p:blipFill rotWithShape="1">
          <a:blip r:embed="rId2" cstate="print">
            <a:alphaModFix/>
            <a:lum/>
          </a:blip>
          <a:stretch>
            <a:fillRect/>
          </a:stretch>
        </p:blipFill>
        <p:spPr>
          <a:xfrm rot="20772028">
            <a:off x="-442901" y="1256582"/>
            <a:ext cx="11663999" cy="70595"/>
          </a:xfrm>
          <a:prstGeom prst="rect">
            <a:avLst/>
          </a:prstGeom>
        </p:spPr>
      </p:pic>
      <p:pic>
        <p:nvPicPr>
          <p:cNvPr id="23" name="Рисунок 22" descr="빛_047.png"/>
          <p:cNvPicPr>
            <a:picLocks noChangeAspect="1"/>
          </p:cNvPicPr>
          <p:nvPr/>
        </p:nvPicPr>
        <p:blipFill rotWithShape="1">
          <a:blip r:embed="rId2" cstate="print">
            <a:alphaModFix/>
            <a:lum/>
          </a:blip>
          <a:stretch>
            <a:fillRect/>
          </a:stretch>
        </p:blipFill>
        <p:spPr>
          <a:xfrm rot="21151832">
            <a:off x="-329165" y="711164"/>
            <a:ext cx="11663999" cy="70595"/>
          </a:xfrm>
          <a:prstGeom prst="rect">
            <a:avLst/>
          </a:prstGeom>
        </p:spPr>
      </p:pic>
      <p:pic>
        <p:nvPicPr>
          <p:cNvPr id="24" name="Рисунок 23" descr="빛_047.png"/>
          <p:cNvPicPr>
            <a:picLocks noChangeAspect="1"/>
          </p:cNvPicPr>
          <p:nvPr/>
        </p:nvPicPr>
        <p:blipFill rotWithShape="1">
          <a:blip r:embed="rId2" cstate="print">
            <a:alphaModFix/>
            <a:lum/>
          </a:blip>
          <a:stretch>
            <a:fillRect/>
          </a:stretch>
        </p:blipFill>
        <p:spPr>
          <a:xfrm rot="1564970">
            <a:off x="-483601" y="5179097"/>
            <a:ext cx="9839999" cy="59553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0" y="6553200"/>
            <a:ext cx="12191999" cy="304800"/>
          </a:xfrm>
          <a:prstGeom prst="rect">
            <a:avLst/>
          </a:prstGeom>
          <a:gradFill>
            <a:gsLst>
              <a:gs pos="0">
                <a:schemeClr val="accent3">
                  <a:lumMod val="50000"/>
                  <a:alpha val="0"/>
                </a:schemeClr>
              </a:gs>
              <a:gs pos="50000">
                <a:schemeClr val="accent3">
                  <a:lumMod val="50000"/>
                  <a:alpha val="54000"/>
                </a:schemeClr>
              </a:gs>
              <a:gs pos="100000">
                <a:schemeClr val="accent3">
                  <a:lumMod val="7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399" y="2369919"/>
            <a:ext cx="10363199" cy="1470025"/>
          </a:xfrm>
        </p:spPr>
        <p:txBody>
          <a:bodyPr/>
          <a:lstStyle>
            <a:lvl1pPr algn="ctr">
              <a:defRPr sz="4800"/>
            </a:lvl1pPr>
          </a:lstStyle>
          <a:p>
            <a:pPr lvl="0">
              <a:defRPr lang="ko-KR" altLang="en-US"/>
            </a:pPr>
            <a:r>
              <a:rPr lang="ru-RU" altLang="en-US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799" y="3882808"/>
            <a:ext cx="8534399" cy="90351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 lang="ko-KR" altLang="en-US"/>
            </a:pPr>
            <a:r>
              <a:rPr lang="ru-RU" altLang="en-US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 altLang="en-US"/>
            </a:pPr>
            <a:fld id="{1A3D5110-9FE0-496F-B26A-071D02F2DE37}" type="datetime1">
              <a:rPr lang="ru-RU" altLang="en-US"/>
              <a:pPr>
                <a:defRPr lang="ko-KR" altLang="en-US"/>
              </a:pPr>
              <a:t>27.07.2020</a:t>
            </a:fld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 altLang="en-US"/>
            </a:pPr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 altLang="en-US"/>
            </a:pPr>
            <a:fld id="{60FC8982-225E-4B1D-B7B0-64331949606C}" type="slidenum">
              <a:rPr lang="ru-RU" altLang="en-US"/>
              <a:pPr>
                <a:defRPr lang="ko-KR" altLang="en-US"/>
              </a:pPr>
              <a:t>‹#›</a:t>
            </a:fld>
            <a:endParaRPr lang="ru-RU" altLang="en-US"/>
          </a:p>
        </p:txBody>
      </p:sp>
      <p:pic>
        <p:nvPicPr>
          <p:cNvPr id="25" name="Рисунок 24" descr="빛_047.png"/>
          <p:cNvPicPr>
            <a:picLocks noChangeAspect="1"/>
          </p:cNvPicPr>
          <p:nvPr/>
        </p:nvPicPr>
        <p:blipFill rotWithShape="1">
          <a:blip r:embed="rId3" cstate="print">
            <a:alphaModFix/>
            <a:lum/>
          </a:blip>
          <a:stretch>
            <a:fillRect/>
          </a:stretch>
        </p:blipFill>
        <p:spPr>
          <a:xfrm rot="17202870">
            <a:off x="9127235" y="4710875"/>
            <a:ext cx="4356000" cy="46867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Вставить" type="objOnly" preserve="1">
  <p:cSld name="Вставить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 descr="빛_047.png"/>
          <p:cNvPicPr>
            <a:picLocks noChangeAspect="1"/>
          </p:cNvPicPr>
          <p:nvPr/>
        </p:nvPicPr>
        <p:blipFill rotWithShape="1">
          <a:blip r:embed="rId2" cstate="print">
            <a:alphaModFix/>
            <a:lum/>
          </a:blip>
          <a:stretch>
            <a:fillRect/>
          </a:stretch>
        </p:blipFill>
        <p:spPr>
          <a:xfrm rot="20842428">
            <a:off x="-123211" y="900219"/>
            <a:ext cx="10991999" cy="66550"/>
          </a:xfrm>
          <a:prstGeom prst="rect">
            <a:avLst/>
          </a:prstGeom>
        </p:spPr>
      </p:pic>
      <p:pic>
        <p:nvPicPr>
          <p:cNvPr id="20" name="Рисунок 19" descr="빛_047.png"/>
          <p:cNvPicPr>
            <a:picLocks noChangeAspect="1"/>
          </p:cNvPicPr>
          <p:nvPr/>
        </p:nvPicPr>
        <p:blipFill rotWithShape="1">
          <a:blip r:embed="rId2" cstate="print">
            <a:alphaModFix/>
            <a:lum/>
          </a:blip>
          <a:stretch>
            <a:fillRect/>
          </a:stretch>
        </p:blipFill>
        <p:spPr>
          <a:xfrm rot="3039284">
            <a:off x="-450613" y="4791838"/>
            <a:ext cx="6156000" cy="66234"/>
          </a:xfrm>
          <a:prstGeom prst="rect">
            <a:avLst/>
          </a:prstGeom>
        </p:spPr>
      </p:pic>
      <p:pic>
        <p:nvPicPr>
          <p:cNvPr id="21" name="Рисунок 20" descr="빛_047.png"/>
          <p:cNvPicPr>
            <a:picLocks noChangeAspect="1"/>
          </p:cNvPicPr>
          <p:nvPr/>
        </p:nvPicPr>
        <p:blipFill rotWithShape="1">
          <a:blip r:embed="rId3" cstate="print">
            <a:alphaModFix/>
            <a:lum/>
          </a:blip>
          <a:stretch>
            <a:fillRect/>
          </a:stretch>
        </p:blipFill>
        <p:spPr>
          <a:xfrm rot="3392147">
            <a:off x="-621702" y="4655028"/>
            <a:ext cx="4860000" cy="52290"/>
          </a:xfrm>
          <a:prstGeom prst="rect">
            <a:avLst/>
          </a:prstGeom>
        </p:spPr>
      </p:pic>
      <p:pic>
        <p:nvPicPr>
          <p:cNvPr id="22" name="Рисунок 21" descr="빛_047.png"/>
          <p:cNvPicPr>
            <a:picLocks noChangeAspect="1"/>
          </p:cNvPicPr>
          <p:nvPr/>
        </p:nvPicPr>
        <p:blipFill rotWithShape="1">
          <a:blip r:embed="rId2" cstate="print">
            <a:alphaModFix/>
            <a:lum/>
          </a:blip>
          <a:stretch>
            <a:fillRect/>
          </a:stretch>
        </p:blipFill>
        <p:spPr>
          <a:xfrm rot="18713382">
            <a:off x="4767973" y="4051465"/>
            <a:ext cx="7380000" cy="79403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0" y="6643710"/>
            <a:ext cx="12191999" cy="214290"/>
          </a:xfrm>
          <a:prstGeom prst="rect">
            <a:avLst/>
          </a:prstGeom>
          <a:gradFill>
            <a:gsLst>
              <a:gs pos="0">
                <a:schemeClr val="accent3">
                  <a:lumMod val="50000"/>
                  <a:alpha val="0"/>
                </a:schemeClr>
              </a:gs>
              <a:gs pos="50000">
                <a:schemeClr val="accent3">
                  <a:lumMod val="50000"/>
                  <a:alpha val="54000"/>
                </a:schemeClr>
              </a:gs>
              <a:gs pos="100000">
                <a:schemeClr val="accent3">
                  <a:lumMod val="7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09599" y="2590800"/>
            <a:ext cx="10972799" cy="1473176"/>
          </a:xfrm>
        </p:spPr>
        <p:txBody>
          <a:bodyPr>
            <a:noAutofit/>
          </a:bodyPr>
          <a:lstStyle>
            <a:lvl1pPr algn="ctr">
              <a:defRPr sz="4800"/>
            </a:lvl1pPr>
          </a:lstStyle>
          <a:p>
            <a:pPr lvl="0">
              <a:defRPr lang="ko-KR" altLang="en-US"/>
            </a:pPr>
            <a:r>
              <a:rPr lang="ru-RU" altLang="en-US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 altLang="en-US"/>
            </a:pPr>
            <a:fld id="{1A3D5110-9FE0-496F-B26A-071D02F2DE37}" type="datetime1">
              <a:rPr lang="ru-RU" altLang="en-US"/>
              <a:pPr>
                <a:defRPr lang="ko-KR" altLang="en-US"/>
              </a:pPr>
              <a:t>27.07.2020</a:t>
            </a:fld>
            <a:endParaRPr lang="ru-RU" alt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 altLang="en-US"/>
            </a:pPr>
            <a:endParaRPr lang="ru-RU" alt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 altLang="en-US"/>
            </a:pPr>
            <a:fld id="{27F7E4A2-815F-433A-BCB2-DBE7829CF396}" type="slidenum">
              <a:rPr lang="ru-RU" altLang="en-US"/>
              <a:pPr>
                <a:defRPr lang="ko-KR" altLang="en-US"/>
              </a:pPr>
              <a:t>‹#›</a:t>
            </a:fld>
            <a:endParaRPr lang="ru-RU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главление" type="clipArtAndTx" preserve="1">
  <p:cSld name="Оглавление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7257" y="816429"/>
            <a:ext cx="7968343" cy="1164266"/>
          </a:xfrm>
        </p:spPr>
        <p:txBody>
          <a:bodyPr/>
          <a:lstStyle>
            <a:lvl1pPr>
              <a:defRPr sz="4000"/>
            </a:lvl1pPr>
          </a:lstStyle>
          <a:p>
            <a:pPr lvl="0">
              <a:defRPr lang="ko-KR" altLang="en-US"/>
            </a:pPr>
            <a:r>
              <a:rPr lang="ru-RU" altLang="en-US"/>
              <a:t>Образец заголовка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4"/>
          </p:nvPr>
        </p:nvSpPr>
        <p:spPr>
          <a:xfrm>
            <a:off x="1296274" y="2143125"/>
            <a:ext cx="7967999" cy="3786188"/>
          </a:xfrm>
        </p:spPr>
        <p:txBody>
          <a:bodyPr/>
          <a:lstStyle>
            <a:lvl1pPr>
              <a:lnSpc>
                <a:spcPct val="150000"/>
              </a:lnSpc>
              <a:defRPr/>
            </a:lvl1pPr>
          </a:lstStyle>
          <a:p>
            <a:pPr lvl="0">
              <a:defRPr lang="ko-KR" altLang="en-US"/>
            </a:pPr>
            <a:r>
              <a:rPr lang="ru-RU" altLang="en-US"/>
              <a:t>Введение</a:t>
            </a:r>
          </a:p>
          <a:p>
            <a:pPr lvl="0">
              <a:defRPr lang="ko-KR" altLang="en-US"/>
            </a:pPr>
            <a:r>
              <a:rPr lang="ru-RU" altLang="en-US"/>
              <a:t>Основной текст 1</a:t>
            </a:r>
          </a:p>
          <a:p>
            <a:pPr lvl="0">
              <a:defRPr lang="ko-KR" altLang="en-US"/>
            </a:pPr>
            <a:r>
              <a:rPr lang="ru-RU" altLang="en-US"/>
              <a:t>Основной текст 2</a:t>
            </a:r>
          </a:p>
          <a:p>
            <a:pPr lvl="0">
              <a:defRPr lang="ko-KR" altLang="en-US"/>
            </a:pPr>
            <a:r>
              <a:rPr lang="ru-RU" altLang="en-US"/>
              <a:t>Основной текст 3</a:t>
            </a:r>
          </a:p>
          <a:p>
            <a:pPr lvl="0">
              <a:defRPr lang="ko-KR" altLang="en-US"/>
            </a:pPr>
            <a:r>
              <a:rPr lang="ru-RU" altLang="en-US"/>
              <a:t>Заключение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 altLang="en-US"/>
            </a:pPr>
            <a:fld id="{1A3D5110-9FE0-496F-B26A-071D02F2DE37}" type="datetime1">
              <a:rPr lang="ru-RU" altLang="en-US"/>
              <a:pPr>
                <a:defRPr lang="ko-KR" altLang="en-US"/>
              </a:pPr>
              <a:t>27.07.2020</a:t>
            </a:fld>
            <a:endParaRPr lang="ru-RU" alt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 altLang="en-US"/>
            </a:pPr>
            <a:endParaRPr lang="ru-RU" alt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 altLang="en-US"/>
            </a:pPr>
            <a:fld id="{27F7E4A2-815F-433A-BCB2-DBE7829CF396}" type="slidenum">
              <a:rPr lang="ru-RU" altLang="en-US"/>
              <a:pPr>
                <a:defRPr lang="ko-KR" altLang="en-US"/>
              </a:pPr>
              <a:t>‹#›</a:t>
            </a:fld>
            <a:endParaRPr lang="ru-RU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0096527" y="274638"/>
            <a:ext cx="1485871" cy="5851525"/>
          </a:xfrm>
        </p:spPr>
        <p:txBody>
          <a:bodyPr vert="eaVert"/>
          <a:lstStyle>
            <a:lvl1pPr>
              <a:defRPr sz="4000"/>
            </a:lvl1pPr>
          </a:lstStyle>
          <a:p>
            <a:pPr lvl="0">
              <a:defRPr lang="ko-KR" altLang="en-US"/>
            </a:pPr>
            <a:r>
              <a:rPr lang="ru-RU" altLang="en-US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599" y="274638"/>
            <a:ext cx="9296426" cy="5851525"/>
          </a:xfrm>
          <a:prstGeom prst="rect">
            <a:avLst/>
          </a:prstGeom>
        </p:spPr>
        <p:txBody>
          <a:bodyPr vert="eaVert"/>
          <a:lstStyle>
            <a:lvl1pPr>
              <a:defRPr sz="2600"/>
            </a:lvl1pPr>
            <a:lvl2pPr/>
            <a:lvl3pPr/>
            <a:lvl4pPr/>
            <a:lvl5pPr/>
            <a:lvl6pPr/>
            <a:lvl7pPr/>
            <a:lvl8pPr/>
            <a:lvl9pPr/>
          </a:lstStyle>
          <a:p>
            <a:pPr lvl="0">
              <a:defRPr lang="ko-KR" altLang="en-US"/>
            </a:pPr>
            <a:r>
              <a:rPr lang="ru-RU" altLang="en-US"/>
              <a:t>Образец текста</a:t>
            </a:r>
          </a:p>
          <a:p>
            <a:pPr lvl="1">
              <a:defRPr lang="ko-KR" altLang="en-US"/>
            </a:pPr>
            <a:r>
              <a:rPr lang="ru-RU" altLang="en-US"/>
              <a:t>Второй уровень</a:t>
            </a:r>
          </a:p>
          <a:p>
            <a:pPr lvl="2">
              <a:defRPr lang="ko-KR" altLang="en-US"/>
            </a:pPr>
            <a:r>
              <a:rPr lang="ru-RU" altLang="en-US"/>
              <a:t>Третий уровень</a:t>
            </a:r>
          </a:p>
          <a:p>
            <a:pPr lvl="3">
              <a:defRPr lang="ko-KR" altLang="en-US"/>
            </a:pPr>
            <a:r>
              <a:rPr lang="ru-RU" altLang="en-US"/>
              <a:t>Четвертый уровень</a:t>
            </a:r>
          </a:p>
          <a:p>
            <a:pPr lvl="4">
              <a:defRPr lang="ko-KR" altLang="en-US"/>
            </a:pPr>
            <a:r>
              <a:rPr lang="ru-RU" altLang="en-US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 altLang="en-US"/>
            </a:pPr>
            <a:fld id="{1A3D5110-9FE0-496F-B26A-071D02F2DE37}" type="datetime1">
              <a:rPr lang="ru-RU" altLang="en-US"/>
              <a:pPr>
                <a:defRPr lang="ko-KR" altLang="en-US"/>
              </a:pPr>
              <a:t>27.07.2020</a:t>
            </a:fld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 altLang="en-US"/>
            </a:pPr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 altLang="en-US"/>
            </a:pPr>
            <a:fld id="{27F7E4A2-815F-433A-BCB2-DBE7829CF396}" type="slidenum">
              <a:rPr lang="ru-RU" altLang="en-US"/>
              <a:pPr>
                <a:defRPr lang="ko-KR" altLang="en-US"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599" y="1214422"/>
            <a:ext cx="10972799" cy="4911741"/>
          </a:xfrm>
          <a:prstGeom prst="rect">
            <a:avLst/>
          </a:prstGeom>
        </p:spPr>
        <p:txBody>
          <a:bodyPr/>
          <a:lstStyle/>
          <a:p>
            <a:pPr lvl="0">
              <a:defRPr lang="ko-KR" altLang="en-US"/>
            </a:pPr>
            <a:r>
              <a:rPr lang="ru-RU" altLang="en-US"/>
              <a:t>Образец текста</a:t>
            </a:r>
          </a:p>
          <a:p>
            <a:pPr lvl="1">
              <a:defRPr lang="ko-KR" altLang="en-US"/>
            </a:pPr>
            <a:r>
              <a:rPr lang="ru-RU" altLang="en-US"/>
              <a:t>Второй уровень</a:t>
            </a:r>
          </a:p>
          <a:p>
            <a:pPr lvl="2">
              <a:defRPr lang="ko-KR" altLang="en-US"/>
            </a:pPr>
            <a:r>
              <a:rPr lang="ru-RU" altLang="en-US"/>
              <a:t>Третий уровень</a:t>
            </a:r>
          </a:p>
          <a:p>
            <a:pPr lvl="3">
              <a:defRPr lang="ko-KR" altLang="en-US"/>
            </a:pPr>
            <a:r>
              <a:rPr lang="ru-RU" altLang="en-US"/>
              <a:t>Четвертый уровень</a:t>
            </a:r>
          </a:p>
          <a:p>
            <a:pPr lvl="4">
              <a:defRPr lang="ko-KR" altLang="en-US"/>
            </a:pPr>
            <a:r>
              <a:rPr lang="ru-RU" altLang="en-US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 altLang="en-US"/>
            </a:pPr>
            <a:fld id="{1A3D5110-9FE0-496F-B26A-071D02F2DE37}" type="datetime1">
              <a:rPr lang="ru-RU" altLang="en-US"/>
              <a:pPr>
                <a:defRPr lang="ko-KR" altLang="en-US"/>
              </a:pPr>
              <a:t>27.07.2020</a:t>
            </a:fld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 altLang="en-US"/>
            </a:pPr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 altLang="en-US"/>
            </a:pPr>
            <a:fld id="{27F7E4A2-815F-433A-BCB2-DBE7829CF396}" type="slidenum">
              <a:rPr lang="ru-RU" altLang="en-US"/>
              <a:pPr>
                <a:defRPr lang="ko-KR" altLang="en-US"/>
              </a:pPr>
              <a:t>‹#›</a:t>
            </a:fld>
            <a:endParaRPr lang="ru-RU" alt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609599" y="274638"/>
            <a:ext cx="10972799" cy="796908"/>
          </a:xfrm>
          <a:prstGeom prst="rect">
            <a:avLst/>
          </a:prstGeom>
        </p:spPr>
        <p:txBody>
          <a:bodyPr vert="horz" lIns="91440" tIns="45720" rIns="91440" bIns="45720" anchor="ctr"/>
          <a:lstStyle/>
          <a:p>
            <a:pPr lvl="0">
              <a:defRPr lang="ko-KR" altLang="en-US"/>
            </a:pPr>
            <a:r>
              <a:rPr lang="ru-RU" altLang="en-US"/>
              <a:t>Образец заголовка</a:t>
            </a:r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" type="blank" preserve="1">
  <p:cSld name="Пус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 altLang="en-US"/>
            </a:pPr>
            <a:fld id="{1A3D5110-9FE0-496F-B26A-071D02F2DE37}" type="datetime1">
              <a:rPr lang="ru-RU" altLang="en-US"/>
              <a:pPr>
                <a:defRPr lang="ko-KR" altLang="en-US"/>
              </a:pPr>
              <a:t>27.07.2020</a:t>
            </a:fld>
            <a:endParaRPr lang="ru-RU" alt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 altLang="en-US"/>
            </a:pPr>
            <a:endParaRPr lang="ru-RU" alt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 altLang="en-US"/>
            </a:pPr>
            <a:fld id="{27F7E4A2-815F-433A-BCB2-DBE7829CF396}" type="slidenum">
              <a:rPr lang="ru-RU" altLang="en-US"/>
              <a:pPr>
                <a:defRPr lang="ko-KR" altLang="en-US"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Заголовок раздела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 descr="빛_047.png"/>
          <p:cNvPicPr>
            <a:picLocks noChangeAspect="1"/>
          </p:cNvPicPr>
          <p:nvPr/>
        </p:nvPicPr>
        <p:blipFill rotWithShape="1">
          <a:blip r:embed="rId2" cstate="print">
            <a:alphaModFix/>
            <a:lum/>
          </a:blip>
          <a:stretch>
            <a:fillRect/>
          </a:stretch>
        </p:blipFill>
        <p:spPr>
          <a:xfrm rot="14504779">
            <a:off x="5435554" y="3166982"/>
            <a:ext cx="8244000" cy="88733"/>
          </a:xfrm>
          <a:prstGeom prst="rect">
            <a:avLst/>
          </a:prstGeom>
        </p:spPr>
      </p:pic>
      <p:pic>
        <p:nvPicPr>
          <p:cNvPr id="20" name="Рисунок 19" descr="빛_047.png"/>
          <p:cNvPicPr>
            <a:picLocks noChangeAspect="1"/>
          </p:cNvPicPr>
          <p:nvPr/>
        </p:nvPicPr>
        <p:blipFill rotWithShape="1">
          <a:blip r:embed="rId2" cstate="print">
            <a:alphaModFix/>
            <a:lum/>
          </a:blip>
          <a:stretch>
            <a:fillRect/>
          </a:stretch>
        </p:blipFill>
        <p:spPr>
          <a:xfrm rot="19193140">
            <a:off x="-1201771" y="1760770"/>
            <a:ext cx="8791733" cy="53211"/>
          </a:xfrm>
          <a:prstGeom prst="rect">
            <a:avLst/>
          </a:prstGeom>
        </p:spPr>
      </p:pic>
      <p:pic>
        <p:nvPicPr>
          <p:cNvPr id="21" name="Рисунок 20" descr="빛_047.png"/>
          <p:cNvPicPr>
            <a:picLocks noChangeAspect="1"/>
          </p:cNvPicPr>
          <p:nvPr/>
        </p:nvPicPr>
        <p:blipFill rotWithShape="1">
          <a:blip r:embed="rId2" cstate="print">
            <a:alphaModFix/>
            <a:lum/>
          </a:blip>
          <a:stretch>
            <a:fillRect/>
          </a:stretch>
        </p:blipFill>
        <p:spPr>
          <a:xfrm rot="19572942">
            <a:off x="-1031974" y="1361700"/>
            <a:ext cx="7919999" cy="47933"/>
          </a:xfrm>
          <a:prstGeom prst="rect">
            <a:avLst/>
          </a:prstGeom>
        </p:spPr>
      </p:pic>
      <p:pic>
        <p:nvPicPr>
          <p:cNvPr id="23" name="Рисунок 22" descr="빛_047.png"/>
          <p:cNvPicPr>
            <a:picLocks noChangeAspect="1"/>
          </p:cNvPicPr>
          <p:nvPr/>
        </p:nvPicPr>
        <p:blipFill rotWithShape="1">
          <a:blip r:embed="rId2" cstate="print">
            <a:alphaModFix/>
            <a:lum/>
          </a:blip>
          <a:stretch>
            <a:fillRect/>
          </a:stretch>
        </p:blipFill>
        <p:spPr>
          <a:xfrm rot="1285524">
            <a:off x="-325498" y="5452586"/>
            <a:ext cx="9839999" cy="59553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0" y="6643710"/>
            <a:ext cx="12191999" cy="214290"/>
          </a:xfrm>
          <a:prstGeom prst="rect">
            <a:avLst/>
          </a:prstGeom>
          <a:gradFill>
            <a:gsLst>
              <a:gs pos="0">
                <a:schemeClr val="accent3">
                  <a:lumMod val="50000"/>
                  <a:alpha val="0"/>
                </a:schemeClr>
              </a:gs>
              <a:gs pos="50000">
                <a:schemeClr val="accent3">
                  <a:lumMod val="50000"/>
                  <a:alpha val="54000"/>
                </a:schemeClr>
              </a:gs>
              <a:gs pos="100000">
                <a:schemeClr val="accent3">
                  <a:lumMod val="7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3" y="4406901"/>
            <a:ext cx="10363199" cy="1093802"/>
          </a:xfrm>
        </p:spPr>
        <p:txBody>
          <a:bodyPr anchor="t"/>
          <a:lstStyle>
            <a:lvl1pPr algn="l">
              <a:defRPr sz="4800" b="0" cap="all"/>
            </a:lvl1pPr>
          </a:lstStyle>
          <a:p>
            <a:pPr lvl="0">
              <a:defRPr lang="ko-KR" altLang="en-US"/>
            </a:pPr>
            <a:r>
              <a:rPr lang="ru-RU" altLang="en-US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3" y="3857628"/>
            <a:ext cx="10363199" cy="54927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 lang="ko-KR" altLang="en-US"/>
            </a:pPr>
            <a:r>
              <a:rPr lang="ru-RU" altLang="en-US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 altLang="en-US"/>
            </a:pPr>
            <a:fld id="{1A3D5110-9FE0-496F-B26A-071D02F2DE37}" type="datetime1">
              <a:rPr lang="ru-RU" altLang="en-US"/>
              <a:pPr>
                <a:defRPr lang="ko-KR" altLang="en-US"/>
              </a:pPr>
              <a:t>27.07.2020</a:t>
            </a:fld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 altLang="en-US"/>
            </a:pPr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 altLang="en-US"/>
            </a:pPr>
            <a:fld id="{60FC8982-225E-4B1D-B7B0-64331949606C}" type="slidenum">
              <a:rPr lang="ru-RU" altLang="en-US"/>
              <a:pPr>
                <a:defRPr lang="ko-KR" altLang="en-US"/>
              </a:pPr>
              <a:t>‹#›</a:t>
            </a:fld>
            <a:endParaRPr lang="ru-RU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ru-RU" altLang="en-US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599" y="1209676"/>
            <a:ext cx="5384799" cy="49164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 lang="ko-KR" altLang="en-US"/>
            </a:pPr>
            <a:r>
              <a:rPr lang="ru-RU" altLang="en-US"/>
              <a:t>Образец текста</a:t>
            </a:r>
          </a:p>
          <a:p>
            <a:pPr lvl="1">
              <a:defRPr lang="ko-KR" altLang="en-US"/>
            </a:pPr>
            <a:r>
              <a:rPr lang="ru-RU" altLang="en-US"/>
              <a:t>Второй уровень</a:t>
            </a:r>
          </a:p>
          <a:p>
            <a:pPr lvl="2">
              <a:defRPr lang="ko-KR" altLang="en-US"/>
            </a:pPr>
            <a:r>
              <a:rPr lang="ru-RU" altLang="en-US"/>
              <a:t>Третий уровень</a:t>
            </a:r>
          </a:p>
          <a:p>
            <a:pPr lvl="3">
              <a:defRPr lang="ko-KR" altLang="en-US"/>
            </a:pPr>
            <a:r>
              <a:rPr lang="ru-RU" altLang="en-US"/>
              <a:t>Четвертый уровень</a:t>
            </a:r>
          </a:p>
          <a:p>
            <a:pPr lvl="4">
              <a:defRPr lang="ko-KR" altLang="en-US"/>
            </a:pPr>
            <a:r>
              <a:rPr lang="ru-RU" altLang="en-US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599" y="1209676"/>
            <a:ext cx="5384799" cy="49164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 lang="ko-KR" altLang="en-US"/>
            </a:pPr>
            <a:r>
              <a:rPr lang="ru-RU" altLang="en-US"/>
              <a:t>Образец текста</a:t>
            </a:r>
          </a:p>
          <a:p>
            <a:pPr lvl="1">
              <a:defRPr lang="ko-KR" altLang="en-US"/>
            </a:pPr>
            <a:r>
              <a:rPr lang="ru-RU" altLang="en-US"/>
              <a:t>Второй уровень</a:t>
            </a:r>
          </a:p>
          <a:p>
            <a:pPr lvl="2">
              <a:defRPr lang="ko-KR" altLang="en-US"/>
            </a:pPr>
            <a:r>
              <a:rPr lang="ru-RU" altLang="en-US"/>
              <a:t>Третий уровень</a:t>
            </a:r>
          </a:p>
          <a:p>
            <a:pPr lvl="3">
              <a:defRPr lang="ko-KR" altLang="en-US"/>
            </a:pPr>
            <a:r>
              <a:rPr lang="ru-RU" altLang="en-US"/>
              <a:t>Четвертый уровень</a:t>
            </a:r>
          </a:p>
          <a:p>
            <a:pPr lvl="4">
              <a:defRPr lang="ko-KR" altLang="en-US"/>
            </a:pPr>
            <a:r>
              <a:rPr lang="ru-RU" altLang="en-US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 altLang="en-US"/>
            </a:pPr>
            <a:fld id="{1A3D5110-9FE0-496F-B26A-071D02F2DE37}" type="datetime1">
              <a:rPr lang="ru-RU" altLang="en-US"/>
              <a:pPr>
                <a:defRPr lang="ko-KR" altLang="en-US"/>
              </a:pPr>
              <a:t>27.07.2020</a:t>
            </a:fld>
            <a:endParaRPr lang="ru-RU" alt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 altLang="en-US"/>
            </a:pPr>
            <a:endParaRPr lang="ru-RU" alt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 altLang="en-US"/>
            </a:pPr>
            <a:fld id="{27F7E4A2-815F-433A-BCB2-DBE7829CF396}" type="slidenum">
              <a:rPr lang="ru-RU" altLang="en-US"/>
              <a:pPr>
                <a:defRPr lang="ko-KR" altLang="en-US"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 altLang="en-US"/>
            </a:pPr>
            <a:fld id="{1A3D5110-9FE0-496F-B26A-071D02F2DE37}" type="datetime1">
              <a:rPr lang="ru-RU" altLang="en-US"/>
              <a:pPr>
                <a:defRPr lang="ko-KR" altLang="en-US"/>
              </a:pPr>
              <a:t>27.07.2020</a:t>
            </a:fld>
            <a:endParaRPr lang="ru-RU" alt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 altLang="en-US"/>
            </a:pPr>
            <a:endParaRPr lang="ru-RU" alt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 altLang="en-US"/>
            </a:pPr>
            <a:fld id="{27F7E4A2-815F-433A-BCB2-DBE7829CF396}" type="slidenum">
              <a:rPr lang="ru-RU" altLang="en-US"/>
              <a:pPr>
                <a:defRPr lang="ko-KR" altLang="en-US"/>
              </a:pPr>
              <a:t>‹#›</a:t>
            </a:fld>
            <a:endParaRPr lang="ru-RU" altLang="en-US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609599" y="274638"/>
            <a:ext cx="10972799" cy="796908"/>
          </a:xfrm>
          <a:prstGeom prst="rect">
            <a:avLst/>
          </a:prstGeom>
        </p:spPr>
        <p:txBody>
          <a:bodyPr vert="horz" lIns="91440" tIns="45720" rIns="91440" bIns="45720" anchor="ctr"/>
          <a:lstStyle/>
          <a:p>
            <a:pPr lvl="0">
              <a:defRPr lang="ko-KR" altLang="en-US"/>
            </a:pPr>
            <a:r>
              <a:rPr lang="ru-RU" altLang="en-US"/>
              <a:t>Образец заголовка</a:t>
            </a:r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аблицы" type="tbl" preserve="1">
  <p:cSld name="Таблицы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аблица 2"/>
          <p:cNvSpPr>
            <a:spLocks noGrp="1" noTextEdit="1"/>
          </p:cNvSpPr>
          <p:nvPr>
            <p:ph type="tbl" sz="quarter" idx="13"/>
          </p:nvPr>
        </p:nvSpPr>
        <p:spPr>
          <a:xfrm>
            <a:off x="608037" y="1228725"/>
            <a:ext cx="10972799" cy="4939537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>
              <a:defRPr lang="ko-KR" altLang="en-US"/>
            </a:pPr>
            <a:r>
              <a:rPr lang="ru-RU" altLang="en-US"/>
              <a:t>Вставка таблицы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599" y="6356350"/>
            <a:ext cx="2844799" cy="365125"/>
          </a:xfrm>
        </p:spPr>
        <p:txBody>
          <a:bodyPr/>
          <a:lstStyle/>
          <a:p>
            <a:pPr>
              <a:defRPr lang="ko-KR" altLang="en-US"/>
            </a:pPr>
            <a:fld id="{1A3D5110-9FE0-496F-B26A-071D02F2DE37}" type="datetime1">
              <a:rPr lang="ru-RU" altLang="en-US"/>
              <a:pPr>
                <a:defRPr lang="ko-KR" altLang="en-US"/>
              </a:pPr>
              <a:t>27.07.2020</a:t>
            </a:fld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599" y="6356350"/>
            <a:ext cx="3860799" cy="365125"/>
          </a:xfrm>
        </p:spPr>
        <p:txBody>
          <a:bodyPr/>
          <a:lstStyle/>
          <a:p>
            <a:pPr>
              <a:defRPr lang="ko-KR" altLang="en-US"/>
            </a:pPr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599" y="6356350"/>
            <a:ext cx="2844799" cy="365125"/>
          </a:xfrm>
        </p:spPr>
        <p:txBody>
          <a:bodyPr/>
          <a:lstStyle/>
          <a:p>
            <a:pPr>
              <a:defRPr lang="ko-KR" altLang="en-US"/>
            </a:pPr>
            <a:fld id="{27F7E4A2-815F-433A-BCB2-DBE7829CF396}" type="slidenum">
              <a:rPr lang="ru-RU" altLang="en-US"/>
              <a:pPr>
                <a:defRPr lang="ko-KR" altLang="en-US"/>
              </a:pPr>
              <a:t>‹#›</a:t>
            </a:fld>
            <a:endParaRPr lang="ru-RU" alt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609599" y="274638"/>
            <a:ext cx="10972799" cy="796908"/>
          </a:xfrm>
          <a:prstGeom prst="rect">
            <a:avLst/>
          </a:prstGeom>
        </p:spPr>
        <p:txBody>
          <a:bodyPr vert="horz" lIns="91440" tIns="45720" rIns="91440" bIns="45720" anchor="ctr"/>
          <a:lstStyle/>
          <a:p>
            <a:pPr lvl="0">
              <a:defRPr lang="ko-KR" altLang="en-US"/>
            </a:pPr>
            <a:r>
              <a:rPr lang="ru-RU" altLang="en-US"/>
              <a:t>Образец заголовка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Четыре объекта" type="fourObj" preserve="1">
  <p:cSld name="Четыре объект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07353" y="1296746"/>
            <a:ext cx="5389293" cy="234042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 lang="ko-KR" altLang="en-US"/>
            </a:pPr>
            <a:r>
              <a:rPr lang="ru-RU" altLang="en-US"/>
              <a:t>Образец текста</a:t>
            </a:r>
          </a:p>
          <a:p>
            <a:pPr lvl="1">
              <a:defRPr lang="ko-KR" altLang="en-US"/>
            </a:pPr>
            <a:r>
              <a:rPr lang="ru-RU" altLang="en-US"/>
              <a:t>Второй уровень</a:t>
            </a:r>
          </a:p>
          <a:p>
            <a:pPr lvl="2">
              <a:defRPr lang="ko-KR" altLang="en-US"/>
            </a:pPr>
            <a:r>
              <a:rPr lang="ru-RU" altLang="en-US"/>
              <a:t>Третий уровень</a:t>
            </a:r>
          </a:p>
          <a:p>
            <a:pPr lvl="3">
              <a:defRPr lang="ko-KR" altLang="en-US"/>
            </a:pPr>
            <a:r>
              <a:rPr lang="ru-RU" altLang="en-US"/>
              <a:t>Четвертый уровень</a:t>
            </a:r>
          </a:p>
          <a:p>
            <a:pPr lvl="4">
              <a:defRPr lang="ko-KR" altLang="en-US"/>
            </a:pPr>
            <a:r>
              <a:rPr lang="ru-RU" altLang="en-US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6195353" y="1296746"/>
            <a:ext cx="5389293" cy="234042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 lang="ko-KR" altLang="en-US"/>
            </a:pPr>
            <a:r>
              <a:rPr lang="ru-RU" altLang="en-US"/>
              <a:t>Образец текста</a:t>
            </a:r>
          </a:p>
          <a:p>
            <a:pPr lvl="1">
              <a:defRPr lang="ko-KR" altLang="en-US"/>
            </a:pPr>
            <a:r>
              <a:rPr lang="ru-RU" altLang="en-US"/>
              <a:t>Второй уровень</a:t>
            </a:r>
          </a:p>
          <a:p>
            <a:pPr lvl="2">
              <a:defRPr lang="ko-KR" altLang="en-US"/>
            </a:pPr>
            <a:r>
              <a:rPr lang="ru-RU" altLang="en-US"/>
              <a:t>Третий уровень</a:t>
            </a:r>
          </a:p>
          <a:p>
            <a:pPr lvl="3">
              <a:defRPr lang="ko-KR" altLang="en-US"/>
            </a:pPr>
            <a:r>
              <a:rPr lang="ru-RU" altLang="en-US"/>
              <a:t>Четвертый уровень</a:t>
            </a:r>
          </a:p>
          <a:p>
            <a:pPr lvl="4">
              <a:defRPr lang="ko-KR" altLang="en-US"/>
            </a:pPr>
            <a:r>
              <a:rPr lang="ru-RU" altLang="en-US"/>
              <a:t>Пятый уровень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605790" y="3886679"/>
            <a:ext cx="5389293" cy="234042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 lang="ko-KR" altLang="en-US"/>
            </a:pPr>
            <a:r>
              <a:rPr lang="ru-RU" altLang="en-US"/>
              <a:t>Образец текста</a:t>
            </a:r>
          </a:p>
          <a:p>
            <a:pPr lvl="1">
              <a:defRPr lang="ko-KR" altLang="en-US"/>
            </a:pPr>
            <a:r>
              <a:rPr lang="ru-RU" altLang="en-US"/>
              <a:t>Второй уровень</a:t>
            </a:r>
          </a:p>
          <a:p>
            <a:pPr lvl="2">
              <a:defRPr lang="ko-KR" altLang="en-US"/>
            </a:pPr>
            <a:r>
              <a:rPr lang="ru-RU" altLang="en-US"/>
              <a:t>Третий уровень</a:t>
            </a:r>
          </a:p>
          <a:p>
            <a:pPr lvl="3">
              <a:defRPr lang="ko-KR" altLang="en-US"/>
            </a:pPr>
            <a:r>
              <a:rPr lang="ru-RU" altLang="en-US"/>
              <a:t>Четвертый уровень</a:t>
            </a:r>
          </a:p>
          <a:p>
            <a:pPr lvl="4">
              <a:defRPr lang="ko-KR" altLang="en-US"/>
            </a:pPr>
            <a:r>
              <a:rPr lang="ru-RU" altLang="en-US"/>
              <a:t>Пятый уровень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790" y="3886679"/>
            <a:ext cx="5389293" cy="234042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 lang="ko-KR" altLang="en-US"/>
            </a:pPr>
            <a:r>
              <a:rPr lang="ru-RU" altLang="en-US"/>
              <a:t>Образец текста</a:t>
            </a:r>
          </a:p>
          <a:p>
            <a:pPr lvl="1">
              <a:defRPr lang="ko-KR" altLang="en-US"/>
            </a:pPr>
            <a:r>
              <a:rPr lang="ru-RU" altLang="en-US"/>
              <a:t>Второй уровень</a:t>
            </a:r>
          </a:p>
          <a:p>
            <a:pPr lvl="2">
              <a:defRPr lang="ko-KR" altLang="en-US"/>
            </a:pPr>
            <a:r>
              <a:rPr lang="ru-RU" altLang="en-US"/>
              <a:t>Третий уровень</a:t>
            </a:r>
          </a:p>
          <a:p>
            <a:pPr lvl="3">
              <a:defRPr lang="ko-KR" altLang="en-US"/>
            </a:pPr>
            <a:r>
              <a:rPr lang="ru-RU" altLang="en-US"/>
              <a:t>Четвертый уровень</a:t>
            </a:r>
          </a:p>
          <a:p>
            <a:pPr lvl="4">
              <a:defRPr lang="ko-KR" altLang="en-US"/>
            </a:pPr>
            <a:r>
              <a:rPr lang="ru-RU" altLang="en-US"/>
              <a:t>Пятый уровень</a:t>
            </a:r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>
          <a:xfrm>
            <a:off x="609599" y="6356350"/>
            <a:ext cx="28447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20000"/>
                    <a:lumOff val="80000"/>
                  </a:schemeClr>
                </a:solidFill>
              </a:defRPr>
            </a:lvl1pPr>
          </a:lstStyle>
          <a:p>
            <a:pPr>
              <a:defRPr lang="ko-KR" altLang="en-US"/>
            </a:pPr>
            <a:fld id="{1A3D5110-9FE0-496F-B26A-071D02F2DE37}" type="datetime1">
              <a:rPr lang="ru-RU" altLang="en-US"/>
              <a:pPr>
                <a:defRPr lang="ko-KR" altLang="en-US"/>
              </a:pPr>
              <a:t>27.07.2020</a:t>
            </a:fld>
            <a:endParaRPr lang="ru-RU" altLang="en-US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1"/>
          </p:nvPr>
        </p:nvSpPr>
        <p:spPr>
          <a:xfrm>
            <a:off x="4165599" y="6356350"/>
            <a:ext cx="38607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20000"/>
                    <a:lumOff val="80000"/>
                  </a:schemeClr>
                </a:solidFill>
              </a:defRPr>
            </a:lvl1pPr>
          </a:lstStyle>
          <a:p>
            <a:pPr>
              <a:defRPr lang="ko-KR" altLang="en-US"/>
            </a:pPr>
            <a:endParaRPr lang="ru-RU" alt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737599" y="6356350"/>
            <a:ext cx="28447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20000"/>
                    <a:lumOff val="80000"/>
                  </a:schemeClr>
                </a:solidFill>
              </a:defRPr>
            </a:lvl1pPr>
          </a:lstStyle>
          <a:p>
            <a:pPr>
              <a:defRPr lang="ko-KR" altLang="en-US"/>
            </a:pPr>
            <a:fld id="{27F7E4A2-815F-433A-BCB2-DBE7829CF396}" type="slidenum">
              <a:rPr lang="ru-RU" altLang="en-US"/>
              <a:pPr>
                <a:defRPr lang="ko-KR" altLang="en-US"/>
              </a:pPr>
              <a:t>‹#›</a:t>
            </a:fld>
            <a:endParaRPr lang="ru-RU" alt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609599" y="274638"/>
            <a:ext cx="10972799" cy="796908"/>
          </a:xfrm>
          <a:prstGeom prst="rect">
            <a:avLst/>
          </a:prstGeom>
        </p:spPr>
        <p:txBody>
          <a:bodyPr vert="horz" lIns="91440" tIns="45720" rIns="91440" bIns="45720" anchor="ctr"/>
          <a:lstStyle/>
          <a:p>
            <a:pPr lvl="0">
              <a:defRPr lang="ko-KR" altLang="en-US"/>
            </a:pPr>
            <a:r>
              <a:rPr lang="ru-RU" altLang="en-US"/>
              <a:t>Образец заголовка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199" cy="566738"/>
          </a:xfrm>
        </p:spPr>
        <p:txBody>
          <a:bodyPr anchor="b"/>
          <a:lstStyle>
            <a:lvl1pPr algn="l">
              <a:defRPr sz="2400" b="0"/>
            </a:lvl1pPr>
          </a:lstStyle>
          <a:p>
            <a:pPr lvl="0">
              <a:defRPr lang="ko-KR" altLang="en-US"/>
            </a:pPr>
            <a:r>
              <a:rPr lang="ru-RU" altLang="en-US"/>
              <a:t>Образец заголовка</a:t>
            </a:r>
          </a:p>
        </p:txBody>
      </p:sp>
      <p:sp>
        <p:nvSpPr>
          <p:cNvPr id="3" name="Рисунок 2"/>
          <p:cNvSpPr>
            <a:spLocks noGrp="1" noTextEdit="1"/>
          </p:cNvSpPr>
          <p:nvPr>
            <p:ph type="pic" idx="1"/>
          </p:nvPr>
        </p:nvSpPr>
        <p:spPr>
          <a:xfrm>
            <a:off x="2389717" y="612775"/>
            <a:ext cx="7315199" cy="41148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>
              <a:defRPr lang="ko-KR" altLang="en-US"/>
            </a:pPr>
            <a:r>
              <a:rPr lang="ru-RU" altLang="en-US"/>
              <a:t>Вставка картинки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199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 lang="ko-KR" altLang="en-US"/>
            </a:pPr>
            <a:r>
              <a:rPr lang="ru-RU" altLang="en-US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 altLang="en-US"/>
            </a:pPr>
            <a:fld id="{1A3D5110-9FE0-496F-B26A-071D02F2DE37}" type="datetime1">
              <a:rPr lang="ru-RU" altLang="en-US"/>
              <a:pPr>
                <a:defRPr lang="ko-KR" altLang="en-US"/>
              </a:pPr>
              <a:t>27.07.2020</a:t>
            </a:fld>
            <a:endParaRPr lang="ru-RU" alt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 altLang="en-US"/>
            </a:pPr>
            <a:endParaRPr lang="ru-RU" alt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 altLang="en-US"/>
            </a:pPr>
            <a:fld id="{27F7E4A2-815F-433A-BCB2-DBE7829CF396}" type="slidenum">
              <a:rPr lang="ru-RU" altLang="en-US"/>
              <a:pPr>
                <a:defRPr lang="ko-KR" altLang="en-US"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Свет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 descr="빛_047.png"/>
          <p:cNvPicPr>
            <a:picLocks noChangeAspect="1"/>
          </p:cNvPicPr>
          <p:nvPr/>
        </p:nvPicPr>
        <p:blipFill rotWithShape="1">
          <a:blip r:embed="rId14" cstate="print">
            <a:alphaModFix/>
            <a:lum/>
          </a:blip>
          <a:stretch>
            <a:fillRect/>
          </a:stretch>
        </p:blipFill>
        <p:spPr>
          <a:xfrm rot="4726046">
            <a:off x="9996931" y="1641353"/>
            <a:ext cx="3456000" cy="37186"/>
          </a:xfrm>
          <a:prstGeom prst="rect">
            <a:avLst/>
          </a:prstGeom>
        </p:spPr>
      </p:pic>
      <p:pic>
        <p:nvPicPr>
          <p:cNvPr id="20" name="Рисунок 19" descr="빛_047.png"/>
          <p:cNvPicPr>
            <a:picLocks noChangeAspect="1"/>
          </p:cNvPicPr>
          <p:nvPr/>
        </p:nvPicPr>
        <p:blipFill rotWithShape="1">
          <a:blip r:embed="rId15" cstate="print">
            <a:alphaModFix/>
            <a:lum/>
          </a:blip>
          <a:stretch>
            <a:fillRect/>
          </a:stretch>
        </p:blipFill>
        <p:spPr>
          <a:xfrm rot="4967770">
            <a:off x="10533041" y="1329235"/>
            <a:ext cx="2736000" cy="29437"/>
          </a:xfrm>
          <a:prstGeom prst="rect">
            <a:avLst/>
          </a:prstGeom>
        </p:spPr>
      </p:pic>
      <p:pic>
        <p:nvPicPr>
          <p:cNvPr id="18" name="Рисунок 17" descr="빛_047.png"/>
          <p:cNvPicPr>
            <a:picLocks noChangeAspect="1"/>
          </p:cNvPicPr>
          <p:nvPr/>
        </p:nvPicPr>
        <p:blipFill rotWithShape="1">
          <a:blip r:embed="rId16" cstate="print">
            <a:alphaModFix/>
            <a:lum/>
          </a:blip>
          <a:stretch>
            <a:fillRect/>
          </a:stretch>
        </p:blipFill>
        <p:spPr>
          <a:xfrm rot="345495">
            <a:off x="6155214" y="263667"/>
            <a:ext cx="6335999" cy="3834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0" y="6643710"/>
            <a:ext cx="12191999" cy="214290"/>
          </a:xfrm>
          <a:prstGeom prst="rect">
            <a:avLst/>
          </a:prstGeom>
          <a:gradFill>
            <a:gsLst>
              <a:gs pos="0">
                <a:schemeClr val="accent3">
                  <a:lumMod val="50000"/>
                  <a:alpha val="0"/>
                </a:schemeClr>
              </a:gs>
              <a:gs pos="50000">
                <a:schemeClr val="accent3">
                  <a:lumMod val="50000"/>
                  <a:alpha val="54000"/>
                </a:schemeClr>
              </a:gs>
              <a:gs pos="100000">
                <a:schemeClr val="accent3">
                  <a:lumMod val="7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274638"/>
            <a:ext cx="10972799" cy="796908"/>
          </a:xfrm>
          <a:prstGeom prst="rect">
            <a:avLst/>
          </a:prstGeom>
        </p:spPr>
        <p:txBody>
          <a:bodyPr vert="horz" lIns="91440" tIns="45720" rIns="91440" bIns="45720" anchor="ctr"/>
          <a:lstStyle/>
          <a:p>
            <a:pPr lvl="0">
              <a:defRPr lang="ko-KR" altLang="en-US"/>
            </a:pPr>
            <a:r>
              <a:rPr lang="ru-RU" altLang="en-US"/>
              <a:t>Образец заголовка</a:t>
            </a:r>
          </a:p>
        </p:txBody>
      </p:sp>
      <p:sp>
        <p:nvSpPr>
          <p:cNvPr id="17" name="Текст 16"/>
          <p:cNvSpPr>
            <a:spLocks noGrp="1"/>
          </p:cNvSpPr>
          <p:nvPr>
            <p:ph type="body" idx="1"/>
          </p:nvPr>
        </p:nvSpPr>
        <p:spPr>
          <a:xfrm>
            <a:off x="609599" y="1186543"/>
            <a:ext cx="10972799" cy="4939621"/>
          </a:xfrm>
          <a:prstGeom prst="rect">
            <a:avLst/>
          </a:prstGeom>
        </p:spPr>
        <p:txBody>
          <a:bodyPr vert="horz" lIns="91440" tIns="45720" rIns="91440" bIns="45720"/>
          <a:lstStyle/>
          <a:p>
            <a:pPr lvl="0">
              <a:defRPr lang="ko-KR" altLang="en-US"/>
            </a:pPr>
            <a:r>
              <a:rPr lang="ru-RU" altLang="en-US"/>
              <a:t>Образец текста</a:t>
            </a:r>
          </a:p>
          <a:p>
            <a:pPr lvl="1">
              <a:defRPr lang="ko-KR" altLang="en-US"/>
            </a:pPr>
            <a:r>
              <a:rPr lang="ru-RU" altLang="en-US"/>
              <a:t>Второй уровень</a:t>
            </a:r>
          </a:p>
          <a:p>
            <a:pPr lvl="2">
              <a:defRPr lang="ko-KR" altLang="en-US"/>
            </a:pPr>
            <a:r>
              <a:rPr lang="ru-RU" altLang="en-US"/>
              <a:t>Третий уровень</a:t>
            </a:r>
          </a:p>
          <a:p>
            <a:pPr lvl="3">
              <a:defRPr lang="ko-KR" altLang="en-US"/>
            </a:pPr>
            <a:r>
              <a:rPr lang="ru-RU" altLang="en-US"/>
              <a:t>Четвертый уровень</a:t>
            </a:r>
          </a:p>
          <a:p>
            <a:pPr lvl="4">
              <a:defRPr lang="ko-KR" altLang="en-US"/>
            </a:pPr>
            <a:r>
              <a:rPr lang="ru-RU" altLang="en-US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599" y="6356350"/>
            <a:ext cx="2844799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pPr>
              <a:defRPr lang="ko-KR" altLang="en-US"/>
            </a:pPr>
            <a:fld id="{1A3D5110-9FE0-496F-B26A-071D02F2DE37}" type="datetime1">
              <a:rPr lang="ru-RU" altLang="en-US"/>
              <a:pPr>
                <a:defRPr lang="ko-KR" altLang="en-US"/>
              </a:pPr>
              <a:t>27.07.2020</a:t>
            </a:fld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599" y="6356350"/>
            <a:ext cx="3860799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pPr>
              <a:defRPr lang="ko-KR" altLang="en-US"/>
            </a:pPr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599" y="6356350"/>
            <a:ext cx="2844799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 lang="ko-KR" altLang="en-US"/>
            </a:pPr>
            <a:fld id="{27F7E4A2-815F-433A-BCB2-DBE7829CF396}" type="slidenum">
              <a:rPr lang="ru-RU" altLang="en-US"/>
              <a:pPr>
                <a:defRPr lang="ko-KR" altLang="en-US"/>
              </a:pPr>
              <a:t>‹#›</a:t>
            </a:fld>
            <a:endParaRPr lang="ru-RU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  <p:sldLayoutId id="2147483769" r:id="rId12"/>
  </p:sldLayoutIdLst>
  <p:transition/>
  <p:hf sldNum="0" hdr="0" ftr="0" dt="0"/>
  <p:txStyles>
    <p:titleStyle>
      <a:lvl1pPr algn="l" defTabSz="914400" rtl="0" eaLnBrk="1" latinLnBrk="1" hangingPunct="1"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Clr>
          <a:schemeClr val="accent4">
            <a:lumMod val="75000"/>
          </a:schemeClr>
        </a:buClr>
        <a:buSzPct val="100000"/>
        <a:buFont typeface="Wingdings"/>
        <a:buChar char="§"/>
        <a:defRPr sz="28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Clr>
          <a:schemeClr val="tx1">
            <a:lumMod val="75000"/>
            <a:lumOff val="25000"/>
          </a:schemeClr>
        </a:buClr>
        <a:buFont typeface="Arial"/>
        <a:buChar char="–"/>
        <a:defRPr sz="2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Clr>
          <a:schemeClr val="accent3">
            <a:lumMod val="75000"/>
          </a:schemeClr>
        </a:buClr>
        <a:buFont typeface="Arial"/>
        <a:buChar char="•"/>
        <a:defRPr sz="20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/>
        <a:buChar char="–"/>
        <a:defRPr sz="18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/>
        <a:buChar char="»"/>
        <a:defRPr sz="18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5pPr>
      <a:lvl6pPr marL="2416175" indent="-260350" algn="l" defTabSz="914400" rtl="0" eaLnBrk="1" latinLnBrk="1" hangingPunct="1">
        <a:spcBef>
          <a:spcPct val="20000"/>
        </a:spcBef>
        <a:buClr>
          <a:schemeClr val="tx1">
            <a:lumMod val="85000"/>
          </a:schemeClr>
        </a:buClr>
        <a:buFont typeface="Lucida Sans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81300" indent="-269875" algn="l" defTabSz="914400" rtl="0" eaLnBrk="1" latinLnBrk="1" hangingPunct="1">
        <a:spcBef>
          <a:spcPct val="20000"/>
        </a:spcBef>
        <a:buClr>
          <a:schemeClr val="tx1"/>
        </a:buClr>
        <a:buFont typeface="Lucida Sans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43250" indent="-276225" algn="l" defTabSz="914400" rtl="0" eaLnBrk="1" latinLnBrk="1" hangingPunct="1">
        <a:spcBef>
          <a:spcPct val="20000"/>
        </a:spcBef>
        <a:buClr>
          <a:schemeClr val="tx1"/>
        </a:buClr>
        <a:buFont typeface="Lucida Sans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95675" indent="-266700" algn="l" defTabSz="914400" rtl="0" eaLnBrk="1" latinLnBrk="1" hangingPunct="1">
        <a:spcBef>
          <a:spcPct val="20000"/>
        </a:spcBef>
        <a:buClr>
          <a:schemeClr val="tx1"/>
        </a:buClr>
        <a:buFont typeface="Lucida Sans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701422" y="1700783"/>
            <a:ext cx="10363199" cy="1470025"/>
          </a:xfrm>
        </p:spPr>
        <p:txBody>
          <a:bodyPr vert="horz" wrap="square" lIns="91440" tIns="45720" rIns="91440" bIns="45720" anchor="ctr"/>
          <a:lstStyle/>
          <a:p>
            <a:pPr>
              <a:defRPr/>
            </a:pPr>
            <a:r>
              <a:rPr lang="ru-RU" altLang="en-US" sz="6500">
                <a:ln w="12700" cap="flat" cmpd="sng" algn="ctr">
                  <a:solidFill>
                    <a:schemeClr val="accent4"/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glow rad="63500">
                    <a:schemeClr val="accent5">
                      <a:satMod val="175000"/>
                      <a:alpha val="50000"/>
                    </a:schemeClr>
                  </a:glow>
                  <a:reflection blurRad="6350" stA="50000" endA="300" endPos="50000" dir="5400000" sy="-100000" algn="bl" rotWithShape="0"/>
                </a:effectLst>
                <a:latin typeface="Bookman Old Style"/>
              </a:rPr>
              <a:t>România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71580" y="3882808"/>
            <a:ext cx="8534399" cy="2975192"/>
          </a:xfrm>
        </p:spPr>
        <p:txBody>
          <a:bodyPr/>
          <a:lstStyle/>
          <a:p>
            <a:pPr algn="r">
              <a:defRPr/>
            </a:pPr>
            <a:r>
              <a:rPr lang="ru-RU" altLang="en-US" dirty="0" smtClean="0"/>
              <a:t>Автор работы ученица </a:t>
            </a:r>
            <a:r>
              <a:rPr lang="ru-RU" altLang="en-US" dirty="0" smtClean="0"/>
              <a:t>8</a:t>
            </a:r>
            <a:r>
              <a:rPr lang="ru-RU" altLang="en-US" dirty="0" smtClean="0"/>
              <a:t>а класса </a:t>
            </a:r>
          </a:p>
          <a:p>
            <a:pPr algn="r">
              <a:defRPr/>
            </a:pPr>
            <a:r>
              <a:rPr lang="ru-RU" altLang="en-US" dirty="0" smtClean="0"/>
              <a:t>МБОУ»Пригородная СОШ№1»</a:t>
            </a:r>
            <a:br>
              <a:rPr lang="ru-RU" altLang="en-US" dirty="0" smtClean="0"/>
            </a:br>
            <a:r>
              <a:rPr lang="ru-RU" altLang="en-US" dirty="0" smtClean="0"/>
              <a:t> </a:t>
            </a:r>
            <a:r>
              <a:rPr lang="ru-RU" altLang="en-US" dirty="0" err="1" smtClean="0"/>
              <a:t>Мусатова</a:t>
            </a:r>
            <a:r>
              <a:rPr lang="ru-RU" altLang="en-US" dirty="0" smtClean="0"/>
              <a:t> Полина</a:t>
            </a:r>
            <a:r>
              <a:rPr lang="en-US" altLang="ru-RU" dirty="0" smtClean="0"/>
              <a:t>.</a:t>
            </a:r>
            <a:endParaRPr lang="ru-RU" altLang="ru-RU" dirty="0" smtClean="0"/>
          </a:p>
          <a:p>
            <a:pPr algn="r">
              <a:defRPr/>
            </a:pPr>
            <a:r>
              <a:rPr lang="ru-RU" altLang="ru-RU" dirty="0" smtClean="0"/>
              <a:t>Руководитель работы: </a:t>
            </a:r>
          </a:p>
          <a:p>
            <a:pPr algn="r">
              <a:defRPr/>
            </a:pPr>
            <a:r>
              <a:rPr lang="ru-RU" altLang="ru-RU" dirty="0" err="1" smtClean="0"/>
              <a:t>Краус</a:t>
            </a:r>
            <a:r>
              <a:rPr lang="ru-RU" altLang="ru-RU" dirty="0" smtClean="0"/>
              <a:t> Александр Сергеевич-</a:t>
            </a:r>
          </a:p>
          <a:p>
            <a:pPr algn="r">
              <a:defRPr/>
            </a:pPr>
            <a:r>
              <a:rPr lang="ru-RU" altLang="ru-RU" dirty="0" smtClean="0"/>
              <a:t>учитель географии.</a:t>
            </a:r>
            <a:endParaRPr lang="en-US" alt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:dsp="http://schemas.microsoft.com/office/drawing/2008/diagram" xmlns:dgm="http://schemas.openxmlformats.org/drawingml/2006/diagram" xmlns:c="http://schemas.openxmlformats.org/drawingml/2006/chart" xmlns="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/>
          <a:stretch>
            <a:fillRect/>
          </a:stretch>
        </p:blipFill>
        <p:spPr>
          <a:xfrm>
            <a:off x="263270" y="260603"/>
            <a:ext cx="4464558" cy="469708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/>
          <a:stretch>
            <a:fillRect/>
          </a:stretch>
        </p:blipFill>
        <p:spPr>
          <a:xfrm>
            <a:off x="4727829" y="1988819"/>
            <a:ext cx="6264784" cy="41974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:dsp="http://schemas.microsoft.com/office/drawing/2008/diagram" xmlns:dgm="http://schemas.openxmlformats.org/drawingml/2006/diagram" xmlns:c="http://schemas.openxmlformats.org/drawingml/2006/chart" xmlns="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609600" y="1397618"/>
            <a:ext cx="10972799" cy="4911741"/>
          </a:xfrm>
        </p:spPr>
        <p:txBody>
          <a:bodyPr/>
          <a:lstStyle/>
          <a:p>
            <a:pPr>
              <a:defRPr/>
            </a:pPr>
            <a:r>
              <a:rPr lang="ru-RU" altLang="en-US"/>
              <a:t>Исторический центр Сигишоары (Centrul oraşului medieval </a:t>
            </a:r>
            <a:br>
              <a:rPr lang="ru-RU" altLang="en-US"/>
            </a:br>
            <a:r>
              <a:rPr lang="ru-RU" altLang="en-US"/>
              <a:t>Sighişoara). Город, в котором располагается один из объектов ЮНЕСКО в Румынии, находится в Трансильвании. Его в XIII в. основали немецкие колонисты, прибывшие из Саксонии. Они построили форт, несколько церквей и 64-метровую Часовую </a:t>
            </a:r>
            <a:br>
              <a:rPr lang="ru-RU" altLang="en-US"/>
            </a:br>
            <a:r>
              <a:rPr lang="ru-RU" altLang="en-US"/>
              <a:t>башню, которая служит доминантой старой Сигишоары. </a:t>
            </a:r>
            <a:br>
              <a:rPr lang="ru-RU" altLang="en-US"/>
            </a:br>
            <a:r>
              <a:rPr lang="ru-RU" altLang="en-US"/>
              <a:t>Несмотря на землетрясение и пожары, старинному району </a:t>
            </a:r>
            <a:br>
              <a:rPr lang="ru-RU" altLang="en-US"/>
            </a:br>
            <a:r>
              <a:rPr lang="ru-RU" altLang="en-US"/>
              <a:t>удалось сохранить свое средневековое очарование. Кроме </a:t>
            </a:r>
            <a:br>
              <a:rPr lang="ru-RU" altLang="en-US"/>
            </a:br>
            <a:r>
              <a:rPr lang="ru-RU" altLang="en-US"/>
              <a:t>того, он является родиной Влада Цепеша, известного как </a:t>
            </a:r>
            <a:br>
              <a:rPr lang="ru-RU" altLang="en-US"/>
            </a:br>
            <a:r>
              <a:rPr lang="ru-RU" altLang="en-US"/>
              <a:t>граф Дракула.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09600" y="260603"/>
            <a:ext cx="10972799" cy="796908"/>
          </a:xfrm>
        </p:spPr>
        <p:txBody>
          <a:bodyPr/>
          <a:lstStyle/>
          <a:p>
            <a:pPr>
              <a:defRPr/>
            </a:pPr>
            <a:r>
              <a:rPr lang="ru-RU" altLang="en-US"/>
              <a:t>В список объектов Всемирного наследия </a:t>
            </a:r>
            <a:br>
              <a:rPr lang="ru-RU" altLang="en-US"/>
            </a:br>
            <a:r>
              <a:rPr lang="ru-RU" altLang="en-US"/>
              <a:t>ЮНЕСКО в Румынии входят: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:dsp="http://schemas.microsoft.com/office/drawing/2008/diagram" xmlns:dgm="http://schemas.openxmlformats.org/drawingml/2006/diagram" xmlns:c="http://schemas.openxmlformats.org/drawingml/2006/chart" xmlns="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/>
          <a:stretch>
            <a:fillRect/>
          </a:stretch>
        </p:blipFill>
        <p:spPr>
          <a:xfrm>
            <a:off x="407288" y="0"/>
            <a:ext cx="4752594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/>
          <a:stretch>
            <a:fillRect/>
          </a:stretch>
        </p:blipFill>
        <p:spPr>
          <a:xfrm>
            <a:off x="5375910" y="620648"/>
            <a:ext cx="6601621" cy="446455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:dsp="http://schemas.microsoft.com/office/drawing/2008/diagram" xmlns:dgm="http://schemas.openxmlformats.org/drawingml/2006/diagram" xmlns:c="http://schemas.openxmlformats.org/drawingml/2006/chart" xmlns="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609599" y="1412748"/>
            <a:ext cx="10972799" cy="4896612"/>
          </a:xfrm>
        </p:spPr>
        <p:txBody>
          <a:bodyPr/>
          <a:lstStyle/>
          <a:p>
            <a:pPr>
              <a:defRPr/>
            </a:pPr>
            <a:r>
              <a:rPr lang="ru-RU" altLang="en-US"/>
              <a:t>Деревянные церкви Марамуреша (Biserici de lemn din </a:t>
            </a:r>
            <a:br>
              <a:rPr lang="ru-RU" altLang="en-US"/>
            </a:br>
            <a:r>
              <a:rPr lang="ru-RU" altLang="en-US"/>
              <a:t>Maramureş). В состав объекта входит восемь деревянных </a:t>
            </a:r>
            <a:br>
              <a:rPr lang="ru-RU" altLang="en-US"/>
            </a:br>
            <a:r>
              <a:rPr lang="ru-RU" altLang="en-US"/>
              <a:t>православных церквей. Среди них церковь святых Архангелов (Шурдешти), архангелов Гавриила и Михаила (Рогоз и Плопи), святого Николая (Будешти), святой Параскевы (Десешти), </a:t>
            </a:r>
            <a:br>
              <a:rPr lang="ru-RU" altLang="en-US"/>
            </a:br>
            <a:r>
              <a:rPr lang="ru-RU" altLang="en-US"/>
              <a:t>а также церкви в Еуд Деале, Поениле Изее и Бырсане. Все </a:t>
            </a:r>
            <a:br>
              <a:rPr lang="ru-RU" altLang="en-US"/>
            </a:br>
            <a:r>
              <a:rPr lang="ru-RU" altLang="en-US"/>
              <a:t>храмы были построены в XVII-XVIII в. Каждый из них служит </a:t>
            </a:r>
            <a:br>
              <a:rPr lang="ru-RU" altLang="en-US"/>
            </a:br>
            <a:r>
              <a:rPr lang="ru-RU" altLang="en-US"/>
              <a:t>отличным образцом деревянного зодчества, которое в </a:t>
            </a:r>
            <a:br>
              <a:rPr lang="ru-RU" altLang="en-US"/>
            </a:br>
            <a:r>
              <a:rPr lang="ru-RU" altLang="en-US"/>
              <a:t>Средние века процветало в Марамуреше и Южных Карпатах. В общей сложности в этом регионе располагается 42 церкви, </a:t>
            </a:r>
            <a:br>
              <a:rPr lang="ru-RU" altLang="en-US"/>
            </a:br>
            <a:r>
              <a:rPr lang="ru-RU" altLang="en-US"/>
              <a:t>возведенные исключительно из деревянных бревен.</a:t>
            </a:r>
          </a:p>
          <a:p>
            <a:pPr>
              <a:buNone/>
              <a:defRPr/>
            </a:pPr>
            <a:endParaRPr lang="ru-RU" alt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altLang="en-US"/>
              <a:t>В список объектов Всемирного наследия </a:t>
            </a:r>
            <a:br>
              <a:rPr lang="ru-RU" altLang="en-US"/>
            </a:br>
            <a:r>
              <a:rPr lang="ru-RU" altLang="en-US"/>
              <a:t>ЮНЕСКО в Румынии входят: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:dsp="http://schemas.microsoft.com/office/drawing/2008/diagram" xmlns:dgm="http://schemas.openxmlformats.org/drawingml/2006/diagram" xmlns:c="http://schemas.openxmlformats.org/drawingml/2006/chart" xmlns="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/>
          <a:stretch>
            <a:fillRect/>
          </a:stretch>
        </p:blipFill>
        <p:spPr>
          <a:xfrm>
            <a:off x="5405895" y="-350901"/>
            <a:ext cx="6786105" cy="522008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/>
          <a:stretch>
            <a:fillRect/>
          </a:stretch>
        </p:blipFill>
        <p:spPr>
          <a:xfrm>
            <a:off x="159722" y="0"/>
            <a:ext cx="5246172" cy="728452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:dsp="http://schemas.microsoft.com/office/drawing/2008/diagram" xmlns:dgm="http://schemas.openxmlformats.org/drawingml/2006/diagram" xmlns:c="http://schemas.openxmlformats.org/drawingml/2006/chart" xmlns="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ru-RU" altLang="en-US"/>
              <a:t>Эта горная страна, омываемая теплым Черным морем, не </a:t>
            </a:r>
            <a:br>
              <a:rPr lang="ru-RU" altLang="en-US"/>
            </a:br>
            <a:r>
              <a:rPr lang="ru-RU" altLang="en-US"/>
              <a:t>только манит туристов своими пляжами и горнолыжными </a:t>
            </a:r>
            <a:br>
              <a:rPr lang="ru-RU" altLang="en-US"/>
            </a:br>
            <a:r>
              <a:rPr lang="ru-RU" altLang="en-US"/>
              <a:t>курортами, она славится богатым историческим наследием и множеством тайн и мистических легенд. Тайны Румынии — </a:t>
            </a:r>
            <a:br>
              <a:rPr lang="ru-RU" altLang="en-US"/>
            </a:br>
            <a:r>
              <a:rPr lang="ru-RU" altLang="en-US"/>
              <a:t>не только ведьмы, это еще и известный всему миру замок </a:t>
            </a:r>
            <a:br>
              <a:rPr lang="ru-RU" altLang="en-US"/>
            </a:br>
            <a:r>
              <a:rPr lang="ru-RU" altLang="en-US"/>
              <a:t>графа Дракулы, к которому стремятся паломники со всего </a:t>
            </a:r>
            <a:br>
              <a:rPr lang="ru-RU" altLang="en-US"/>
            </a:br>
            <a:r>
              <a:rPr lang="ru-RU" altLang="en-US"/>
              <a:t>мира. А вы знаете, что сразу несколько замков претендовали на почетное звание «замка Дракулы» в Румынии? Но, тем не </a:t>
            </a:r>
            <a:br>
              <a:rPr lang="ru-RU" altLang="en-US"/>
            </a:br>
            <a:r>
              <a:rPr lang="ru-RU" altLang="en-US"/>
              <a:t>менее, большинство считает, что легендарный вампир </a:t>
            </a:r>
            <a:br>
              <a:rPr lang="ru-RU" altLang="en-US"/>
            </a:br>
            <a:r>
              <a:rPr lang="ru-RU" altLang="en-US"/>
              <a:t>проживал в замке Бран</a:t>
            </a:r>
            <a:r>
              <a:rPr lang="en-US" altLang="ru-RU"/>
              <a:t>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altLang="en-US"/>
              <a:t>Легенды</a:t>
            </a:r>
            <a:r>
              <a:rPr lang="en-US" altLang="ru-RU"/>
              <a:t>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:dsp="http://schemas.microsoft.com/office/drawing/2008/diagram" xmlns:dgm="http://schemas.openxmlformats.org/drawingml/2006/diagram" xmlns:c="http://schemas.openxmlformats.org/drawingml/2006/chart" xmlns="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ru-RU" altLang="en-US"/>
              <a:t>Однако если быть до конца точным, Дракула в Румынии — </a:t>
            </a:r>
            <a:br>
              <a:rPr lang="ru-RU" altLang="en-US"/>
            </a:br>
            <a:r>
              <a:rPr lang="ru-RU" altLang="en-US"/>
              <a:t>это нарицательное имя, которое принадлежит двум </a:t>
            </a:r>
            <a:br>
              <a:rPr lang="ru-RU" altLang="en-US"/>
            </a:br>
            <a:r>
              <a:rPr lang="ru-RU" altLang="en-US"/>
              <a:t>совершенно разным героям. Первый из них был вампиром, </a:t>
            </a:r>
            <a:br>
              <a:rPr lang="ru-RU" altLang="en-US"/>
            </a:br>
            <a:r>
              <a:rPr lang="ru-RU" altLang="en-US"/>
              <a:t>вымышленным персонажем руки ирландского писателя </a:t>
            </a:r>
            <a:br>
              <a:rPr lang="ru-RU" altLang="en-US"/>
            </a:br>
            <a:r>
              <a:rPr lang="ru-RU" altLang="en-US"/>
              <a:t>Брэма Стокера. А второй прожил вполне земную жизнь, но не менее кровожадную, чем его вымышленный тезка. Точнее </a:t>
            </a:r>
            <a:br>
              <a:rPr lang="ru-RU" altLang="en-US"/>
            </a:br>
            <a:r>
              <a:rPr lang="ru-RU" altLang="en-US"/>
              <a:t>сказать, жестокий князь из Румынии Влад Цепеш, вошедший </a:t>
            </a:r>
            <a:br>
              <a:rPr lang="ru-RU" altLang="en-US"/>
            </a:br>
            <a:r>
              <a:rPr lang="ru-RU" altLang="en-US"/>
              <a:t>в историю своими кровожадными поступками, мог стать </a:t>
            </a:r>
            <a:br>
              <a:rPr lang="ru-RU" altLang="en-US"/>
            </a:br>
            <a:r>
              <a:rPr lang="ru-RU" altLang="en-US"/>
              <a:t>прототипом литературного Дракулы. Его так и прозвали еще </a:t>
            </a:r>
            <a:br>
              <a:rPr lang="ru-RU" altLang="en-US"/>
            </a:br>
            <a:r>
              <a:rPr lang="ru-RU" altLang="en-US"/>
              <a:t>при жизни – Дракула. Этот негодяй и садист княжил в XV веке в Валахии, одном из районов Румынии, но к вампиризму он не имел ровным счетом никакого отношения.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altLang="en-US"/>
              <a:t>Легенды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:dsp="http://schemas.microsoft.com/office/drawing/2008/diagram" xmlns:dgm="http://schemas.openxmlformats.org/drawingml/2006/diagram" xmlns:c="http://schemas.openxmlformats.org/drawingml/2006/chart" xmlns="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/>
          <a:stretch>
            <a:fillRect/>
          </a:stretch>
        </p:blipFill>
        <p:spPr>
          <a:xfrm>
            <a:off x="7680198" y="188594"/>
            <a:ext cx="4334256" cy="338613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/>
          <a:stretch>
            <a:fillRect/>
          </a:stretch>
        </p:blipFill>
        <p:spPr>
          <a:xfrm>
            <a:off x="0" y="1255701"/>
            <a:ext cx="7896225" cy="560229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:dsp="http://schemas.microsoft.com/office/drawing/2008/diagram" xmlns:dgm="http://schemas.openxmlformats.org/drawingml/2006/diagram" xmlns:c="http://schemas.openxmlformats.org/drawingml/2006/chart" xmlns="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609599" y="673092"/>
            <a:ext cx="10972799" cy="5453071"/>
          </a:xfrm>
        </p:spPr>
        <p:txBody>
          <a:bodyPr/>
          <a:lstStyle/>
          <a:p>
            <a:pPr>
              <a:defRPr/>
            </a:pPr>
            <a:r>
              <a:rPr lang="ru-RU" altLang="en-US"/>
              <a:t>Из-за ее необычности Румынию очень любят посещать </a:t>
            </a:r>
            <a:br>
              <a:rPr lang="ru-RU" altLang="en-US"/>
            </a:br>
            <a:r>
              <a:rPr lang="ru-RU" altLang="en-US"/>
              <a:t>туристы. Однако туристам надо помнить, о том, что Румыния </a:t>
            </a:r>
            <a:br>
              <a:rPr lang="ru-RU" altLang="en-US"/>
            </a:br>
            <a:r>
              <a:rPr lang="ru-RU" altLang="en-US"/>
              <a:t>весьма неблагополучна в санитарно-эпидемиологическом </a:t>
            </a:r>
            <a:br>
              <a:rPr lang="ru-RU" altLang="en-US"/>
            </a:br>
            <a:r>
              <a:rPr lang="ru-RU" altLang="en-US"/>
              <a:t>плане. Здесь встречаются такие заболевания как вирусный </a:t>
            </a:r>
            <a:br>
              <a:rPr lang="ru-RU" altLang="en-US"/>
            </a:br>
            <a:r>
              <a:rPr lang="ru-RU" altLang="en-US"/>
              <a:t>менингит, бешенство и даже сыпной тиф</a:t>
            </a:r>
            <a:r>
              <a:rPr lang="en-US" altLang="ru-RU"/>
              <a:t>.</a:t>
            </a:r>
          </a:p>
          <a:p>
            <a:pPr>
              <a:defRPr/>
            </a:pPr>
            <a:r>
              <a:rPr lang="en-US" altLang="ru-RU"/>
              <a:t>Кладбище, расположенное в уезде исторической области </a:t>
            </a:r>
            <a:r>
              <a:rPr lang="ru-RU" altLang="en-US"/>
              <a:t/>
            </a:r>
            <a:br>
              <a:rPr lang="ru-RU" altLang="en-US"/>
            </a:br>
            <a:r>
              <a:rPr lang="en-US" altLang="ru-RU"/>
              <a:t>Марамуреш является, пожалуй, самым необычным </a:t>
            </a:r>
            <a:r>
              <a:rPr lang="ru-RU" altLang="en-US"/>
              <a:t/>
            </a:r>
            <a:br>
              <a:rPr lang="ru-RU" altLang="en-US"/>
            </a:br>
            <a:r>
              <a:rPr lang="en-US" altLang="ru-RU"/>
              <a:t>европейским кладбищем, которое и называется необычно — </a:t>
            </a:r>
            <a:r>
              <a:rPr lang="ru-RU" altLang="en-US"/>
              <a:t/>
            </a:r>
            <a:br>
              <a:rPr lang="ru-RU" altLang="en-US"/>
            </a:br>
            <a:r>
              <a:rPr lang="en-US" altLang="ru-RU"/>
              <a:t>веселым. Его необычность заключается в том, что на </a:t>
            </a:r>
            <a:r>
              <a:rPr lang="ru-RU" altLang="en-US"/>
              <a:t/>
            </a:r>
            <a:br>
              <a:rPr lang="ru-RU" altLang="en-US"/>
            </a:br>
            <a:r>
              <a:rPr lang="en-US" altLang="ru-RU"/>
              <a:t>каждом надгробии выбит остроумнейший весёлый стишок.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:dsp="http://schemas.microsoft.com/office/drawing/2008/diagram" xmlns:dgm="http://schemas.openxmlformats.org/drawingml/2006/diagram" xmlns:c="http://schemas.openxmlformats.org/drawingml/2006/chart" xmlns="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/>
          <a:stretch>
            <a:fillRect/>
          </a:stretch>
        </p:blipFill>
        <p:spPr>
          <a:xfrm>
            <a:off x="2596705" y="1005009"/>
            <a:ext cx="6998589" cy="484798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:dsp="http://schemas.microsoft.com/office/drawing/2008/diagram" xmlns:dgm="http://schemas.openxmlformats.org/drawingml/2006/diagram" xmlns:c="http://schemas.openxmlformats.org/drawingml/2006/chart" xmlns="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/>
          <a:stretch>
            <a:fillRect/>
          </a:stretch>
        </p:blipFill>
        <p:spPr>
          <a:xfrm>
            <a:off x="0" y="0"/>
            <a:ext cx="12192000" cy="7290053"/>
          </a:xfrm>
          <a:prstGeom prst="rect">
            <a:avLst/>
          </a:prstGeom>
        </p:spPr>
      </p:pic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609599" y="260603"/>
            <a:ext cx="11175113" cy="5865559"/>
          </a:xfrm>
        </p:spPr>
        <p:txBody>
          <a:bodyPr vert="horz" wrap="square" lIns="91440" tIns="45720" rIns="91440" bIns="45720" anchor="t"/>
          <a:lstStyle/>
          <a:p>
            <a:pPr>
              <a:defRPr/>
            </a:pPr>
            <a:r>
              <a:rPr lang="ru-RU" altLang="en-US"/>
              <a:t> </a:t>
            </a:r>
            <a:r>
              <a:rPr lang="ru-RU" altLang="en-US">
                <a:solidFill>
                  <a:schemeClr val="bg2">
                    <a:lumMod val="50000"/>
                  </a:schemeClr>
                </a:solidFill>
              </a:rPr>
              <a:t>Румыния расположена в юго-восточной части Европы.</a:t>
            </a:r>
          </a:p>
          <a:p>
            <a:pPr>
              <a:buNone/>
              <a:defRPr/>
            </a:pPr>
            <a:r>
              <a:rPr lang="ru-RU" altLang="en-US">
                <a:solidFill>
                  <a:schemeClr val="bg2">
                    <a:lumMod val="50000"/>
                  </a:schemeClr>
                </a:solidFill>
              </a:rPr>
              <a:t>     Её принято считать довольно молодой, весьма необычной и </a:t>
            </a:r>
            <a:br>
              <a:rPr lang="ru-RU" altLang="en-US">
                <a:solidFill>
                  <a:schemeClr val="bg2">
                    <a:lumMod val="50000"/>
                  </a:schemeClr>
                </a:solidFill>
              </a:rPr>
            </a:br>
            <a:r>
              <a:rPr lang="ru-RU" altLang="en-US">
                <a:solidFill>
                  <a:schemeClr val="bg2">
                    <a:lumMod val="50000"/>
                  </a:schemeClr>
                </a:solidFill>
              </a:rPr>
              <a:t> даже в какой-то степени экзотической страной</a:t>
            </a:r>
            <a:r>
              <a:rPr lang="en-US" altLang="ru-RU">
                <a:solidFill>
                  <a:schemeClr val="bg2">
                    <a:lumMod val="50000"/>
                  </a:schemeClr>
                </a:solidFill>
              </a:rPr>
              <a:t>.</a:t>
            </a:r>
          </a:p>
          <a:p>
            <a:pPr>
              <a:defRPr/>
            </a:pPr>
            <a:r>
              <a:rPr lang="en-US" altLang="ru-RU">
                <a:solidFill>
                  <a:schemeClr val="tx1"/>
                </a:solidFill>
              </a:rPr>
              <a:t>Площадь страны составляет 238 391 км2, а плотность </a:t>
            </a:r>
            <a:r>
              <a:rPr lang="ru-RU" altLang="en-US">
                <a:solidFill>
                  <a:schemeClr val="tx1"/>
                </a:solidFill>
              </a:rPr>
              <a:t/>
            </a:r>
            <a:br>
              <a:rPr lang="ru-RU" altLang="en-US">
                <a:solidFill>
                  <a:schemeClr val="tx1"/>
                </a:solidFill>
              </a:rPr>
            </a:br>
            <a:r>
              <a:rPr lang="en-US" altLang="ru-RU">
                <a:solidFill>
                  <a:schemeClr val="tx1"/>
                </a:solidFill>
              </a:rPr>
              <a:t>населения Румынии составляет более 90 чел./км2</a:t>
            </a:r>
          </a:p>
          <a:p>
            <a:pPr>
              <a:defRPr/>
            </a:pPr>
            <a:endParaRPr lang="en-US" altLang="ru-RU">
              <a:solidFill>
                <a:schemeClr val="tx1"/>
              </a:solidFill>
            </a:endParaRPr>
          </a:p>
          <a:p>
            <a:pPr>
              <a:defRPr/>
            </a:pPr>
            <a:r>
              <a:rPr lang="en-US" altLang="ru-RU">
                <a:solidFill>
                  <a:schemeClr val="tx1"/>
                </a:solidFill>
              </a:rPr>
              <a:t>5. Наряду с румынским языком, огромной популярностью </a:t>
            </a:r>
            <a:r>
              <a:rPr lang="ru-RU" altLang="en-US">
                <a:solidFill>
                  <a:schemeClr val="tx1"/>
                </a:solidFill>
              </a:rPr>
              <a:t/>
            </a:r>
            <a:br>
              <a:rPr lang="ru-RU" altLang="en-US">
                <a:solidFill>
                  <a:schemeClr val="tx1"/>
                </a:solidFill>
              </a:rPr>
            </a:br>
            <a:r>
              <a:rPr lang="en-US" altLang="ru-RU">
                <a:solidFill>
                  <a:schemeClr val="tx1"/>
                </a:solidFill>
              </a:rPr>
              <a:t>пользуются венгерский и немецкий. Чуть более 90% населения (19 млн. человек) говорит на родном языке, 7% — на </a:t>
            </a:r>
            <a:r>
              <a:rPr lang="ru-RU" altLang="en-US">
                <a:solidFill>
                  <a:schemeClr val="tx1"/>
                </a:solidFill>
              </a:rPr>
              <a:t/>
            </a:r>
            <a:br>
              <a:rPr lang="ru-RU" altLang="en-US">
                <a:solidFill>
                  <a:schemeClr val="tx1"/>
                </a:solidFill>
              </a:rPr>
            </a:br>
            <a:r>
              <a:rPr lang="en-US" altLang="ru-RU">
                <a:solidFill>
                  <a:schemeClr val="tx1"/>
                </a:solidFill>
              </a:rPr>
              <a:t>венгерском (в основном Трансильвания), и для более 2% </a:t>
            </a:r>
            <a:r>
              <a:rPr lang="ru-RU" altLang="en-US">
                <a:solidFill>
                  <a:schemeClr val="tx1"/>
                </a:solidFill>
              </a:rPr>
              <a:t/>
            </a:r>
            <a:br>
              <a:rPr lang="ru-RU" altLang="en-US">
                <a:solidFill>
                  <a:schemeClr val="tx1"/>
                </a:solidFill>
              </a:rPr>
            </a:br>
            <a:r>
              <a:rPr lang="en-US" altLang="ru-RU">
                <a:solidFill>
                  <a:schemeClr val="tx1"/>
                </a:solidFill>
              </a:rPr>
              <a:t>населения родным является немецкий.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:dsp="http://schemas.microsoft.com/office/drawing/2008/diagram" xmlns:dgm="http://schemas.openxmlformats.org/drawingml/2006/diagram" xmlns:c="http://schemas.openxmlformats.org/drawingml/2006/chart" xmlns="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ru-RU" altLang="en-US"/>
              <a:t>Румынский изобретатель и основатель аэродинамики – </a:t>
            </a:r>
            <a:br>
              <a:rPr lang="ru-RU" altLang="en-US"/>
            </a:br>
            <a:r>
              <a:rPr lang="ru-RU" altLang="en-US"/>
              <a:t>Генри Коанда, в 1910 году спроектировал и построил первый в мире самолет с реактивным двигателем, известный как </a:t>
            </a:r>
            <a:br>
              <a:rPr lang="ru-RU" altLang="en-US"/>
            </a:br>
            <a:r>
              <a:rPr lang="ru-RU" altLang="en-US"/>
              <a:t>«Coandа-1910». Его творение было продемонстрировано </a:t>
            </a:r>
            <a:br>
              <a:rPr lang="ru-RU" altLang="en-US"/>
            </a:br>
            <a:r>
              <a:rPr lang="ru-RU" altLang="en-US"/>
              <a:t>широкой публике на втором Международном Авиационном </a:t>
            </a:r>
            <a:br>
              <a:rPr lang="ru-RU" altLang="en-US"/>
            </a:br>
            <a:r>
              <a:rPr lang="ru-RU" altLang="en-US"/>
              <a:t>Салоне в Париже.</a:t>
            </a:r>
          </a:p>
          <a:p>
            <a:pPr>
              <a:defRPr/>
            </a:pPr>
            <a:endParaRPr lang="ru-RU" altLang="en-US"/>
          </a:p>
          <a:p>
            <a:pPr>
              <a:defRPr/>
            </a:pPr>
            <a:r>
              <a:rPr lang="ru-RU" altLang="en-US"/>
              <a:t>Этот самолет просуществовал до 25 ноября 1972 года, когда </a:t>
            </a:r>
            <a:br>
              <a:rPr lang="ru-RU" altLang="en-US"/>
            </a:br>
            <a:r>
              <a:rPr lang="ru-RU" altLang="en-US"/>
              <a:t>на 86 году был демонтирован в Бухаресте. Главный </a:t>
            </a:r>
            <a:br>
              <a:rPr lang="ru-RU" altLang="en-US"/>
            </a:br>
            <a:r>
              <a:rPr lang="ru-RU" altLang="en-US"/>
              <a:t>Румынский Международный Аэропорт до сих пор носит имя </a:t>
            </a:r>
            <a:br>
              <a:rPr lang="ru-RU" altLang="en-US"/>
            </a:br>
            <a:r>
              <a:rPr lang="ru-RU" altLang="en-US"/>
              <a:t>великого изобретателя – Генри Коанда.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:dsp="http://schemas.microsoft.com/office/drawing/2008/diagram" xmlns:dgm="http://schemas.openxmlformats.org/drawingml/2006/diagram" xmlns:c="http://schemas.openxmlformats.org/drawingml/2006/chart" xmlns="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/>
          <a:stretch>
            <a:fillRect/>
          </a:stretch>
        </p:blipFill>
        <p:spPr>
          <a:xfrm>
            <a:off x="8544306" y="332612"/>
            <a:ext cx="3168396" cy="408353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/>
          <a:stretch>
            <a:fillRect/>
          </a:stretch>
        </p:blipFill>
        <p:spPr>
          <a:xfrm>
            <a:off x="321564" y="2132838"/>
            <a:ext cx="8222742" cy="493221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:dsp="http://schemas.microsoft.com/office/drawing/2008/diagram" xmlns:dgm="http://schemas.openxmlformats.org/drawingml/2006/diagram" xmlns:c="http://schemas.openxmlformats.org/drawingml/2006/chart" xmlns="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609599" y="673092"/>
            <a:ext cx="10972799" cy="5453071"/>
          </a:xfrm>
        </p:spPr>
        <p:txBody>
          <a:bodyPr/>
          <a:lstStyle/>
          <a:p>
            <a:pPr>
              <a:defRPr/>
            </a:pPr>
            <a:r>
              <a:rPr lang="ru-RU" altLang="en-US"/>
              <a:t>Румыния славится своими учеными. Профессор медицинского факультета Бухареста Георге Маринеску был первым в мире, кто увидел нервные клетки под микроскопом. Это был </a:t>
            </a:r>
            <a:br>
              <a:rPr lang="ru-RU" altLang="en-US"/>
            </a:br>
            <a:r>
              <a:rPr lang="ru-RU" altLang="en-US"/>
              <a:t>большой прорыв в истории человечества!</a:t>
            </a:r>
          </a:p>
          <a:p>
            <a:pPr>
              <a:defRPr/>
            </a:pPr>
            <a:endParaRPr lang="ru-RU" altLang="en-US"/>
          </a:p>
          <a:p>
            <a:pPr>
              <a:defRPr/>
            </a:pPr>
            <a:r>
              <a:rPr lang="ru-RU" altLang="en-US"/>
              <a:t>В этой стране был открыт панкреин, который </a:t>
            </a:r>
            <a:br>
              <a:rPr lang="ru-RU" altLang="en-US"/>
            </a:br>
            <a:r>
              <a:rPr lang="ru-RU" altLang="en-US"/>
              <a:t>впоследствии получил название инсулина. Его открытие </a:t>
            </a:r>
            <a:br>
              <a:rPr lang="ru-RU" altLang="en-US"/>
            </a:br>
            <a:r>
              <a:rPr lang="ru-RU" altLang="en-US"/>
              <a:t>принадлежит выдающемуся учёному и политику — Пэунеску.</a:t>
            </a:r>
          </a:p>
          <a:p>
            <a:pPr>
              <a:defRPr/>
            </a:pPr>
            <a:endParaRPr lang="ru-RU" altLang="en-US"/>
          </a:p>
          <a:p>
            <a:pPr>
              <a:defRPr/>
            </a:pPr>
            <a:r>
              <a:rPr lang="ru-RU" altLang="en-US"/>
              <a:t>Выдающийся психолог Румынии Одоблежа был </a:t>
            </a:r>
            <a:br>
              <a:rPr lang="ru-RU" altLang="en-US"/>
            </a:br>
            <a:r>
              <a:rPr lang="ru-RU" altLang="en-US"/>
              <a:t>предшественником такой науки как кибернетика.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09599" y="274638"/>
            <a:ext cx="10972799" cy="398454"/>
          </a:xfrm>
        </p:spPr>
        <p:txBody>
          <a:bodyPr/>
          <a:lstStyle/>
          <a:p>
            <a:pPr>
              <a:defRPr/>
            </a:pPr>
            <a:r>
              <a:rPr lang="ru-RU" altLang="en-US"/>
              <a:t>Известные личности</a:t>
            </a:r>
            <a:r>
              <a:rPr lang="en-US" altLang="ru-RU"/>
              <a:t>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:dsp="http://schemas.microsoft.com/office/drawing/2008/diagram" xmlns:dgm="http://schemas.openxmlformats.org/drawingml/2006/diagram" xmlns:c="http://schemas.openxmlformats.org/drawingml/2006/chart" xmlns="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/>
          <a:stretch>
            <a:fillRect/>
          </a:stretch>
        </p:blipFill>
        <p:spPr>
          <a:xfrm>
            <a:off x="609600" y="190500"/>
            <a:ext cx="11175112" cy="6477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:dsp="http://schemas.microsoft.com/office/drawing/2008/diagram" xmlns:dgm="http://schemas.openxmlformats.org/drawingml/2006/diagram" xmlns:c="http://schemas.openxmlformats.org/drawingml/2006/chart" xmlns="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-240792" y="332613"/>
            <a:ext cx="7272909" cy="5793550"/>
          </a:xfrm>
        </p:spPr>
        <p:txBody>
          <a:bodyPr/>
          <a:lstStyle/>
          <a:p>
            <a:pPr>
              <a:defRPr/>
            </a:pPr>
            <a:r>
              <a:rPr lang="ru-RU" altLang="en-US"/>
              <a:t>Бухарест — столица Румынии. </a:t>
            </a:r>
            <a:br>
              <a:rPr lang="ru-RU" altLang="en-US"/>
            </a:br>
            <a:r>
              <a:rPr lang="ru-RU" altLang="en-US"/>
              <a:t>Это главный культурный и </a:t>
            </a:r>
            <a:br>
              <a:rPr lang="ru-RU" altLang="en-US"/>
            </a:br>
            <a:r>
              <a:rPr lang="ru-RU" altLang="en-US"/>
              <a:t>экономический центр страны. </a:t>
            </a:r>
            <a:br>
              <a:rPr lang="ru-RU" altLang="en-US"/>
            </a:br>
            <a:r>
              <a:rPr lang="ru-RU" altLang="en-US"/>
              <a:t>Площадь столицы составляет 228 км2. Бухарест также является наиболее </a:t>
            </a:r>
            <a:br>
              <a:rPr lang="ru-RU" altLang="en-US"/>
            </a:br>
            <a:r>
              <a:rPr lang="ru-RU" altLang="en-US"/>
              <a:t>населенным городом Юго-восточной </a:t>
            </a:r>
            <a:br>
              <a:rPr lang="ru-RU" altLang="en-US"/>
            </a:br>
            <a:r>
              <a:rPr lang="ru-RU" altLang="en-US"/>
              <a:t>Европы.</a:t>
            </a:r>
          </a:p>
          <a:p>
            <a:pPr>
              <a:defRPr/>
            </a:pPr>
            <a:endParaRPr lang="ru-RU" altLang="en-US"/>
          </a:p>
          <a:p>
            <a:pPr>
              <a:defRPr/>
            </a:pPr>
            <a:r>
              <a:rPr lang="ru-RU" altLang="en-US"/>
              <a:t>Население Бухареста составляет </a:t>
            </a:r>
            <a:br>
              <a:rPr lang="ru-RU" altLang="en-US"/>
            </a:br>
            <a:r>
              <a:rPr lang="ru-RU" altLang="en-US"/>
              <a:t>1,9 млн. человек. Это 6-ой по </a:t>
            </a:r>
            <a:br>
              <a:rPr lang="ru-RU" altLang="en-US"/>
            </a:br>
            <a:r>
              <a:rPr lang="ru-RU" altLang="en-US"/>
              <a:t>численности населения город </a:t>
            </a:r>
            <a:br>
              <a:rPr lang="ru-RU" altLang="en-US"/>
            </a:br>
            <a:r>
              <a:rPr lang="ru-RU" altLang="en-US"/>
              <a:t>Европы.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/>
          <a:stretch>
            <a:fillRect/>
          </a:stretch>
        </p:blipFill>
        <p:spPr>
          <a:xfrm>
            <a:off x="6232803" y="2636901"/>
            <a:ext cx="5959197" cy="422109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:dsp="http://schemas.microsoft.com/office/drawing/2008/diagram" xmlns:dgm="http://schemas.openxmlformats.org/drawingml/2006/diagram" xmlns:c="http://schemas.openxmlformats.org/drawingml/2006/chart" xmlns="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260603"/>
            <a:ext cx="10972799" cy="5851525"/>
          </a:xfrm>
        </p:spPr>
        <p:txBody>
          <a:bodyPr/>
          <a:lstStyle/>
          <a:p>
            <a:pPr>
              <a:defRPr/>
            </a:pPr>
            <a:r>
              <a:rPr lang="ru-RU" altLang="en-US"/>
              <a:t> Основной религией Румынии является православие, которое исповедуют 87% населения. Более 7% являются протестантами, 4.5% — приверженцы римо-католической церкви, а остальные 1,5% составляют мусульмане и атеисты.</a:t>
            </a:r>
            <a:br>
              <a:rPr lang="ru-RU" altLang="en-US"/>
            </a:br>
            <a:r>
              <a:rPr lang="ru-RU" altLang="en-US"/>
              <a:t/>
            </a:r>
            <a:br>
              <a:rPr lang="ru-RU" altLang="en-US"/>
            </a:br>
            <a:r>
              <a:rPr lang="ru-RU" altLang="en-US"/>
              <a:t>Румыния стала официальным членом ООН с 1955, </a:t>
            </a:r>
            <a:br>
              <a:rPr lang="ru-RU" altLang="en-US"/>
            </a:br>
            <a:r>
              <a:rPr lang="ru-RU" altLang="en-US"/>
              <a:t>НАТО с 2004, а ЕС с 2007 года.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/>
          <a:stretch>
            <a:fillRect/>
          </a:stretch>
        </p:blipFill>
        <p:spPr>
          <a:xfrm>
            <a:off x="6600062" y="3028106"/>
            <a:ext cx="5591937" cy="382989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:dsp="http://schemas.microsoft.com/office/drawing/2008/diagram" xmlns:dgm="http://schemas.openxmlformats.org/drawingml/2006/diagram" xmlns:c="http://schemas.openxmlformats.org/drawingml/2006/chart" xmlns="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609600" y="1253600"/>
            <a:ext cx="10972799" cy="4911741"/>
          </a:xfrm>
        </p:spPr>
        <p:txBody>
          <a:bodyPr/>
          <a:lstStyle/>
          <a:p>
            <a:pPr>
              <a:defRPr/>
            </a:pPr>
            <a:r>
              <a:rPr lang="ru-RU" altLang="en-US"/>
              <a:t>Дельта Дуная (Delta Dunării). Объект располагается на востоке Румынии и частично в Украине. Его площадь составляет </a:t>
            </a:r>
            <a:br>
              <a:rPr lang="ru-RU" altLang="en-US"/>
            </a:br>
            <a:r>
              <a:rPr lang="ru-RU" altLang="en-US"/>
              <a:t>4152 кв. км. Это делает дельту Дуная второй по величине </a:t>
            </a:r>
            <a:br>
              <a:rPr lang="ru-RU" altLang="en-US"/>
            </a:br>
            <a:r>
              <a:rPr lang="ru-RU" altLang="en-US"/>
              <a:t>речной дельтой во всей Европе. Из-за наносных отложений </a:t>
            </a:r>
            <a:br>
              <a:rPr lang="ru-RU" altLang="en-US"/>
            </a:br>
            <a:r>
              <a:rPr lang="ru-RU" altLang="en-US"/>
              <a:t>площадь водоема постоянно меняется. Скорость его </a:t>
            </a:r>
            <a:br>
              <a:rPr lang="ru-RU" altLang="en-US"/>
            </a:br>
            <a:r>
              <a:rPr lang="ru-RU" altLang="en-US"/>
              <a:t>движения составляет примерно 40 м в год. Вкупе с </a:t>
            </a:r>
            <a:br>
              <a:rPr lang="ru-RU" altLang="en-US"/>
            </a:br>
            <a:r>
              <a:rPr lang="ru-RU" altLang="en-US"/>
              <a:t>эксплуатацией судоходными компаниями это наносит ему </a:t>
            </a:r>
            <a:br>
              <a:rPr lang="ru-RU" altLang="en-US"/>
            </a:br>
            <a:r>
              <a:rPr lang="ru-RU" altLang="en-US"/>
              <a:t>серьезный ущерб. Для поддержания благоприятной </a:t>
            </a:r>
            <a:br>
              <a:rPr lang="ru-RU" altLang="en-US"/>
            </a:br>
            <a:r>
              <a:rPr lang="ru-RU" altLang="en-US"/>
              <a:t>экологической обстановки на территории природного объекта, находящегося под охраной ЮНЕСКО в Румынии, был создан </a:t>
            </a:r>
            <a:br>
              <a:rPr lang="ru-RU" altLang="en-US"/>
            </a:br>
            <a:r>
              <a:rPr lang="ru-RU" altLang="en-US"/>
              <a:t>биорезерват</a:t>
            </a:r>
            <a:r>
              <a:rPr lang="en-US" altLang="ru-RU"/>
              <a:t>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altLang="en-US"/>
              <a:t>В список объектов Всемирного наследия </a:t>
            </a:r>
            <a:br>
              <a:rPr lang="ru-RU" altLang="en-US"/>
            </a:br>
            <a:r>
              <a:rPr lang="ru-RU" altLang="en-US"/>
              <a:t>ЮНЕСКО в Румынии входят: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:dsp="http://schemas.microsoft.com/office/drawing/2008/diagram" xmlns:dgm="http://schemas.openxmlformats.org/drawingml/2006/diagram" xmlns:c="http://schemas.openxmlformats.org/drawingml/2006/chart" xmlns="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/>
          <a:stretch>
            <a:fillRect/>
          </a:stretch>
        </p:blipFill>
        <p:spPr>
          <a:xfrm>
            <a:off x="5895593" y="0"/>
            <a:ext cx="6296407" cy="440529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/>
          <a:stretch>
            <a:fillRect/>
          </a:stretch>
        </p:blipFill>
        <p:spPr>
          <a:xfrm>
            <a:off x="0" y="0"/>
            <a:ext cx="6048756" cy="396249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/>
          <a:stretch>
            <a:fillRect/>
          </a:stretch>
        </p:blipFill>
        <p:spPr>
          <a:xfrm>
            <a:off x="1703450" y="3115379"/>
            <a:ext cx="6228207" cy="441813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:dsp="http://schemas.microsoft.com/office/drawing/2008/diagram" xmlns:dgm="http://schemas.openxmlformats.org/drawingml/2006/diagram" xmlns:c="http://schemas.openxmlformats.org/drawingml/2006/chart" xmlns="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609599" y="1556766"/>
            <a:ext cx="10972799" cy="4569397"/>
          </a:xfrm>
        </p:spPr>
        <p:txBody>
          <a:bodyPr/>
          <a:lstStyle/>
          <a:p>
            <a:pPr>
              <a:defRPr/>
            </a:pPr>
            <a:r>
              <a:rPr lang="ru-RU" altLang="en-US"/>
              <a:t>Трансильванские деревни (Biserici fortificate din Transilvania). </a:t>
            </a:r>
            <a:br>
              <a:rPr lang="ru-RU" altLang="en-US"/>
            </a:br>
            <a:r>
              <a:rPr lang="ru-RU" altLang="en-US"/>
              <a:t>Объект состоит из семи деревень – Бьертан, Вискрь, Дыржиу, Кылник, Прежмер, Саскиз, Валя-Вийлор. Они были построены в XIII-XVI вв. трансильванскими саксами, которые </a:t>
            </a:r>
            <a:br>
              <a:rPr lang="ru-RU" altLang="en-US"/>
            </a:br>
            <a:r>
              <a:rPr lang="ru-RU" altLang="en-US"/>
              <a:t>расположили внутри них укрепления. Оборонительные </a:t>
            </a:r>
            <a:br>
              <a:rPr lang="ru-RU" altLang="en-US"/>
            </a:br>
            <a:r>
              <a:rPr lang="ru-RU" altLang="en-US"/>
              <a:t>сооружения помогли местным торговцам и ремесленникам </a:t>
            </a:r>
            <a:br>
              <a:rPr lang="ru-RU" altLang="en-US"/>
            </a:br>
            <a:r>
              <a:rPr lang="ru-RU" altLang="en-US"/>
              <a:t>выжить и процветать даже после турецких и татарских </a:t>
            </a:r>
            <a:br>
              <a:rPr lang="ru-RU" altLang="en-US"/>
            </a:br>
            <a:r>
              <a:rPr lang="ru-RU" altLang="en-US"/>
              <a:t>набегов.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altLang="en-US"/>
              <a:t>В список объектов Всемирного наследия </a:t>
            </a:r>
            <a:br>
              <a:rPr lang="ru-RU" altLang="en-US"/>
            </a:br>
            <a:r>
              <a:rPr lang="ru-RU" altLang="en-US"/>
              <a:t>ЮНЕСКО в Румынии входят: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:dsp="http://schemas.microsoft.com/office/drawing/2008/diagram" xmlns:dgm="http://schemas.openxmlformats.org/drawingml/2006/diagram" xmlns:c="http://schemas.openxmlformats.org/drawingml/2006/chart" xmlns="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/>
          <a:stretch>
            <a:fillRect/>
          </a:stretch>
        </p:blipFill>
        <p:spPr>
          <a:xfrm>
            <a:off x="5879973" y="-171450"/>
            <a:ext cx="5688711" cy="395049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/>
          <a:stretch>
            <a:fillRect/>
          </a:stretch>
        </p:blipFill>
        <p:spPr>
          <a:xfrm>
            <a:off x="268250" y="188594"/>
            <a:ext cx="6043777" cy="416690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/>
          <a:stretch>
            <a:fillRect/>
          </a:stretch>
        </p:blipFill>
        <p:spPr>
          <a:xfrm>
            <a:off x="5586073" y="2954798"/>
            <a:ext cx="6276510" cy="390320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:dsp="http://schemas.microsoft.com/office/drawing/2008/diagram" xmlns:dgm="http://schemas.openxmlformats.org/drawingml/2006/diagram" xmlns:c="http://schemas.openxmlformats.org/drawingml/2006/chart" xmlns="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609599" y="1556766"/>
            <a:ext cx="10972799" cy="4569397"/>
          </a:xfrm>
        </p:spPr>
        <p:txBody>
          <a:bodyPr/>
          <a:lstStyle/>
          <a:p>
            <a:pPr>
              <a:defRPr/>
            </a:pPr>
            <a:r>
              <a:rPr lang="ru-RU" altLang="en-US"/>
              <a:t>Монастырь Хорезу (Mănăstirea Horezu). Архитектурный </a:t>
            </a:r>
            <a:br>
              <a:rPr lang="ru-RU" altLang="en-US"/>
            </a:br>
            <a:r>
              <a:rPr lang="ru-RU" altLang="en-US"/>
              <a:t>памятник, признанный объектом ЮНЕСКО в Румынии, </a:t>
            </a:r>
            <a:br>
              <a:rPr lang="ru-RU" altLang="en-US"/>
            </a:br>
            <a:r>
              <a:rPr lang="ru-RU" altLang="en-US"/>
              <a:t>находится в исторической области Валахия. Его в 1690 г. </a:t>
            </a:r>
            <a:br>
              <a:rPr lang="ru-RU" altLang="en-US"/>
            </a:br>
            <a:r>
              <a:rPr lang="ru-RU" altLang="en-US"/>
              <a:t>основал господарь Константин Брынковяну, который после </a:t>
            </a:r>
            <a:br>
              <a:rPr lang="ru-RU" altLang="en-US"/>
            </a:br>
            <a:r>
              <a:rPr lang="ru-RU" altLang="en-US"/>
              <a:t>был причислен к лику святых. Монастырь украшен </a:t>
            </a:r>
            <a:br>
              <a:rPr lang="ru-RU" altLang="en-US"/>
            </a:br>
            <a:r>
              <a:rPr lang="ru-RU" altLang="en-US"/>
              <a:t>декоративной росписью и резными архитектурными </a:t>
            </a:r>
            <a:br>
              <a:rPr lang="ru-RU" altLang="en-US"/>
            </a:br>
            <a:r>
              <a:rPr lang="ru-RU" altLang="en-US"/>
              <a:t>элементами. Он считается лучшим образцом брынковянского стиля, зародившегося в Валахии.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altLang="en-US"/>
              <a:t>В список объектов Всемирного наследия </a:t>
            </a:r>
            <a:br>
              <a:rPr lang="ru-RU" altLang="en-US"/>
            </a:br>
            <a:r>
              <a:rPr lang="ru-RU" altLang="en-US"/>
              <a:t>ЮНЕСКО в Румынии входят: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:dsp="http://schemas.microsoft.com/office/drawing/2008/diagram" xmlns:dgm="http://schemas.openxmlformats.org/drawingml/2006/diagram" xmlns:c="http://schemas.openxmlformats.org/drawingml/2006/chart" xmlns="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вет">
  <a:themeElements>
    <a:clrScheme name="Свет">
      <a:dk1>
        <a:sysClr val="windowText" lastClr="000000"/>
      </a:dk1>
      <a:lt1>
        <a:sysClr val="window" lastClr="FFFFFF"/>
      </a:lt1>
      <a:dk2>
        <a:srgbClr val="3A3936"/>
      </a:dk2>
      <a:lt2>
        <a:srgbClr val="75736C"/>
      </a:lt2>
      <a:accent1>
        <a:srgbClr val="CC0000"/>
      </a:accent1>
      <a:accent2>
        <a:srgbClr val="820000"/>
      </a:accent2>
      <a:accent3>
        <a:srgbClr val="FF6600"/>
      </a:accent3>
      <a:accent4>
        <a:srgbClr val="FF8837"/>
      </a:accent4>
      <a:accent5>
        <a:srgbClr val="FFC000"/>
      </a:accent5>
      <a:accent6>
        <a:srgbClr val="DEA900"/>
      </a:accent6>
      <a:hlink>
        <a:srgbClr val="0000FF"/>
      </a:hlink>
      <a:folHlink>
        <a:srgbClr val="800080"/>
      </a:folHlink>
    </a:clrScheme>
    <a:fontScheme name="Свет">
      <a:majorFont>
        <a:latin typeface="Arial"/>
        <a:ea typeface=""/>
        <a:cs typeface=""/>
        <a:font script="Jpan" typeface="MS PGothic"/>
        <a:font script="Hang" typeface="HCR Dotum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MS PGothic"/>
        <a:font script="Hang" typeface="HCR Dotum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вет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254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reflection blurRad="12700" stA="26000" endPos="28000" dist="38100" dir="5400000" sy="-100000" rotWithShape="0"/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90000"/>
                <a:shade val="100000"/>
                <a:satMod val="20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98000"/>
                <a:satMod val="4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208</Words>
  <Application>Microsoft Office PowerPoint</Application>
  <PresentationFormat>Произвольный</PresentationFormat>
  <Paragraphs>40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Свет</vt:lpstr>
      <vt:lpstr>România</vt:lpstr>
      <vt:lpstr>Слайд 2</vt:lpstr>
      <vt:lpstr>Слайд 3</vt:lpstr>
      <vt:lpstr>Слайд 4</vt:lpstr>
      <vt:lpstr>В список объектов Всемирного наследия  ЮНЕСКО в Румынии входят:</vt:lpstr>
      <vt:lpstr>Слайд 6</vt:lpstr>
      <vt:lpstr>В список объектов Всемирного наследия  ЮНЕСКО в Румынии входят:</vt:lpstr>
      <vt:lpstr>Слайд 8</vt:lpstr>
      <vt:lpstr>В список объектов Всемирного наследия  ЮНЕСКО в Румынии входят:</vt:lpstr>
      <vt:lpstr>Слайд 10</vt:lpstr>
      <vt:lpstr>В список объектов Всемирного наследия  ЮНЕСКО в Румынии входят:</vt:lpstr>
      <vt:lpstr>Слайд 12</vt:lpstr>
      <vt:lpstr>В список объектов Всемирного наследия  ЮНЕСКО в Румынии входят:</vt:lpstr>
      <vt:lpstr>Слайд 14</vt:lpstr>
      <vt:lpstr>Легенды.</vt:lpstr>
      <vt:lpstr>Легенды</vt:lpstr>
      <vt:lpstr>Слайд 17</vt:lpstr>
      <vt:lpstr>Слайд 18</vt:lpstr>
      <vt:lpstr>Слайд 19</vt:lpstr>
      <vt:lpstr>Слайд 20</vt:lpstr>
      <vt:lpstr>Слайд 21</vt:lpstr>
      <vt:lpstr>Известные личности.</vt:lpstr>
      <vt:lpstr>Слайд 23</vt:lpstr>
    </vt:vector>
  </TitlesOfParts>
  <Manager/>
  <Company/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Молдавия</dc:title>
  <dc:creator>LENOVO</dc:creator>
  <cp:lastModifiedBy>Алена</cp:lastModifiedBy>
  <cp:revision>20</cp:revision>
  <dcterms:created xsi:type="dcterms:W3CDTF">2020-05-19T07:55:19Z</dcterms:created>
  <dcterms:modified xsi:type="dcterms:W3CDTF">2020-07-27T14:34:39Z</dcterms:modified>
  <cp:version>0906.0100.01</cp:version>
</cp:coreProperties>
</file>