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64" r:id="rId3"/>
    <p:sldId id="289" r:id="rId4"/>
    <p:sldId id="290" r:id="rId5"/>
    <p:sldId id="284" r:id="rId6"/>
    <p:sldId id="257" r:id="rId7"/>
    <p:sldId id="291" r:id="rId8"/>
    <p:sldId id="266" r:id="rId9"/>
    <p:sldId id="267" r:id="rId10"/>
    <p:sldId id="292" r:id="rId11"/>
    <p:sldId id="268" r:id="rId12"/>
    <p:sldId id="269" r:id="rId13"/>
    <p:sldId id="270" r:id="rId14"/>
    <p:sldId id="271" r:id="rId15"/>
    <p:sldId id="293" r:id="rId16"/>
    <p:sldId id="272" r:id="rId17"/>
    <p:sldId id="273" r:id="rId18"/>
    <p:sldId id="274" r:id="rId19"/>
    <p:sldId id="275" r:id="rId20"/>
    <p:sldId id="276" r:id="rId21"/>
    <p:sldId id="277" r:id="rId22"/>
    <p:sldId id="265" r:id="rId23"/>
    <p:sldId id="294" r:id="rId24"/>
    <p:sldId id="278" r:id="rId25"/>
    <p:sldId id="295" r:id="rId26"/>
    <p:sldId id="279" r:id="rId27"/>
    <p:sldId id="280" r:id="rId28"/>
    <p:sldId id="281" r:id="rId29"/>
    <p:sldId id="282" r:id="rId30"/>
    <p:sldId id="285" r:id="rId31"/>
    <p:sldId id="286" r:id="rId32"/>
    <p:sldId id="288" r:id="rId33"/>
    <p:sldId id="28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EEFE"/>
    <a:srgbClr val="96EAFE"/>
    <a:srgbClr val="7C5989"/>
    <a:srgbClr val="000066"/>
    <a:srgbClr val="333399"/>
    <a:srgbClr val="800000"/>
    <a:srgbClr val="CC00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8" autoAdjust="0"/>
    <p:restoredTop sz="93548" autoAdjust="0"/>
  </p:normalViewPr>
  <p:slideViewPr>
    <p:cSldViewPr>
      <p:cViewPr varScale="1">
        <p:scale>
          <a:sx n="68" d="100"/>
          <a:sy n="68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52800"/>
            <a:ext cx="9144000" cy="609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3048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B167C18-07BA-422D-9760-556ADC9D7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319FD-29CD-47FE-B45D-794D5F62CD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318497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77100" y="0"/>
            <a:ext cx="1866900" cy="6324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0"/>
            <a:ext cx="5448300" cy="6324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7D871-8ABF-4CF4-BDA4-5CD4195586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678436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D9875-5974-4768-9D94-ADC68568B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4147744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EA7BF-EDB1-49EC-BB96-FE177841A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18174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52600" y="9144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9144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72685-3181-4CE4-9122-2CBF6C17C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562141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CF57B7-8375-433F-9D03-2DC22A9B20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024210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C8BD8-ECEC-4F09-AC02-55D72A0951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15520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39885-86FA-4271-8BF3-390169A98E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02906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FC19B-1B79-4DA2-A302-48565FFAA6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0682580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2FCDC0-861D-4FB5-BF0F-793F28CEAE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456142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914400"/>
            <a:ext cx="72390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0"/>
            <a:ext cx="7467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DB7E8C50-BB50-47B8-8DAB-18EB20D32F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algn="ctr"/>
            <a:r>
              <a:rPr lang="ru-RU" dirty="0" smtClean="0"/>
              <a:t>Внимание! Определите тему урока.</a:t>
            </a:r>
            <a:endParaRPr lang="ru-RU" dirty="0"/>
          </a:p>
        </p:txBody>
      </p:sp>
      <p:pic>
        <p:nvPicPr>
          <p:cNvPr id="1026" name="Picture 2" descr="C:\Users\Алла Александровна\Desktop\3949_1345614885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847127">
            <a:off x="471196" y="1206207"/>
            <a:ext cx="3668147" cy="2425570"/>
          </a:xfrm>
          <a:prstGeom prst="rect">
            <a:avLst/>
          </a:prstGeom>
          <a:noFill/>
        </p:spPr>
      </p:pic>
      <p:pic>
        <p:nvPicPr>
          <p:cNvPr id="1027" name="Picture 3" descr="C:\Users\Алла Александровна\Desktop\iS1E7L5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6486">
            <a:off x="5093902" y="1104948"/>
            <a:ext cx="3609403" cy="2664296"/>
          </a:xfrm>
          <a:prstGeom prst="rect">
            <a:avLst/>
          </a:prstGeom>
          <a:noFill/>
        </p:spPr>
      </p:pic>
      <p:pic>
        <p:nvPicPr>
          <p:cNvPr id="1028" name="Picture 4" descr="C:\Users\Алла Александровна\Desktop\Pojar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252175">
            <a:off x="822256" y="3926034"/>
            <a:ext cx="3893404" cy="2448272"/>
          </a:xfrm>
          <a:prstGeom prst="rect">
            <a:avLst/>
          </a:prstGeom>
          <a:noFill/>
        </p:spPr>
      </p:pic>
      <p:pic>
        <p:nvPicPr>
          <p:cNvPr id="1029" name="Picture 5" descr="C:\Users\Алла Александровна\Desktop\tula_pozhar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329772">
            <a:off x="5512505" y="3647346"/>
            <a:ext cx="3113753" cy="2669282"/>
          </a:xfrm>
          <a:prstGeom prst="rect">
            <a:avLst/>
          </a:prstGeom>
          <a:noFill/>
        </p:spPr>
      </p:pic>
      <p:pic>
        <p:nvPicPr>
          <p:cNvPr id="1030" name="Picture 6" descr="C:\Users\Алла Александровна\Desktop\i0G6UI2AV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897933">
            <a:off x="2425827" y="1849711"/>
            <a:ext cx="3154287" cy="2592287"/>
          </a:xfrm>
          <a:prstGeom prst="rect">
            <a:avLst/>
          </a:prstGeom>
          <a:noFill/>
        </p:spPr>
      </p:pic>
      <p:pic>
        <p:nvPicPr>
          <p:cNvPr id="1031" name="Picture 7" descr="C:\Users\Алла Александровна\Desktop\1343762986_8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243382">
            <a:off x="3409298" y="4105711"/>
            <a:ext cx="2921964" cy="206566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700808"/>
            <a:ext cx="7239000" cy="4623792"/>
          </a:xfrm>
        </p:spPr>
        <p:txBody>
          <a:bodyPr/>
          <a:lstStyle/>
          <a:p>
            <a:r>
              <a:rPr lang="ru-RU" sz="4000" i="1" dirty="0" smtClean="0"/>
              <a:t>Какие могут быть, по вашему мнению, наиболее распространённые причины пожаров в быту?</a:t>
            </a:r>
            <a:endParaRPr lang="ru-RU" sz="4000" i="1" dirty="0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700808"/>
          </a:xfrm>
        </p:spPr>
        <p:txBody>
          <a:bodyPr/>
          <a:lstStyle/>
          <a:p>
            <a:pPr algn="ctr"/>
            <a:r>
              <a:rPr lang="ru-RU" dirty="0" smtClean="0"/>
              <a:t>Наиболее распространённые </a:t>
            </a:r>
            <a:r>
              <a:rPr lang="ru-RU" dirty="0" smtClean="0">
                <a:solidFill>
                  <a:schemeClr val="tx1"/>
                </a:solidFill>
              </a:rPr>
              <a:t>причины пожаров в быту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2204864"/>
            <a:ext cx="7239000" cy="3168352"/>
          </a:xfrm>
        </p:spPr>
        <p:txBody>
          <a:bodyPr/>
          <a:lstStyle/>
          <a:p>
            <a:r>
              <a:rPr lang="ru-RU" dirty="0" smtClean="0"/>
              <a:t>Неосторожное обращение с огнём</a:t>
            </a:r>
          </a:p>
          <a:p>
            <a:r>
              <a:rPr lang="ru-RU" dirty="0" smtClean="0"/>
              <a:t>Неисправность и неправильная эксплуатация электрооборудования</a:t>
            </a:r>
          </a:p>
          <a:p>
            <a:r>
              <a:rPr lang="ru-RU" dirty="0" smtClean="0"/>
              <a:t>Неправильная эксплуатация печного отопления</a:t>
            </a:r>
          </a:p>
          <a:p>
            <a:r>
              <a:rPr lang="ru-RU" dirty="0" smtClean="0"/>
              <a:t>Шалости детей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Неосторожное обращение с огнём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196752"/>
            <a:ext cx="7239000" cy="5127848"/>
          </a:xfrm>
        </p:spPr>
        <p:txBody>
          <a:bodyPr/>
          <a:lstStyle/>
          <a:p>
            <a:r>
              <a:rPr lang="ru-RU" sz="2000" dirty="0" smtClean="0"/>
              <a:t>Бросание непогашенных окурков и спичек, курение в </a:t>
            </a:r>
            <a:r>
              <a:rPr lang="ru-RU" sz="2000" dirty="0" err="1" smtClean="0"/>
              <a:t>неотведенных</a:t>
            </a:r>
            <a:r>
              <a:rPr lang="ru-RU" sz="2000" dirty="0" smtClean="0"/>
              <a:t> местах;</a:t>
            </a:r>
          </a:p>
          <a:p>
            <a:r>
              <a:rPr lang="ru-RU" sz="2000" dirty="0" smtClean="0"/>
              <a:t>Разведение костров во дворах жилых домов или на садовых участках;</a:t>
            </a:r>
          </a:p>
          <a:p>
            <a:r>
              <a:rPr lang="ru-RU" sz="2000" dirty="0" smtClean="0"/>
              <a:t>Отогревание в зимнее время замёрзших труб отопления паяльной лампой или факелом;</a:t>
            </a:r>
          </a:p>
          <a:p>
            <a:r>
              <a:rPr lang="ru-RU" sz="2000" dirty="0" smtClean="0"/>
              <a:t>Подогрев на плите пожароопасных веществ бытовой химии;</a:t>
            </a:r>
          </a:p>
          <a:p>
            <a:r>
              <a:rPr lang="ru-RU" sz="2000" dirty="0" smtClean="0"/>
              <a:t>Чистка легковоспламеняющимися жидкостями промасленной одежды в закрытых помещениях;</a:t>
            </a:r>
          </a:p>
          <a:p>
            <a:r>
              <a:rPr lang="ru-RU" sz="2000" dirty="0" smtClean="0"/>
              <a:t>Небрежное хранение горючих жидкостей;</a:t>
            </a:r>
          </a:p>
          <a:p>
            <a:r>
              <a:rPr lang="ru-RU" sz="2000" dirty="0" smtClean="0"/>
              <a:t>Применение для освещения открытого огня;</a:t>
            </a:r>
          </a:p>
          <a:p>
            <a:r>
              <a:rPr lang="ru-RU" sz="2000" dirty="0" smtClean="0"/>
              <a:t>Проведение </a:t>
            </a:r>
            <a:r>
              <a:rPr lang="ru-RU" sz="2000" dirty="0" err="1" smtClean="0"/>
              <a:t>газо</a:t>
            </a:r>
            <a:r>
              <a:rPr lang="ru-RU" sz="2000" dirty="0" smtClean="0"/>
              <a:t>- и электросварки без соблюдения правил безопасности.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838200"/>
          </a:xfrm>
        </p:spPr>
        <p:txBody>
          <a:bodyPr/>
          <a:lstStyle/>
          <a:p>
            <a:pPr algn="ctr"/>
            <a:r>
              <a:rPr lang="ru-RU" sz="3200" dirty="0" smtClean="0"/>
              <a:t>Неисправность и неправильная эксплуатация электрооборудования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196752"/>
            <a:ext cx="7299920" cy="5127848"/>
          </a:xfrm>
        </p:spPr>
        <p:txBody>
          <a:bodyPr/>
          <a:lstStyle/>
          <a:p>
            <a:r>
              <a:rPr lang="ru-RU" sz="2000" dirty="0" smtClean="0"/>
              <a:t>Перегрузка электросети включением нескольких электроприборов в одну розетку;</a:t>
            </a:r>
          </a:p>
          <a:p>
            <a:r>
              <a:rPr lang="ru-RU" sz="2000" dirty="0" smtClean="0"/>
              <a:t>Повреждение электроприборов, небрежное соединение, оголение или плохая изоляция проводов;</a:t>
            </a:r>
          </a:p>
          <a:p>
            <a:r>
              <a:rPr lang="ru-RU" sz="2000" dirty="0" smtClean="0"/>
              <a:t>Оставление электронагревательных приборов включенными в сеть в течение длительного времени и их перегрев;</a:t>
            </a:r>
          </a:p>
          <a:p>
            <a:r>
              <a:rPr lang="ru-RU" sz="2000" dirty="0" smtClean="0"/>
              <a:t>Расположение дополнительных электронагревателей вблизи от легковоспламеняющихся предметов (занавесок, штор, покрывал…);</a:t>
            </a:r>
          </a:p>
          <a:p>
            <a:r>
              <a:rPr lang="ru-RU" sz="2000" dirty="0" smtClean="0"/>
              <a:t>Нарушение правил эксплуатации электроприборов, определённых в инструкции предприятий-изготовителей;</a:t>
            </a:r>
          </a:p>
          <a:p>
            <a:r>
              <a:rPr lang="ru-RU" sz="2000" dirty="0" smtClean="0"/>
              <a:t>Эксплуатация электропечей, не оборудованных терморегуляторами.</a:t>
            </a:r>
            <a:endParaRPr lang="ru-RU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8172400" cy="838200"/>
          </a:xfrm>
        </p:spPr>
        <p:txBody>
          <a:bodyPr/>
          <a:lstStyle/>
          <a:p>
            <a:pPr algn="ctr"/>
            <a:r>
              <a:rPr lang="ru-RU" sz="3200" dirty="0" smtClean="0"/>
              <a:t>Неправильная эксплуатация печного оборудования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124744"/>
            <a:ext cx="7239000" cy="5040560"/>
          </a:xfrm>
        </p:spPr>
        <p:txBody>
          <a:bodyPr/>
          <a:lstStyle/>
          <a:p>
            <a:r>
              <a:rPr lang="ru-RU" sz="2400" dirty="0" smtClean="0"/>
              <a:t>Неисправность печей и их плохая подготовка к отопительному сезону;</a:t>
            </a:r>
          </a:p>
          <a:p>
            <a:r>
              <a:rPr lang="ru-RU" sz="2400" dirty="0" smtClean="0"/>
              <a:t>Своевременно не очищенные от сажи дымоходы и печи;</a:t>
            </a:r>
          </a:p>
          <a:p>
            <a:r>
              <a:rPr lang="ru-RU" sz="2400" dirty="0" smtClean="0"/>
              <a:t>Установка металлических печей, не отвечающих требованиям пожарной безопасности;</a:t>
            </a:r>
          </a:p>
          <a:p>
            <a:r>
              <a:rPr lang="ru-RU" sz="2400" dirty="0" smtClean="0"/>
              <a:t>Оставление топящейся печи без присмотра;</a:t>
            </a:r>
          </a:p>
          <a:p>
            <a:r>
              <a:rPr lang="ru-RU" sz="2400" dirty="0" smtClean="0"/>
              <a:t>Применение для розжига печи бензина; керосина, дизельного топлива и других</a:t>
            </a:r>
          </a:p>
          <a:p>
            <a:r>
              <a:rPr lang="ru-RU" sz="2400" dirty="0" smtClean="0"/>
              <a:t>Легковоспламеняющихся жидкостей.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2132856"/>
            <a:ext cx="7239000" cy="4191744"/>
          </a:xfrm>
        </p:spPr>
        <p:txBody>
          <a:bodyPr/>
          <a:lstStyle/>
          <a:p>
            <a:r>
              <a:rPr lang="ru-RU" sz="4000" i="1" dirty="0" smtClean="0"/>
              <a:t>Какие шалости детей могут привести к пожару?</a:t>
            </a:r>
            <a:endParaRPr lang="ru-RU" sz="4000" i="1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Шалости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412776"/>
            <a:ext cx="7239000" cy="4176464"/>
          </a:xfrm>
        </p:spPr>
        <p:txBody>
          <a:bodyPr/>
          <a:lstStyle/>
          <a:p>
            <a:r>
              <a:rPr lang="ru-RU" sz="3600" dirty="0" smtClean="0"/>
              <a:t>Игра со спичками;</a:t>
            </a:r>
          </a:p>
          <a:p>
            <a:r>
              <a:rPr lang="ru-RU" sz="3600" dirty="0" smtClean="0"/>
              <a:t>Разведение костров в подвалах и на чердаках;</a:t>
            </a:r>
          </a:p>
          <a:p>
            <a:r>
              <a:rPr lang="ru-RU" sz="3600" dirty="0" smtClean="0"/>
              <a:t>Поджог тополиного пуха в летнее время;</a:t>
            </a:r>
          </a:p>
          <a:p>
            <a:r>
              <a:rPr lang="ru-RU" sz="3600" dirty="0" smtClean="0"/>
              <a:t>Нарушение правил обращения с пиротехникой.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38200"/>
          </a:xfrm>
        </p:spPr>
        <p:txBody>
          <a:bodyPr/>
          <a:lstStyle/>
          <a:p>
            <a:r>
              <a:rPr lang="ru-RU" sz="2800" dirty="0" smtClean="0"/>
              <a:t>Три взаимосвязанных направления по обеспечению ПБ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1- разработка и совершенствование требований ПБ, установленные законами или нормативными актами и определяют ряд условий социального и технического характера по обеспечению ПБ. 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ru-RU" sz="2800" dirty="0" smtClean="0"/>
              <a:t>Три взаимосвязанных направления по обеспечению ПБ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2- определение порядка и организации тушения пожара. Тушение пожара представляет собой боевые действия, направленные на спасение людей, имущества и ликвидацию возгораний. Организация и эффективность этих действий всегда зависели от силы средств, привлекаемых на борьбу с пожарами.</a:t>
            </a:r>
            <a:endParaRPr lang="ru-RU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838200"/>
          </a:xfrm>
        </p:spPr>
        <p:txBody>
          <a:bodyPr/>
          <a:lstStyle/>
          <a:p>
            <a:r>
              <a:rPr lang="ru-RU" sz="2800" dirty="0" smtClean="0"/>
              <a:t>Три взаимосвязанных направления по обеспечению ПБ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3-  создание и совершенствование системы подготовки населения в области ПБ, обучение правилам безопасного поведения при пожаре для снижения фактора риска для жизни и здоровья.</a:t>
            </a:r>
          </a:p>
          <a:p>
            <a:pPr>
              <a:buNone/>
            </a:pPr>
            <a:endParaRPr lang="ru-RU" dirty="0" smtClean="0"/>
          </a:p>
          <a:p>
            <a:r>
              <a:rPr lang="ru-RU" sz="2400" dirty="0" smtClean="0">
                <a:solidFill>
                  <a:srgbClr val="C00000"/>
                </a:solidFill>
              </a:rPr>
              <a:t>Все три направления постоянно совершенствуются государством, а их реализация способствует повышению уровня общей культуры населения в области ПБ.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48680"/>
            <a:ext cx="9144000" cy="2088232"/>
          </a:xfrm>
        </p:spPr>
        <p:txBody>
          <a:bodyPr/>
          <a:lstStyle/>
          <a:p>
            <a:r>
              <a:rPr lang="ru-RU" dirty="0" smtClean="0"/>
              <a:t>Пожарная безопасность.</a:t>
            </a:r>
            <a:br>
              <a:rPr lang="ru-RU" dirty="0" smtClean="0"/>
            </a:br>
            <a:r>
              <a:rPr lang="ru-RU" dirty="0" smtClean="0"/>
              <a:t>Права и обязанности граждан в области пожарной безопасности.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49080"/>
            <a:ext cx="9144000" cy="2304256"/>
          </a:xfrm>
        </p:spPr>
        <p:txBody>
          <a:bodyPr/>
          <a:lstStyle/>
          <a:p>
            <a:r>
              <a:rPr lang="ru-RU" dirty="0" smtClean="0"/>
              <a:t>Урок  ОБЖ :</a:t>
            </a:r>
          </a:p>
          <a:p>
            <a:r>
              <a:rPr lang="ru-RU" dirty="0" smtClean="0"/>
              <a:t>Учитель  Ерик Алексей Сергеевич</a:t>
            </a:r>
          </a:p>
          <a:p>
            <a:r>
              <a:rPr lang="ru-RU" dirty="0" smtClean="0"/>
              <a:t>МАОУ «Гимназия»</a:t>
            </a:r>
            <a:r>
              <a:rPr lang="ru-RU" dirty="0" smtClean="0"/>
              <a:t> </a:t>
            </a:r>
            <a:r>
              <a:rPr lang="ru-RU" dirty="0" smtClean="0"/>
              <a:t>г.Старая Русса</a:t>
            </a:r>
          </a:p>
          <a:p>
            <a:r>
              <a:rPr lang="ru-RU" dirty="0" smtClean="0"/>
              <a:t>Структурное подразделение</a:t>
            </a:r>
          </a:p>
          <a:p>
            <a:r>
              <a:rPr lang="ru-RU" dirty="0" smtClean="0"/>
              <a:t>«Школьное отделение №4»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0"/>
            <a:ext cx="7524328" cy="838200"/>
          </a:xfrm>
        </p:spPr>
        <p:txBody>
          <a:bodyPr/>
          <a:lstStyle/>
          <a:p>
            <a:pPr algn="ctr"/>
            <a:r>
              <a:rPr lang="ru-RU" dirty="0" smtClean="0"/>
              <a:t>Это должен знать каждый!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настоящее время в Российской Федерации пожарная охрана – это большая и сложная структура. Основная её часть – ГОСУДАРСТВЕННАЯ ПРОТИВОПОЖАРНАЯ СЛУЖБА, которая входит в состав МЧС России. 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Это должен знать каждый!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Это  наиболее </a:t>
            </a:r>
            <a:r>
              <a:rPr lang="ru-RU" sz="3200" dirty="0" smtClean="0">
                <a:solidFill>
                  <a:srgbClr val="C00000"/>
                </a:solidFill>
              </a:rPr>
              <a:t>мощная и мобильная структура</a:t>
            </a:r>
            <a:r>
              <a:rPr lang="ru-RU" sz="3200" dirty="0" smtClean="0"/>
              <a:t>, основными задачами которой являются: </a:t>
            </a:r>
            <a:r>
              <a:rPr lang="ru-RU" sz="3200" dirty="0" smtClean="0">
                <a:solidFill>
                  <a:srgbClr val="C00000"/>
                </a:solidFill>
              </a:rPr>
              <a:t>организация и осуществление государственного пожарного надзора в Российской Федерации</a:t>
            </a:r>
            <a:r>
              <a:rPr lang="ru-RU" sz="3200" dirty="0" smtClean="0"/>
              <a:t>; организация и осуществление охраны населённых пунктов и предприятий от пожаров; обеспечение и тушение пожаров.</a:t>
            </a:r>
            <a:endParaRPr lang="ru-RU" sz="3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Законодательство Российской Федерации о ПБ.</a:t>
            </a:r>
            <a:endParaRPr lang="en-US" sz="32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700808"/>
            <a:ext cx="6984776" cy="40324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Для граждан Российской Федерации необходимость соблюдения правил ПБ  определяется Федеральным законом «О пожарной безопасности» 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( от 21 декабря 1994 г. №69 - ФЗ), где предусмотрены определённые права, обязанности и ответственность в области ПБ.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2276872"/>
            <a:ext cx="7239000" cy="4047728"/>
          </a:xfrm>
        </p:spPr>
        <p:txBody>
          <a:bodyPr/>
          <a:lstStyle/>
          <a:p>
            <a:r>
              <a:rPr lang="ru-RU" sz="4000" i="1" dirty="0" smtClean="0"/>
              <a:t>По вашему мнению, какие права имеют граждане по Федеральному закону?</a:t>
            </a:r>
            <a:endParaRPr lang="ru-RU" sz="4000" i="1" dirty="0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Граждане имеют право на: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Защиту их жизни, здоровья и имущества в случае пожара;</a:t>
            </a:r>
          </a:p>
          <a:p>
            <a:r>
              <a:rPr lang="ru-RU" sz="2400" dirty="0" smtClean="0"/>
              <a:t>Возмещение ущерба, причинённого пожаром, в порядке, установленном действующим законодательством;</a:t>
            </a:r>
          </a:p>
          <a:p>
            <a:r>
              <a:rPr lang="ru-RU" sz="2400" dirty="0" smtClean="0"/>
              <a:t>Участие в установлении причины пожара, нанёсшего ущерб их здоровью и имуществу;</a:t>
            </a:r>
          </a:p>
          <a:p>
            <a:r>
              <a:rPr lang="ru-RU" sz="2400" dirty="0" smtClean="0"/>
              <a:t>Получение информации по вопросам ПБ, в том числе в установленном порядке от органов управления и подразделений ПО;</a:t>
            </a:r>
          </a:p>
          <a:p>
            <a:r>
              <a:rPr lang="ru-RU" sz="2400" dirty="0" smtClean="0"/>
              <a:t>Участие в обеспечении ПБ, в том числе в установленном  порядке в деятельности добровольной пожарной охраны.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2348880"/>
            <a:ext cx="7239000" cy="3975720"/>
          </a:xfrm>
        </p:spPr>
        <p:txBody>
          <a:bodyPr/>
          <a:lstStyle/>
          <a:p>
            <a:r>
              <a:rPr lang="ru-RU" sz="4000" b="1" dirty="0" smtClean="0"/>
              <a:t>Какие обязанности имеют граждане по Федеральному закону?</a:t>
            </a:r>
            <a:endParaRPr lang="ru-RU" sz="4000" b="1" dirty="0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Граждане обязаны: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Соблюдать требования ПБ;</a:t>
            </a:r>
          </a:p>
          <a:p>
            <a:r>
              <a:rPr lang="ru-RU" dirty="0" smtClean="0"/>
              <a:t>Иметь в помещениях и строениях, находящихся  в их собственности (пользовании), первичные средства тушения пожаров и противопожарный инвентарь в соответствии с правилами ПБ и перечнями, утверждёнными соответствующими органами местного самоуправления;</a:t>
            </a:r>
          </a:p>
          <a:p>
            <a:r>
              <a:rPr lang="ru-RU" dirty="0" smtClean="0"/>
              <a:t>При обнаружении пожаров немедленно уведомлять о них пожарную охрану; 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Граждане обязаны: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До прибытия пожарной охраны применить посильные меры спасению людей, имущества и тушению пожаров;</a:t>
            </a:r>
          </a:p>
          <a:p>
            <a:r>
              <a:rPr lang="ru-RU" sz="2400" dirty="0" smtClean="0"/>
              <a:t>Оказать содействие пожарной охране при тушении пожаров;</a:t>
            </a:r>
          </a:p>
          <a:p>
            <a:r>
              <a:rPr lang="ru-RU" sz="2400" dirty="0" smtClean="0"/>
              <a:t>Выполнять предписания, постановления и иные законные требования должностных лиц государственного пожарного надзора;</a:t>
            </a:r>
          </a:p>
          <a:p>
            <a:r>
              <a:rPr lang="ru-RU" sz="2400" dirty="0" smtClean="0"/>
              <a:t>Предоставлять возможность должностным лицам проводить обследования и проверки в целях контроля ТПБ и пресечении их нарушений.</a:t>
            </a:r>
            <a:endParaRPr lang="ru-RU" sz="2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</a:rPr>
              <a:t>Граждане за нарушение требований ПБ, а также за иные правонарушения в области ПБ могут быть привлечены к дисциплинарной, административной или уголовной ответственности в соответствии с действующим законодательством.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Внимание!!!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В статье 167 «Умышленные уничтожение или повреждение имущества» Уголовного кодекса Российской Федерации </a:t>
            </a:r>
            <a:r>
              <a:rPr lang="ru-RU" dirty="0" smtClean="0"/>
              <a:t>предусмотрено: </a:t>
            </a:r>
            <a:r>
              <a:rPr lang="ru-RU" sz="2000" i="1" dirty="0" smtClean="0"/>
              <a:t>«Умышленные уничтожение или повреждение чужого имущества, если эти деяния повлекли причинение значительного ущерба, наказываются штрафом в размере до сорока тысяч рублей или в размере заработной платы или иного дохода осуждённого за период до трёх месяцев, либо обязательными работами на срок от 180 часов, либо исправительными работами на срок до 1 года, либо арестом на срок до 3 месяцев, либо лишение свободы на срок до 2 лет. Те же деяния, совершённые из хулиганских побуждений, повлекшим  смерть человека по неосторожности или иные тяжкие последствия, наказываются лишением свободы до 5 лет».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выявить причины возникновения пожаров и способов его предотвращения.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Рефлексия : внимание 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sz="3200" i="1" dirty="0" smtClean="0"/>
              <a:t>По чьей вине чаще всего происходят пожары?</a:t>
            </a:r>
          </a:p>
          <a:p>
            <a:pPr marL="514350" indent="-514350">
              <a:buAutoNum type="arabicPeriod"/>
            </a:pPr>
            <a:r>
              <a:rPr lang="ru-RU" sz="3200" i="1" dirty="0" smtClean="0"/>
              <a:t>Сколько существует направлений по обеспечению ПБ?</a:t>
            </a:r>
          </a:p>
          <a:p>
            <a:pPr marL="514350" indent="-514350">
              <a:buAutoNum type="arabicPeriod"/>
            </a:pPr>
            <a:r>
              <a:rPr lang="ru-RU" sz="3200" i="1" dirty="0" smtClean="0"/>
              <a:t>От чего зависит личная безопасность человека на пожаре?</a:t>
            </a:r>
          </a:p>
          <a:p>
            <a:pPr marL="514350" indent="-514350">
              <a:buAutoNum type="arabicPeriod"/>
            </a:pPr>
            <a:r>
              <a:rPr lang="ru-RU" sz="3200" i="1" dirty="0" smtClean="0"/>
              <a:t>Какое главное связующее звено в системе пожарной охраны РФ?</a:t>
            </a:r>
            <a:endParaRPr lang="ru-RU" sz="3200" i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268760"/>
            <a:ext cx="7239000" cy="5055840"/>
          </a:xfrm>
        </p:spPr>
        <p:txBody>
          <a:bodyPr/>
          <a:lstStyle/>
          <a:p>
            <a:r>
              <a:rPr lang="ru-RU" sz="2400" dirty="0" smtClean="0"/>
              <a:t>1: чаще всего пожары возникают по вине человеческого фактора.</a:t>
            </a:r>
          </a:p>
          <a:p>
            <a:r>
              <a:rPr lang="ru-RU" sz="2400" dirty="0" smtClean="0"/>
              <a:t>2: в деятельности человека по обеспечению ПБ существует три основных взаимосвязанных направления.</a:t>
            </a:r>
          </a:p>
          <a:p>
            <a:r>
              <a:rPr lang="ru-RU" sz="2400" dirty="0" smtClean="0"/>
              <a:t>3: личная безопасность человека в ситуациях, возникающих при пожаре, прежде всего зависит от его поведения, соблюдений правил ПБ и умений действовать во время него.</a:t>
            </a:r>
          </a:p>
          <a:p>
            <a:r>
              <a:rPr lang="ru-RU" sz="2400" dirty="0" smtClean="0"/>
              <a:t>4: государственная пожарная охрана – главное звено в системе пожарной охраны РФ.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/>
              <a:t>Подготовить дополнительный материал по пожарной безопасности на территории города Старая Русса (сообщение, презентация на выбор).</a:t>
            </a:r>
            <a:endParaRPr lang="ru-RU" sz="44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1484784"/>
            <a:ext cx="7515944" cy="4392488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Спасибо за работу на уроке!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Берегите себя и своих близких…</a:t>
            </a:r>
            <a:endParaRPr lang="ru-RU" sz="6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412776"/>
            <a:ext cx="7239000" cy="4911824"/>
          </a:xfrm>
        </p:spPr>
        <p:txBody>
          <a:bodyPr/>
          <a:lstStyle/>
          <a:p>
            <a:r>
              <a:rPr lang="ru-RU" dirty="0" smtClean="0"/>
              <a:t>опираясь на собственный опыт, определить причины нарушения ПБ;</a:t>
            </a:r>
          </a:p>
          <a:p>
            <a:r>
              <a:rPr lang="ru-RU" dirty="0" smtClean="0"/>
              <a:t>определить права и обязанности граждан в области ПБ;</a:t>
            </a:r>
          </a:p>
          <a:p>
            <a:r>
              <a:rPr lang="ru-RU" dirty="0" smtClean="0"/>
              <a:t>рассмотреть направления в деятельности человека по обеспечению ПБ;</a:t>
            </a:r>
          </a:p>
          <a:p>
            <a:r>
              <a:rPr lang="ru-RU" dirty="0" smtClean="0"/>
              <a:t>познакомится с законодательством РФ о ПБ.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196752"/>
          </a:xfrm>
        </p:spPr>
        <p:txBody>
          <a:bodyPr/>
          <a:lstStyle/>
          <a:p>
            <a:pPr algn="ctr"/>
            <a:r>
              <a:rPr lang="ru-RU" dirty="0" smtClean="0"/>
              <a:t>Статистика  пожаров за 2014 год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268760"/>
            <a:ext cx="7239000" cy="5055840"/>
          </a:xfrm>
        </p:spPr>
        <p:txBody>
          <a:bodyPr/>
          <a:lstStyle/>
          <a:p>
            <a:r>
              <a:rPr lang="ru-RU" sz="2000" dirty="0" smtClean="0"/>
              <a:t>С начала 2014 года на территории ЮФО произошло 5281  пожар, что на 6 % меньше по сравнению с аналогичным периодом прошлого года. </a:t>
            </a:r>
          </a:p>
          <a:p>
            <a:r>
              <a:rPr lang="ru-RU" sz="2000" dirty="0" smtClean="0"/>
              <a:t>В результате пожаров </a:t>
            </a:r>
            <a:r>
              <a:rPr lang="ru-RU" sz="2000" dirty="0" smtClean="0">
                <a:solidFill>
                  <a:srgbClr val="C00000"/>
                </a:solidFill>
              </a:rPr>
              <a:t>погиб 409 человек </a:t>
            </a:r>
            <a:r>
              <a:rPr lang="ru-RU" sz="2000" dirty="0" smtClean="0"/>
              <a:t>(уменьшение на 1% по сравнению с АППГ), </a:t>
            </a:r>
            <a:r>
              <a:rPr lang="ru-RU" sz="2000" dirty="0" smtClean="0">
                <a:solidFill>
                  <a:srgbClr val="C00000"/>
                </a:solidFill>
              </a:rPr>
              <a:t>травмировано 523  человек </a:t>
            </a:r>
            <a:r>
              <a:rPr lang="ru-RU" sz="2000" dirty="0" smtClean="0"/>
              <a:t>(уменьшение на 5% по сравнению с АППГ), </a:t>
            </a:r>
          </a:p>
          <a:p>
            <a:pPr>
              <a:buNone/>
            </a:pPr>
            <a:r>
              <a:rPr lang="ru-RU" sz="2000" dirty="0" smtClean="0"/>
              <a:t>      </a:t>
            </a:r>
            <a:r>
              <a:rPr lang="ru-RU" sz="2000" dirty="0" smtClean="0">
                <a:solidFill>
                  <a:srgbClr val="C00000"/>
                </a:solidFill>
              </a:rPr>
              <a:t>спасено 10 834 человека.</a:t>
            </a:r>
          </a:p>
          <a:p>
            <a:r>
              <a:rPr lang="ru-RU" sz="2000" dirty="0" smtClean="0"/>
              <a:t>Материальный ущерб от пожаров составил </a:t>
            </a:r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000" dirty="0" smtClean="0">
                <a:solidFill>
                  <a:srgbClr val="C00000"/>
                </a:solidFill>
              </a:rPr>
              <a:t>201млн.619 тыс. руб.</a:t>
            </a:r>
          </a:p>
          <a:p>
            <a:r>
              <a:rPr lang="ru-RU" sz="2000" dirty="0" smtClean="0"/>
              <a:t>Основными причинами пожаров по-прежнему являются: </a:t>
            </a:r>
            <a:r>
              <a:rPr lang="ru-RU" sz="2000" u="sng" dirty="0" smtClean="0">
                <a:solidFill>
                  <a:srgbClr val="C00000"/>
                </a:solidFill>
              </a:rPr>
              <a:t>неосторожное обращение с огнем </a:t>
            </a:r>
            <a:r>
              <a:rPr lang="ru-RU" sz="2000" dirty="0" smtClean="0">
                <a:solidFill>
                  <a:srgbClr val="C00000"/>
                </a:solidFill>
              </a:rPr>
              <a:t>при курении; </a:t>
            </a:r>
            <a:r>
              <a:rPr lang="ru-RU" sz="2000" u="sng" dirty="0" smtClean="0">
                <a:solidFill>
                  <a:srgbClr val="C00000"/>
                </a:solidFill>
              </a:rPr>
              <a:t>эксплуатация нагревательных приборов </a:t>
            </a:r>
            <a:r>
              <a:rPr lang="ru-RU" sz="2000" dirty="0" smtClean="0">
                <a:solidFill>
                  <a:srgbClr val="C00000"/>
                </a:solidFill>
              </a:rPr>
              <a:t>с нарушениями требований пожарной безопасности.  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Стоит задуматься….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Пожары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ПОЖАР – это неконтролируемое горение,   причиняющее материальный ущерб, вред жизни и здоровью граждан, интересам общества и государства.</a:t>
            </a:r>
          </a:p>
          <a:p>
            <a:endParaRPr lang="ru-RU" dirty="0" smtClean="0"/>
          </a:p>
          <a:p>
            <a:r>
              <a:rPr lang="ru-RU" dirty="0" smtClean="0"/>
              <a:t>ПОЖАРНАЯ БЕЗОПАСНОСТЬ – это состояние защищённости личности, имущества, общества и государства от пожара.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2204864"/>
            <a:ext cx="7239000" cy="4119736"/>
          </a:xfrm>
        </p:spPr>
        <p:txBody>
          <a:bodyPr/>
          <a:lstStyle/>
          <a:p>
            <a:r>
              <a:rPr lang="ru-RU" sz="3600" i="1" dirty="0" smtClean="0"/>
              <a:t>Как, по вашему мнению, где и в каких случаях могут возникать возгорания?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Внимание!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772816"/>
            <a:ext cx="7239000" cy="374441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Пожары возникают там, где где человек пользуется огнём для своих повседневных нужд и где из–за нарушений правил пожарной безопасности огонь выходит из-под контроля.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0"/>
            <a:ext cx="7467600" cy="1052736"/>
          </a:xfrm>
        </p:spPr>
        <p:txBody>
          <a:bodyPr/>
          <a:lstStyle/>
          <a:p>
            <a:pPr algn="ctr"/>
            <a:r>
              <a:rPr lang="ru-RU" dirty="0" smtClean="0"/>
              <a:t>Огонь становится врагом человека: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2600" y="1340768"/>
            <a:ext cx="7239000" cy="4983832"/>
          </a:xfrm>
        </p:spPr>
        <p:txBody>
          <a:bodyPr/>
          <a:lstStyle/>
          <a:p>
            <a:r>
              <a:rPr lang="ru-RU" dirty="0" smtClean="0"/>
              <a:t>Если к использованию его в процессе жизнедеятельности относятся безответственно;</a:t>
            </a:r>
          </a:p>
          <a:p>
            <a:r>
              <a:rPr lang="ru-RU" dirty="0" smtClean="0"/>
              <a:t>Если не соблюдаются установленные нормы пожарной безопасности;</a:t>
            </a:r>
          </a:p>
          <a:p>
            <a:r>
              <a:rPr lang="ru-RU" dirty="0" smtClean="0"/>
              <a:t>Если силу огня пытаются использовать не для созидания, а для разрушения (поджёг, вооружённые конфликты);</a:t>
            </a:r>
          </a:p>
          <a:p>
            <a:r>
              <a:rPr lang="ru-RU" dirty="0" smtClean="0"/>
              <a:t>Если теряется контроль над процессом горения.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into_the_fire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Franklin Gothic Demi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into_the_fire</Template>
  <TotalTime>343</TotalTime>
  <Words>1257</Words>
  <Application>Microsoft Office PowerPoint</Application>
  <PresentationFormat>Экран (4:3)</PresentationFormat>
  <Paragraphs>125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into_the_fire</vt:lpstr>
      <vt:lpstr>Внимание! Определите тему урока.</vt:lpstr>
      <vt:lpstr>Пожарная безопасность. Права и обязанности граждан в области пожарной безопасности.</vt:lpstr>
      <vt:lpstr>Цель урока:</vt:lpstr>
      <vt:lpstr>Задачи:</vt:lpstr>
      <vt:lpstr>Статистика  пожаров за 2014 год в России</vt:lpstr>
      <vt:lpstr>Пожары</vt:lpstr>
      <vt:lpstr>Вопрос!</vt:lpstr>
      <vt:lpstr>Внимание!</vt:lpstr>
      <vt:lpstr>Огонь становится врагом человека:</vt:lpstr>
      <vt:lpstr>Вопрос!</vt:lpstr>
      <vt:lpstr>Наиболее распространённые причины пожаров в быту</vt:lpstr>
      <vt:lpstr>Неосторожное обращение с огнём</vt:lpstr>
      <vt:lpstr>Неисправность и неправильная эксплуатация электрооборудования</vt:lpstr>
      <vt:lpstr>Неправильная эксплуатация печного оборудования</vt:lpstr>
      <vt:lpstr>Вопрос!</vt:lpstr>
      <vt:lpstr>Шалости детей</vt:lpstr>
      <vt:lpstr>Три взаимосвязанных направления по обеспечению ПБ</vt:lpstr>
      <vt:lpstr>Три взаимосвязанных направления по обеспечению ПБ</vt:lpstr>
      <vt:lpstr>Три взаимосвязанных направления по обеспечению ПБ</vt:lpstr>
      <vt:lpstr>Это должен знать каждый!</vt:lpstr>
      <vt:lpstr>Это должен знать каждый!</vt:lpstr>
      <vt:lpstr>Законодательство Российской Федерации о ПБ.</vt:lpstr>
      <vt:lpstr>Вопрос!</vt:lpstr>
      <vt:lpstr>Граждане имеют право на:</vt:lpstr>
      <vt:lpstr>Вопрос!</vt:lpstr>
      <vt:lpstr>Граждане обязаны:</vt:lpstr>
      <vt:lpstr>Граждане обязаны:</vt:lpstr>
      <vt:lpstr>Внимание!</vt:lpstr>
      <vt:lpstr>Внимание!!!</vt:lpstr>
      <vt:lpstr>Рефлексия : внимание вопрос!</vt:lpstr>
      <vt:lpstr>Выводы:</vt:lpstr>
      <vt:lpstr>Домашнее задание: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Пожарная безопасность. Права и обязанности граждан в области пожарной безопасности.</dc:title>
  <cp:lastModifiedBy>Алла Александровна</cp:lastModifiedBy>
  <cp:revision>37</cp:revision>
  <dcterms:created xsi:type="dcterms:W3CDTF">2013-03-06T16:04:05Z</dcterms:created>
  <dcterms:modified xsi:type="dcterms:W3CDTF">2019-03-26T05:43:37Z</dcterms:modified>
</cp:coreProperties>
</file>