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customXml/itemProps1.xml" ContentType="application/vnd.openxmlformats-officedocument.customXmlPropertie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4.xml" ContentType="application/vnd.openxmlformats-officedocument.presentationml.tag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tags/tag38.xml" ContentType="application/vnd.openxmlformats-officedocument.presentationml.tags+xml"/>
  <Override PartName="/ppt/tags/tag56.xml" ContentType="application/vnd.openxmlformats-officedocument.presentationml.tags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45.xml" ContentType="application/vnd.openxmlformats-officedocument.presentationml.tags+xml"/>
  <Override PartName="/docProps/custom.xml" ContentType="application/vnd.openxmlformats-officedocument.custom-properties+xml"/>
  <Override PartName="/customXml/itemProps8.xml" ContentType="application/vnd.openxmlformats-officedocument.customXmlPropertie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34.xml" ContentType="application/vnd.openxmlformats-officedocument.presentationml.tags+xml"/>
  <Override PartName="/ppt/tags/tag43.xml" ContentType="application/vnd.openxmlformats-officedocument.presentationml.tags+xml"/>
  <Override PartName="/ppt/tags/tag52.xml" ContentType="application/vnd.openxmlformats-officedocument.presentationml.tags+xml"/>
  <Override PartName="/customXml/itemProps6.xml" ContentType="application/vnd.openxmlformats-officedocument.customXmlPropertie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32.xml" ContentType="application/vnd.openxmlformats-officedocument.presentationml.tags+xml"/>
  <Override PartName="/ppt/tags/tag41.xml" ContentType="application/vnd.openxmlformats-officedocument.presentationml.tags+xml"/>
  <Override PartName="/ppt/tags/tag50.xml" ContentType="application/vnd.openxmlformats-officedocument.presentationml.tags+xml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3.xml" ContentType="application/vnd.openxmlformats-officedocument.presentationml.tags+xml"/>
  <Override PartName="/ppt/tags/tag39.xml" ContentType="application/vnd.openxmlformats-officedocument.presentationml.tags+xml"/>
  <Default Extension="jpeg" ContentType="image/jpeg"/>
  <Override PartName="/ppt/tags/tag59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57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55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Default Extension="gif" ContentType="image/gif"/>
  <Override PartName="/ppt/tags/tag53.xml" ContentType="application/vnd.openxmlformats-officedocument.presentationml.tags+xml"/>
  <Override PartName="/customXml/itemProps7.xml" ContentType="application/vnd.openxmlformats-officedocument.customXmlPropertie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tags/tag42.xml" ContentType="application/vnd.openxmlformats-officedocument.presentationml.tags+xml"/>
  <Override PartName="/ppt/tags/tag51.xml" ContentType="application/vnd.openxmlformats-officedocument.presentationml.tags+xml"/>
  <Override PartName="/ppt/tags/tag60.xml" ContentType="application/vnd.openxmlformats-officedocument.presentationml.tags+xml"/>
  <Override PartName="/customXml/itemProps5.xml" ContentType="application/vnd.openxmlformats-officedocument.customXmlProperties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Override PartName="/ppt/tags/tag58.xml" ContentType="application/vnd.openxmlformats-officedocument.presentationml.tags+xml"/>
  <Default Extension="rels" ContentType="application/vnd.openxmlformats-package.relationships+xml"/>
  <Override PartName="/ppt/slides/slide23.xml" ContentType="application/vnd.openxmlformats-officedocument.presentationml.slide+xml"/>
  <Override PartName="/ppt/tags/tag29.xml" ContentType="application/vnd.openxmlformats-officedocument.presentationml.tags+xml"/>
  <Override PartName="/ppt/tags/tag47.xml" ContentType="application/vnd.openxmlformats-officedocument.presentationml.tags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9"/>
  </p:sldMasterIdLst>
  <p:sldIdLst>
    <p:sldId id="256" r:id="rId10"/>
    <p:sldId id="294" r:id="rId11"/>
    <p:sldId id="296" r:id="rId12"/>
    <p:sldId id="257" r:id="rId13"/>
    <p:sldId id="258" r:id="rId14"/>
    <p:sldId id="259" r:id="rId15"/>
    <p:sldId id="285" r:id="rId16"/>
    <p:sldId id="261" r:id="rId17"/>
    <p:sldId id="286" r:id="rId18"/>
    <p:sldId id="263" r:id="rId19"/>
    <p:sldId id="264" r:id="rId20"/>
    <p:sldId id="287" r:id="rId21"/>
    <p:sldId id="267" r:id="rId22"/>
    <p:sldId id="288" r:id="rId23"/>
    <p:sldId id="270" r:id="rId24"/>
    <p:sldId id="289" r:id="rId25"/>
    <p:sldId id="275" r:id="rId26"/>
    <p:sldId id="276" r:id="rId27"/>
    <p:sldId id="272" r:id="rId28"/>
    <p:sldId id="290" r:id="rId29"/>
    <p:sldId id="280" r:id="rId30"/>
    <p:sldId id="291" r:id="rId31"/>
    <p:sldId id="282" r:id="rId32"/>
    <p:sldId id="278" r:id="rId33"/>
    <p:sldId id="293" r:id="rId34"/>
    <p:sldId id="284" r:id="rId35"/>
    <p:sldId id="292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7FF996"/>
    <a:srgbClr val="10F01B"/>
    <a:srgbClr val="79E274"/>
    <a:srgbClr val="E8F9D7"/>
    <a:srgbClr val="20831B"/>
    <a:srgbClr val="D1CD25"/>
    <a:srgbClr val="9C991C"/>
    <a:srgbClr val="E9C8C1"/>
    <a:srgbClr val="D1D10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9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2.xml"/><Relationship Id="rId34" Type="http://schemas.openxmlformats.org/officeDocument/2006/relationships/slide" Target="slides/slide25.xml"/><Relationship Id="rId7" Type="http://schemas.openxmlformats.org/officeDocument/2006/relationships/customXml" Target="../customXml/item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slide" Target="slides/slide24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slide" Target="slides/slide20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slide" Target="slides/slide23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36" Type="http://schemas.openxmlformats.org/officeDocument/2006/relationships/slide" Target="slides/slide27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slide" Target="slides/slide22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1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slide" Target="slides/slide21.xml"/><Relationship Id="rId35" Type="http://schemas.openxmlformats.org/officeDocument/2006/relationships/slide" Target="slides/slide2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tags" Target="../tags/tag7.xml"/><Relationship Id="rId13" Type="http://schemas.openxmlformats.org/officeDocument/2006/relationships/image" Target="../media/image3.png"/><Relationship Id="rId3" Type="http://schemas.openxmlformats.org/officeDocument/2006/relationships/tags" Target="../tags/tag2.xml"/><Relationship Id="rId7" Type="http://schemas.openxmlformats.org/officeDocument/2006/relationships/tags" Target="../tags/tag6.xml"/><Relationship Id="rId12" Type="http://schemas.openxmlformats.org/officeDocument/2006/relationships/image" Target="../media/image2.png"/><Relationship Id="rId2" Type="http://schemas.openxmlformats.org/officeDocument/2006/relationships/tags" Target="../tags/tag1.xml"/><Relationship Id="rId1" Type="http://schemas.openxmlformats.org/officeDocument/2006/relationships/customXml" Target="../../customXml/item4.xml"/><Relationship Id="rId6" Type="http://schemas.openxmlformats.org/officeDocument/2006/relationships/tags" Target="../tags/tag5.xml"/><Relationship Id="rId11" Type="http://schemas.openxmlformats.org/officeDocument/2006/relationships/image" Target="../media/image1.png"/><Relationship Id="rId5" Type="http://schemas.openxmlformats.org/officeDocument/2006/relationships/tags" Target="../tags/tag4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3.xml"/><Relationship Id="rId9" Type="http://schemas.openxmlformats.org/officeDocument/2006/relationships/tags" Target="../tags/tag8.xml"/><Relationship Id="rId14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0.xml"/><Relationship Id="rId7" Type="http://schemas.openxmlformats.org/officeDocument/2006/relationships/tags" Target="../tags/tag14.xml"/><Relationship Id="rId2" Type="http://schemas.openxmlformats.org/officeDocument/2006/relationships/tags" Target="../tags/tag9.xml"/><Relationship Id="rId1" Type="http://schemas.openxmlformats.org/officeDocument/2006/relationships/customXml" Target="../../customXml/item7.xml"/><Relationship Id="rId6" Type="http://schemas.openxmlformats.org/officeDocument/2006/relationships/tags" Target="../tags/tag13.xml"/><Relationship Id="rId11" Type="http://schemas.openxmlformats.org/officeDocument/2006/relationships/image" Target="../media/image3.png"/><Relationship Id="rId5" Type="http://schemas.openxmlformats.org/officeDocument/2006/relationships/tags" Target="../tags/tag12.xml"/><Relationship Id="rId10" Type="http://schemas.openxmlformats.org/officeDocument/2006/relationships/image" Target="../media/image2.png"/><Relationship Id="rId4" Type="http://schemas.openxmlformats.org/officeDocument/2006/relationships/tags" Target="../tags/tag11.xml"/><Relationship Id="rId9" Type="http://schemas.openxmlformats.org/officeDocument/2006/relationships/image" Target="../media/image1.png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6.xml"/><Relationship Id="rId7" Type="http://schemas.openxmlformats.org/officeDocument/2006/relationships/tags" Target="../tags/tag20.xml"/><Relationship Id="rId2" Type="http://schemas.openxmlformats.org/officeDocument/2006/relationships/tags" Target="../tags/tag15.xml"/><Relationship Id="rId1" Type="http://schemas.openxmlformats.org/officeDocument/2006/relationships/customXml" Target="../../customXml/item5.xml"/><Relationship Id="rId6" Type="http://schemas.openxmlformats.org/officeDocument/2006/relationships/tags" Target="../tags/tag19.xml"/><Relationship Id="rId11" Type="http://schemas.openxmlformats.org/officeDocument/2006/relationships/image" Target="../media/image3.png"/><Relationship Id="rId5" Type="http://schemas.openxmlformats.org/officeDocument/2006/relationships/tags" Target="../tags/tag18.xml"/><Relationship Id="rId10" Type="http://schemas.openxmlformats.org/officeDocument/2006/relationships/image" Target="../media/image2.png"/><Relationship Id="rId4" Type="http://schemas.openxmlformats.org/officeDocument/2006/relationships/tags" Target="../tags/tag17.xml"/><Relationship Id="rId9" Type="http://schemas.openxmlformats.org/officeDocument/2006/relationships/image" Target="../media/image1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customXml" Target="../../customXml/item3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27.xml"/><Relationship Id="rId13" Type="http://schemas.openxmlformats.org/officeDocument/2006/relationships/image" Target="../media/image3.png"/><Relationship Id="rId3" Type="http://schemas.openxmlformats.org/officeDocument/2006/relationships/tags" Target="../tags/tag22.xml"/><Relationship Id="rId7" Type="http://schemas.openxmlformats.org/officeDocument/2006/relationships/tags" Target="../tags/tag26.xml"/><Relationship Id="rId12" Type="http://schemas.openxmlformats.org/officeDocument/2006/relationships/image" Target="../media/image2.png"/><Relationship Id="rId2" Type="http://schemas.openxmlformats.org/officeDocument/2006/relationships/tags" Target="../tags/tag21.xml"/><Relationship Id="rId1" Type="http://schemas.openxmlformats.org/officeDocument/2006/relationships/customXml" Target="../../customXml/item8.xml"/><Relationship Id="rId6" Type="http://schemas.openxmlformats.org/officeDocument/2006/relationships/tags" Target="../tags/tag25.xml"/><Relationship Id="rId11" Type="http://schemas.openxmlformats.org/officeDocument/2006/relationships/image" Target="../media/image1.png"/><Relationship Id="rId5" Type="http://schemas.openxmlformats.org/officeDocument/2006/relationships/tags" Target="../tags/tag24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23.xml"/><Relationship Id="rId9" Type="http://schemas.openxmlformats.org/officeDocument/2006/relationships/tags" Target="../tags/tag28.xml"/><Relationship Id="rId14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customXml" Target="../../customXml/item6.xml"/><Relationship Id="rId6" Type="http://schemas.openxmlformats.org/officeDocument/2006/relationships/tags" Target="../tags/tag33.xml"/><Relationship Id="rId11" Type="http://schemas.openxmlformats.org/officeDocument/2006/relationships/image" Target="../media/image3.png"/><Relationship Id="rId5" Type="http://schemas.openxmlformats.org/officeDocument/2006/relationships/tags" Target="../tags/tag32.xml"/><Relationship Id="rId10" Type="http://schemas.openxmlformats.org/officeDocument/2006/relationships/image" Target="../media/image2.png"/><Relationship Id="rId4" Type="http://schemas.openxmlformats.org/officeDocument/2006/relationships/tags" Target="../tags/tag31.xml"/><Relationship Id="rId9" Type="http://schemas.openxmlformats.org/officeDocument/2006/relationships/image" Target="../media/image1.png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36.xml"/><Relationship Id="rId7" Type="http://schemas.openxmlformats.org/officeDocument/2006/relationships/tags" Target="../tags/tag40.xml"/><Relationship Id="rId2" Type="http://schemas.openxmlformats.org/officeDocument/2006/relationships/tags" Target="../tags/tag35.xml"/><Relationship Id="rId1" Type="http://schemas.openxmlformats.org/officeDocument/2006/relationships/customXml" Target="../../customXml/item1.xml"/><Relationship Id="rId6" Type="http://schemas.openxmlformats.org/officeDocument/2006/relationships/tags" Target="../tags/tag39.xml"/><Relationship Id="rId11" Type="http://schemas.openxmlformats.org/officeDocument/2006/relationships/image" Target="../media/image3.png"/><Relationship Id="rId5" Type="http://schemas.openxmlformats.org/officeDocument/2006/relationships/tags" Target="../tags/tag38.xml"/><Relationship Id="rId10" Type="http://schemas.openxmlformats.org/officeDocument/2006/relationships/image" Target="../media/image2.png"/><Relationship Id="rId4" Type="http://schemas.openxmlformats.org/officeDocument/2006/relationships/tags" Target="../tags/tag37.xml"/><Relationship Id="rId9" Type="http://schemas.openxmlformats.org/officeDocument/2006/relationships/image" Target="../media/image1.png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42.xml"/><Relationship Id="rId7" Type="http://schemas.openxmlformats.org/officeDocument/2006/relationships/tags" Target="../tags/tag46.xml"/><Relationship Id="rId2" Type="http://schemas.openxmlformats.org/officeDocument/2006/relationships/tags" Target="../tags/tag41.xml"/><Relationship Id="rId1" Type="http://schemas.openxmlformats.org/officeDocument/2006/relationships/customXml" Target="../../customXml/item2.xml"/><Relationship Id="rId6" Type="http://schemas.openxmlformats.org/officeDocument/2006/relationships/tags" Target="../tags/tag45.xml"/><Relationship Id="rId11" Type="http://schemas.openxmlformats.org/officeDocument/2006/relationships/image" Target="../media/image3.png"/><Relationship Id="rId5" Type="http://schemas.openxmlformats.org/officeDocument/2006/relationships/tags" Target="../tags/tag44.xml"/><Relationship Id="rId10" Type="http://schemas.openxmlformats.org/officeDocument/2006/relationships/image" Target="../media/image2.png"/><Relationship Id="rId4" Type="http://schemas.openxmlformats.org/officeDocument/2006/relationships/tags" Target="../tags/tag43.xml"/><Relationship Id="rId9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3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1ED66-B905-4B21-BC3A-E4E70C5DCBC2}" type="datetimeFigureOut">
              <a:rPr lang="ru-RU" smtClean="0"/>
              <a:pPr/>
              <a:t>11.07.2020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62276-5EDC-4A73-A701-7D45762099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1 - 4 варианта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069847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2402357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371600" y="3734866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  <p:sp>
        <p:nvSpPr>
          <p:cNvPr id="10" name="Содержимое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1371600" y="5067375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  <p:pic>
        <p:nvPicPr>
          <p:cNvPr id="11" name="Рисунок 10" descr="Answer1.png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 cstate="print"/>
          <a:stretch>
            <a:fillRect/>
          </a:stretch>
        </p:blipFill>
        <p:spPr>
          <a:xfrm>
            <a:off x="155448" y="1249184"/>
            <a:ext cx="857250" cy="857250"/>
          </a:xfrm>
          <a:prstGeom prst="rect">
            <a:avLst/>
          </a:prstGeom>
        </p:spPr>
      </p:pic>
      <p:pic>
        <p:nvPicPr>
          <p:cNvPr id="12" name="Рисунок 11" descr="Answer2.png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 cstate="print"/>
          <a:stretch>
            <a:fillRect/>
          </a:stretch>
        </p:blipFill>
        <p:spPr>
          <a:xfrm>
            <a:off x="155448" y="2581693"/>
            <a:ext cx="857250" cy="857250"/>
          </a:xfrm>
          <a:prstGeom prst="rect">
            <a:avLst/>
          </a:prstGeom>
        </p:spPr>
      </p:pic>
      <p:pic>
        <p:nvPicPr>
          <p:cNvPr id="13" name="Рисунок 12" descr="Answer3.png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 cstate="print"/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  <p:pic>
        <p:nvPicPr>
          <p:cNvPr id="14" name="Рисунок 13" descr="Answer4.png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 cstate="print"/>
          <a:stretch>
            <a:fillRect/>
          </a:stretch>
        </p:blipFill>
        <p:spPr>
          <a:xfrm>
            <a:off x="155448" y="5246712"/>
            <a:ext cx="857250" cy="857250"/>
          </a:xfrm>
          <a:prstGeom prst="rect">
            <a:avLst/>
          </a:prstGeom>
        </p:spPr>
      </p:pic>
    </p:spTree>
    <p:custDataLst>
      <p:custData r:id="rId1"/>
    </p:custData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2 - 3 варианта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673351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3005861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371600" y="4338370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  <p:pic>
        <p:nvPicPr>
          <p:cNvPr id="10" name="Рисунок 9" descr="Answer1.png"/>
          <p:cNvPicPr>
            <a:picLocks/>
          </p:cNvPicPr>
          <p:nvPr userDrawn="1">
            <p:custDataLst>
              <p:tags r:id="rId5"/>
            </p:custDataLst>
          </p:nvPr>
        </p:nvPicPr>
        <p:blipFill>
          <a:blip r:embed="rId9" cstate="print"/>
          <a:stretch>
            <a:fillRect/>
          </a:stretch>
        </p:blipFill>
        <p:spPr>
          <a:xfrm>
            <a:off x="155448" y="1852688"/>
            <a:ext cx="857250" cy="857250"/>
          </a:xfrm>
          <a:prstGeom prst="rect">
            <a:avLst/>
          </a:prstGeom>
        </p:spPr>
      </p:pic>
      <p:pic>
        <p:nvPicPr>
          <p:cNvPr id="11" name="Рисунок 10" descr="Answer2.png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0" cstate="print"/>
          <a:stretch>
            <a:fillRect/>
          </a:stretch>
        </p:blipFill>
        <p:spPr>
          <a:xfrm>
            <a:off x="155448" y="3185198"/>
            <a:ext cx="857250" cy="857250"/>
          </a:xfrm>
          <a:prstGeom prst="rect">
            <a:avLst/>
          </a:prstGeom>
        </p:spPr>
      </p:pic>
      <p:pic>
        <p:nvPicPr>
          <p:cNvPr id="12" name="Рисунок 11" descr="Answer3.png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1" cstate="print"/>
          <a:stretch>
            <a:fillRect/>
          </a:stretch>
        </p:blipFill>
        <p:spPr>
          <a:xfrm>
            <a:off x="155448" y="4517707"/>
            <a:ext cx="857250" cy="857250"/>
          </a:xfrm>
          <a:prstGeom prst="rect">
            <a:avLst/>
          </a:prstGeom>
        </p:spPr>
      </p:pic>
    </p:spTree>
    <p:custDataLst>
      <p:custData r:id="rId1"/>
    </p:custData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1 - 3 варианта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673351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3005861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371600" y="4338370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  <p:pic>
        <p:nvPicPr>
          <p:cNvPr id="10" name="Рисунок 9" descr="Answer1.png"/>
          <p:cNvPicPr>
            <a:picLocks/>
          </p:cNvPicPr>
          <p:nvPr userDrawn="1">
            <p:custDataLst>
              <p:tags r:id="rId5"/>
            </p:custDataLst>
          </p:nvPr>
        </p:nvPicPr>
        <p:blipFill>
          <a:blip r:embed="rId9" cstate="print"/>
          <a:stretch>
            <a:fillRect/>
          </a:stretch>
        </p:blipFill>
        <p:spPr>
          <a:xfrm>
            <a:off x="155448" y="1852688"/>
            <a:ext cx="857250" cy="857250"/>
          </a:xfrm>
          <a:prstGeom prst="rect">
            <a:avLst/>
          </a:prstGeom>
        </p:spPr>
      </p:pic>
      <p:pic>
        <p:nvPicPr>
          <p:cNvPr id="11" name="Рисунок 10" descr="Answer2.png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0" cstate="print"/>
          <a:stretch>
            <a:fillRect/>
          </a:stretch>
        </p:blipFill>
        <p:spPr>
          <a:xfrm>
            <a:off x="155448" y="3185198"/>
            <a:ext cx="857250" cy="857250"/>
          </a:xfrm>
          <a:prstGeom prst="rect">
            <a:avLst/>
          </a:prstGeom>
        </p:spPr>
      </p:pic>
      <p:pic>
        <p:nvPicPr>
          <p:cNvPr id="12" name="Рисунок 11" descr="Answer3.png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1" cstate="print"/>
          <a:stretch>
            <a:fillRect/>
          </a:stretch>
        </p:blipFill>
        <p:spPr>
          <a:xfrm>
            <a:off x="155448" y="4517707"/>
            <a:ext cx="857250" cy="857250"/>
          </a:xfrm>
          <a:prstGeom prst="rect">
            <a:avLst/>
          </a:prstGeom>
        </p:spPr>
      </p:pic>
    </p:spTree>
    <p:custDataLst>
      <p:custData r:id="rId1"/>
    </p:custData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1 - 7 вариантов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custDataLst>
      <p:custData r:id="rId1"/>
    </p:custData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2 - 4 варианта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069847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2402357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371600" y="3734866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  <p:sp>
        <p:nvSpPr>
          <p:cNvPr id="10" name="Содержимое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1371600" y="5067375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  <p:pic>
        <p:nvPicPr>
          <p:cNvPr id="11" name="Рисунок 10" descr="Answer1.png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 cstate="print"/>
          <a:stretch>
            <a:fillRect/>
          </a:stretch>
        </p:blipFill>
        <p:spPr>
          <a:xfrm>
            <a:off x="155448" y="1249184"/>
            <a:ext cx="857250" cy="857250"/>
          </a:xfrm>
          <a:prstGeom prst="rect">
            <a:avLst/>
          </a:prstGeom>
        </p:spPr>
      </p:pic>
      <p:pic>
        <p:nvPicPr>
          <p:cNvPr id="12" name="Рисунок 11" descr="Answer2.png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 cstate="print"/>
          <a:stretch>
            <a:fillRect/>
          </a:stretch>
        </p:blipFill>
        <p:spPr>
          <a:xfrm>
            <a:off x="155448" y="2581693"/>
            <a:ext cx="857250" cy="857250"/>
          </a:xfrm>
          <a:prstGeom prst="rect">
            <a:avLst/>
          </a:prstGeom>
        </p:spPr>
      </p:pic>
      <p:pic>
        <p:nvPicPr>
          <p:cNvPr id="13" name="Рисунок 12" descr="Answer3.png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 cstate="print"/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  <p:pic>
        <p:nvPicPr>
          <p:cNvPr id="14" name="Рисунок 13" descr="Answer4.png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 cstate="print"/>
          <a:stretch>
            <a:fillRect/>
          </a:stretch>
        </p:blipFill>
        <p:spPr>
          <a:xfrm>
            <a:off x="155448" y="5246712"/>
            <a:ext cx="857250" cy="857250"/>
          </a:xfrm>
          <a:prstGeom prst="rect">
            <a:avLst/>
          </a:prstGeom>
        </p:spPr>
      </p:pic>
    </p:spTree>
    <p:custDataLst>
      <p:custData r:id="rId1"/>
    </p:custData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3 - 3 варианта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673351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3005861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371600" y="4338370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  <p:pic>
        <p:nvPicPr>
          <p:cNvPr id="10" name="Рисунок 9" descr="Answer1.png"/>
          <p:cNvPicPr>
            <a:picLocks/>
          </p:cNvPicPr>
          <p:nvPr userDrawn="1">
            <p:custDataLst>
              <p:tags r:id="rId5"/>
            </p:custDataLst>
          </p:nvPr>
        </p:nvPicPr>
        <p:blipFill>
          <a:blip r:embed="rId9" cstate="print"/>
          <a:stretch>
            <a:fillRect/>
          </a:stretch>
        </p:blipFill>
        <p:spPr>
          <a:xfrm>
            <a:off x="155448" y="1852688"/>
            <a:ext cx="857250" cy="857250"/>
          </a:xfrm>
          <a:prstGeom prst="rect">
            <a:avLst/>
          </a:prstGeom>
        </p:spPr>
      </p:pic>
      <p:pic>
        <p:nvPicPr>
          <p:cNvPr id="11" name="Рисунок 10" descr="Answer2.png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0" cstate="print"/>
          <a:stretch>
            <a:fillRect/>
          </a:stretch>
        </p:blipFill>
        <p:spPr>
          <a:xfrm>
            <a:off x="155448" y="3185198"/>
            <a:ext cx="857250" cy="857250"/>
          </a:xfrm>
          <a:prstGeom prst="rect">
            <a:avLst/>
          </a:prstGeom>
        </p:spPr>
      </p:pic>
      <p:pic>
        <p:nvPicPr>
          <p:cNvPr id="12" name="Рисунок 11" descr="Answer3.png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1" cstate="print"/>
          <a:stretch>
            <a:fillRect/>
          </a:stretch>
        </p:blipFill>
        <p:spPr>
          <a:xfrm>
            <a:off x="155448" y="4517707"/>
            <a:ext cx="857250" cy="857250"/>
          </a:xfrm>
          <a:prstGeom prst="rect">
            <a:avLst/>
          </a:prstGeom>
        </p:spPr>
      </p:pic>
    </p:spTree>
    <p:custDataLst>
      <p:custData r:id="rId1"/>
    </p:custData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4 - 3 варианта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673351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3005861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371600" y="4338370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  <p:pic>
        <p:nvPicPr>
          <p:cNvPr id="10" name="Рисунок 9" descr="Answer1.png"/>
          <p:cNvPicPr>
            <a:picLocks/>
          </p:cNvPicPr>
          <p:nvPr userDrawn="1">
            <p:custDataLst>
              <p:tags r:id="rId5"/>
            </p:custDataLst>
          </p:nvPr>
        </p:nvPicPr>
        <p:blipFill>
          <a:blip r:embed="rId9" cstate="print"/>
          <a:stretch>
            <a:fillRect/>
          </a:stretch>
        </p:blipFill>
        <p:spPr>
          <a:xfrm>
            <a:off x="155448" y="1852688"/>
            <a:ext cx="857250" cy="857250"/>
          </a:xfrm>
          <a:prstGeom prst="rect">
            <a:avLst/>
          </a:prstGeom>
        </p:spPr>
      </p:pic>
      <p:pic>
        <p:nvPicPr>
          <p:cNvPr id="11" name="Рисунок 10" descr="Answer2.png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0" cstate="print"/>
          <a:stretch>
            <a:fillRect/>
          </a:stretch>
        </p:blipFill>
        <p:spPr>
          <a:xfrm>
            <a:off x="155448" y="3185198"/>
            <a:ext cx="857250" cy="857250"/>
          </a:xfrm>
          <a:prstGeom prst="rect">
            <a:avLst/>
          </a:prstGeom>
        </p:spPr>
      </p:pic>
      <p:pic>
        <p:nvPicPr>
          <p:cNvPr id="12" name="Рисунок 11" descr="Answer3.png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1" cstate="print"/>
          <a:stretch>
            <a:fillRect/>
          </a:stretch>
        </p:blipFill>
        <p:spPr>
          <a:xfrm>
            <a:off x="155448" y="4517707"/>
            <a:ext cx="857250" cy="857250"/>
          </a:xfrm>
          <a:prstGeom prst="rect">
            <a:avLst/>
          </a:prstGeom>
        </p:spPr>
      </p:pic>
    </p:spTree>
    <p:custDataLst>
      <p:custData r:id="rId1"/>
    </p:custData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5 - 3 варианта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673351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3005861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371600" y="4338370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  <p:pic>
        <p:nvPicPr>
          <p:cNvPr id="10" name="Рисунок 9" descr="Answer1.png"/>
          <p:cNvPicPr>
            <a:picLocks/>
          </p:cNvPicPr>
          <p:nvPr userDrawn="1">
            <p:custDataLst>
              <p:tags r:id="rId5"/>
            </p:custDataLst>
          </p:nvPr>
        </p:nvPicPr>
        <p:blipFill>
          <a:blip r:embed="rId9" cstate="print"/>
          <a:stretch>
            <a:fillRect/>
          </a:stretch>
        </p:blipFill>
        <p:spPr>
          <a:xfrm>
            <a:off x="155448" y="1852688"/>
            <a:ext cx="857250" cy="857250"/>
          </a:xfrm>
          <a:prstGeom prst="rect">
            <a:avLst/>
          </a:prstGeom>
        </p:spPr>
      </p:pic>
      <p:pic>
        <p:nvPicPr>
          <p:cNvPr id="11" name="Рисунок 10" descr="Answer2.png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0" cstate="print"/>
          <a:stretch>
            <a:fillRect/>
          </a:stretch>
        </p:blipFill>
        <p:spPr>
          <a:xfrm>
            <a:off x="155448" y="3185198"/>
            <a:ext cx="857250" cy="857250"/>
          </a:xfrm>
          <a:prstGeom prst="rect">
            <a:avLst/>
          </a:prstGeom>
        </p:spPr>
      </p:pic>
      <p:pic>
        <p:nvPicPr>
          <p:cNvPr id="12" name="Рисунок 11" descr="Answer3.png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1" cstate="print"/>
          <a:stretch>
            <a:fillRect/>
          </a:stretch>
        </p:blipFill>
        <p:spPr>
          <a:xfrm>
            <a:off x="155448" y="4517707"/>
            <a:ext cx="857250" cy="857250"/>
          </a:xfrm>
          <a:prstGeom prst="rect">
            <a:avLst/>
          </a:prstGeom>
        </p:spPr>
      </p:pic>
    </p:spTree>
    <p:custDataLst>
      <p:custData r:id="rId1"/>
    </p:custData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1ED66-B905-4B21-BC3A-E4E70C5DCBC2}" type="datetimeFigureOut">
              <a:rPr lang="ru-RU" smtClean="0"/>
              <a:pPr/>
              <a:t>11.07.2020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62276-5EDC-4A73-A701-7D45762099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3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1ED66-B905-4B21-BC3A-E4E70C5DCBC2}" type="datetimeFigureOut">
              <a:rPr lang="ru-RU" smtClean="0"/>
              <a:pPr/>
              <a:t>11.07.2020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62276-5EDC-4A73-A701-7D45762099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1ED66-B905-4B21-BC3A-E4E70C5DCBC2}" type="datetimeFigureOut">
              <a:rPr lang="ru-RU" smtClean="0"/>
              <a:pPr/>
              <a:t>11.07.2020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62276-5EDC-4A73-A701-7D45762099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1ED66-B905-4B21-BC3A-E4E70C5DCBC2}" type="datetimeFigureOut">
              <a:rPr lang="ru-RU" smtClean="0"/>
              <a:pPr/>
              <a:t>11.07.2020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62276-5EDC-4A73-A701-7D45762099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1ED66-B905-4B21-BC3A-E4E70C5DCBC2}" type="datetimeFigureOut">
              <a:rPr lang="ru-RU" smtClean="0"/>
              <a:pPr/>
              <a:t>11.07.2020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62276-5EDC-4A73-A701-7D45762099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1ED66-B905-4B21-BC3A-E4E70C5DCBC2}" type="datetimeFigureOut">
              <a:rPr lang="ru-RU" smtClean="0"/>
              <a:pPr/>
              <a:t>11.07.2020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62276-5EDC-4A73-A701-7D45762099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1ED66-B905-4B21-BC3A-E4E70C5DCBC2}" type="datetimeFigureOut">
              <a:rPr lang="ru-RU" smtClean="0"/>
              <a:pPr/>
              <a:t>11.07.2020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62276-5EDC-4A73-A701-7D45762099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1ED66-B905-4B21-BC3A-E4E70C5DCBC2}" type="datetimeFigureOut">
              <a:rPr lang="ru-RU" smtClean="0"/>
              <a:pPr/>
              <a:t>11.07.2020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62276-5EDC-4A73-A701-7D45762099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3000">
              <a:srgbClr val="000000"/>
            </a:gs>
            <a:gs pos="45000">
              <a:srgbClr val="000040"/>
            </a:gs>
            <a:gs pos="56000">
              <a:srgbClr val="400040"/>
            </a:gs>
            <a:gs pos="74000">
              <a:srgbClr val="8F0040"/>
            </a:gs>
            <a:gs pos="100000">
              <a:srgbClr val="F27300"/>
            </a:gs>
            <a:gs pos="100000">
              <a:srgbClr val="FFBF00"/>
            </a:gs>
          </a:gsLst>
          <a:lin ang="4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2281ED66-B905-4B21-BC3A-E4E70C5DCBC2}" type="datetimeFigureOut">
              <a:rPr lang="ru-RU" smtClean="0"/>
              <a:pPr/>
              <a:t>11.07.2020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85162276-5EDC-4A73-A701-7D45762099F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  <p:sldLayoutId id="2147483666" r:id="rId1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effectLst>
            <a:glow rad="635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effectLst>
            <a:glow rad="635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effectLst>
            <a:glow rad="635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effectLst>
            <a:glow rad="635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effectLst>
            <a:glow rad="635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5" Type="http://schemas.openxmlformats.org/officeDocument/2006/relationships/image" Target="../media/image13.png"/><Relationship Id="rId4" Type="http://schemas.openxmlformats.org/officeDocument/2006/relationships/image" Target="../media/image18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tags" Target="../tags/tag54.xml"/><Relationship Id="rId1" Type="http://schemas.openxmlformats.org/officeDocument/2006/relationships/tags" Target="../tags/tag53.xml"/><Relationship Id="rId5" Type="http://schemas.openxmlformats.org/officeDocument/2006/relationships/image" Target="../media/image13.png"/><Relationship Id="rId4" Type="http://schemas.openxmlformats.org/officeDocument/2006/relationships/image" Target="../media/image20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image" Target="../media/image13.png"/><Relationship Id="rId4" Type="http://schemas.openxmlformats.org/officeDocument/2006/relationships/image" Target="../media/image23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tags" Target="../tags/tag58.xml"/><Relationship Id="rId1" Type="http://schemas.openxmlformats.org/officeDocument/2006/relationships/tags" Target="../tags/tag57.xml"/><Relationship Id="rId5" Type="http://schemas.openxmlformats.org/officeDocument/2006/relationships/image" Target="../media/image13.png"/><Relationship Id="rId4" Type="http://schemas.openxmlformats.org/officeDocument/2006/relationships/image" Target="../media/image27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5" Type="http://schemas.openxmlformats.org/officeDocument/2006/relationships/image" Target="../media/image13.png"/><Relationship Id="rId4" Type="http://schemas.openxmlformats.org/officeDocument/2006/relationships/image" Target="../media/image29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gif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5" Type="http://schemas.openxmlformats.org/officeDocument/2006/relationships/image" Target="../media/image13.png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67944" y="1"/>
            <a:ext cx="5076056" cy="4797151"/>
          </a:xfrm>
        </p:spPr>
        <p:txBody>
          <a:bodyPr>
            <a:normAutofit/>
          </a:bodyPr>
          <a:lstStyle/>
          <a:p>
            <a:r>
              <a:rPr lang="ru-RU" sz="8800" b="1" i="1" dirty="0" smtClean="0">
                <a:solidFill>
                  <a:srgbClr val="FFFF00"/>
                </a:solidFill>
                <a:latin typeface="Matisse ITC" pitchFamily="82" charset="0"/>
              </a:rPr>
              <a:t>Земля, Вселенная</a:t>
            </a:r>
            <a:br>
              <a:rPr lang="ru-RU" sz="8800" b="1" i="1" dirty="0" smtClean="0">
                <a:solidFill>
                  <a:srgbClr val="FFFF00"/>
                </a:solidFill>
                <a:latin typeface="Matisse ITC" pitchFamily="82" charset="0"/>
              </a:rPr>
            </a:br>
            <a:r>
              <a:rPr lang="ru-RU" sz="8800" b="1" i="1" dirty="0" smtClean="0">
                <a:solidFill>
                  <a:srgbClr val="FFFF00"/>
                </a:solidFill>
                <a:latin typeface="Matisse ITC" pitchFamily="82" charset="0"/>
              </a:rPr>
              <a:t> и мы!</a:t>
            </a:r>
            <a:endParaRPr lang="en-US" sz="8800" b="1" i="1" dirty="0">
              <a:solidFill>
                <a:srgbClr val="FFFF00"/>
              </a:solidFill>
              <a:latin typeface="Matisse ITC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013176"/>
            <a:ext cx="9144000" cy="1844824"/>
          </a:xfrm>
        </p:spPr>
        <p:txBody>
          <a:bodyPr/>
          <a:lstStyle/>
          <a:p>
            <a:r>
              <a:rPr lang="ru-RU" b="1" i="1" dirty="0" smtClean="0">
                <a:latin typeface="Matisse ITC" pitchFamily="82" charset="0"/>
              </a:rPr>
              <a:t>Интеллектуальная викторина для </a:t>
            </a:r>
            <a:r>
              <a:rPr lang="ru-RU" b="1" i="1" dirty="0" smtClean="0">
                <a:latin typeface="Matisse ITC" pitchFamily="82" charset="0"/>
              </a:rPr>
              <a:t>5-7 классов</a:t>
            </a:r>
            <a:endParaRPr lang="ru-RU" b="1" i="1" dirty="0" smtClean="0">
              <a:latin typeface="Matisse ITC" pitchFamily="82" charset="0"/>
            </a:endParaRPr>
          </a:p>
          <a:p>
            <a:r>
              <a:rPr lang="ru-RU" b="1" i="1" dirty="0" err="1" smtClean="0">
                <a:latin typeface="Matisse ITC" pitchFamily="82" charset="0"/>
              </a:rPr>
              <a:t>Рук-ль</a:t>
            </a:r>
            <a:r>
              <a:rPr lang="ru-RU" b="1" i="1" smtClean="0">
                <a:latin typeface="Matisse ITC" pitchFamily="82" charset="0"/>
              </a:rPr>
              <a:t>: Протопопова</a:t>
            </a:r>
            <a:r>
              <a:rPr lang="ru-RU" b="1" i="1" dirty="0" smtClean="0">
                <a:latin typeface="Matisse ITC" pitchFamily="82" charset="0"/>
              </a:rPr>
              <a:t> </a:t>
            </a:r>
            <a:r>
              <a:rPr lang="ru-RU" b="1" i="1" dirty="0" smtClean="0">
                <a:latin typeface="Matisse ITC" pitchFamily="82" charset="0"/>
              </a:rPr>
              <a:t>Н.Ю.</a:t>
            </a:r>
            <a:endParaRPr lang="en-US" b="1" i="1" dirty="0">
              <a:latin typeface="Matisse ITC" pitchFamily="82" charset="0"/>
            </a:endParaRPr>
          </a:p>
        </p:txBody>
      </p:sp>
      <p:pic>
        <p:nvPicPr>
          <p:cNvPr id="4" name="Рисунок 3" descr="IMG_195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3707905" cy="43818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0" y="4653136"/>
            <a:ext cx="9144000" cy="2204864"/>
          </a:xfrm>
        </p:spPr>
        <p:txBody>
          <a:bodyPr/>
          <a:lstStyle/>
          <a:p>
            <a:r>
              <a:rPr lang="ru-RU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Medieval" pitchFamily="34" charset="-52"/>
              </a:rPr>
              <a:t>Один оборот вокруг своей оси Земля совершает  за 24 часа, что значит одни земные сутки.</a:t>
            </a:r>
            <a:endParaRPr lang="ru-RU" b="1" dirty="0">
              <a:solidFill>
                <a:schemeClr val="accent4">
                  <a:lumMod val="40000"/>
                  <a:lumOff val="60000"/>
                </a:schemeClr>
              </a:solidFill>
              <a:latin typeface="Medieval" pitchFamily="34" charset="-52"/>
            </a:endParaRPr>
          </a:p>
        </p:txBody>
      </p:sp>
      <p:pic>
        <p:nvPicPr>
          <p:cNvPr id="6" name="Рисунок 5" descr="skyimage_2144_34350345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260648"/>
            <a:ext cx="6339591" cy="42484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51520" y="188641"/>
            <a:ext cx="4104456" cy="3411810"/>
          </a:xfrm>
        </p:spPr>
        <p:txBody>
          <a:bodyPr>
            <a:normAutofit/>
          </a:bodyPr>
          <a:lstStyle/>
          <a:p>
            <a:r>
              <a:rPr lang="ru-RU" sz="8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edieval" pitchFamily="34" charset="-52"/>
              </a:rPr>
              <a:t>звезда</a:t>
            </a:r>
            <a:endParaRPr lang="ru-RU" sz="8000" b="1" dirty="0">
              <a:solidFill>
                <a:schemeClr val="tx2">
                  <a:lumMod val="60000"/>
                  <a:lumOff val="40000"/>
                </a:schemeClr>
              </a:solidFill>
              <a:latin typeface="Medieval" pitchFamily="34" charset="-52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0" y="3645024"/>
            <a:ext cx="9144000" cy="321297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Medieval" pitchFamily="34" charset="-52"/>
              </a:rPr>
              <a:t>Это огромный, горящий, светящийся, газовый шар. В основном звезды состоят из водорода, который взаимодействует с другими химическими веществами и выделяет огромное количество энергии, поэтому звезды святятся.</a:t>
            </a:r>
            <a:endParaRPr lang="ru-RU" b="1" dirty="0">
              <a:solidFill>
                <a:schemeClr val="tx2">
                  <a:lumMod val="40000"/>
                  <a:lumOff val="60000"/>
                </a:schemeClr>
              </a:solidFill>
              <a:latin typeface="Medieval" pitchFamily="34" charset="-52"/>
            </a:endParaRPr>
          </a:p>
        </p:txBody>
      </p:sp>
      <p:pic>
        <p:nvPicPr>
          <p:cNvPr id="5" name="Рисунок 4" descr="0004-004-Zvezd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7985" y="-1"/>
            <a:ext cx="4716016" cy="36427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115217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Medieval" pitchFamily="34" charset="-52"/>
              </a:rPr>
              <a:t>В чем измеряются расстояния между звездами?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Medieval" pitchFamily="34" charset="-52"/>
              </a:rPr>
              <a:t>в километрах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Medieval" pitchFamily="34" charset="-52"/>
              </a:rPr>
              <a:t>в годах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Medieval" pitchFamily="34" charset="-52"/>
              </a:rPr>
              <a:t>в верстах</a:t>
            </a:r>
            <a:endParaRPr lang="ru-RU" dirty="0"/>
          </a:p>
        </p:txBody>
      </p:sp>
      <p:pic>
        <p:nvPicPr>
          <p:cNvPr id="10" name="Рисунок 9" descr="IMG_1949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60032" y="2343098"/>
            <a:ext cx="3960440" cy="45149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Прямоугольник 10"/>
          <p:cNvSpPr/>
          <p:nvPr/>
        </p:nvSpPr>
        <p:spPr>
          <a:xfrm>
            <a:off x="5580112" y="1844824"/>
            <a:ext cx="29530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Medieval" pitchFamily="34" charset="-52"/>
              </a:rPr>
              <a:t>Вопрос №3</a:t>
            </a:r>
            <a:endParaRPr lang="ru-RU" sz="3600" dirty="0"/>
          </a:p>
        </p:txBody>
      </p:sp>
      <p:pic>
        <p:nvPicPr>
          <p:cNvPr id="13" name="Рисунок 12" descr="CorrectAnswerIndicator.png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5" cstate="print"/>
          <a:stretch>
            <a:fillRect/>
          </a:stretch>
        </p:blipFill>
        <p:spPr>
          <a:xfrm>
            <a:off x="155448" y="3185198"/>
            <a:ext cx="857250" cy="85725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MG_196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22768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0" y="2492896"/>
            <a:ext cx="9144000" cy="436510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D1D109"/>
                </a:solidFill>
                <a:latin typeface="Medieval" pitchFamily="34" charset="-52"/>
              </a:rPr>
              <a:t>Расстояния до звезд огромны. Учеными введена крупная единица измерения:  световой год.  Это расстояние, которое свет проходит за год. </a:t>
            </a:r>
          </a:p>
          <a:p>
            <a:r>
              <a:rPr lang="ru-RU" sz="2400" b="1" dirty="0" smtClean="0">
                <a:solidFill>
                  <a:srgbClr val="D1D109"/>
                </a:solidFill>
                <a:latin typeface="Medieval" pitchFamily="34" charset="-52"/>
              </a:rPr>
              <a:t>Например: 300 000 км/с умножаем на число секунд в году. Получим 10 триллионов км. </a:t>
            </a:r>
          </a:p>
          <a:p>
            <a:r>
              <a:rPr lang="ru-RU" sz="2400" b="1" dirty="0" smtClean="0">
                <a:solidFill>
                  <a:srgbClr val="D1D109"/>
                </a:solidFill>
                <a:latin typeface="Medieval" pitchFamily="34" charset="-52"/>
              </a:rPr>
              <a:t>(10 000 000 000 000) </a:t>
            </a:r>
          </a:p>
          <a:p>
            <a:r>
              <a:rPr lang="ru-RU" sz="2400" b="1" dirty="0" smtClean="0">
                <a:solidFill>
                  <a:srgbClr val="D1D109"/>
                </a:solidFill>
                <a:latin typeface="Medieval" pitchFamily="34" charset="-52"/>
              </a:rPr>
              <a:t>Звезды находятся на расстоянии сотен, тысяч и более световых лет.</a:t>
            </a:r>
          </a:p>
          <a:p>
            <a:endParaRPr lang="ru-RU" b="1" dirty="0">
              <a:solidFill>
                <a:srgbClr val="D1D109"/>
              </a:solidFill>
              <a:latin typeface="Medieval" pitchFamily="34" charset="-5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Текст 22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92134"/>
          </a:xfrm>
        </p:spPr>
        <p:txBody>
          <a:bodyPr/>
          <a:lstStyle/>
          <a:p>
            <a:r>
              <a:rPr lang="ru-RU" b="1" dirty="0" smtClean="0">
                <a:solidFill>
                  <a:srgbClr val="92D050"/>
                </a:solidFill>
                <a:latin typeface="Medieval" pitchFamily="34" charset="-52"/>
              </a:rPr>
              <a:t>Группа звезд называется…</a:t>
            </a:r>
            <a:endParaRPr lang="ru-RU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92D050"/>
                </a:solidFill>
                <a:latin typeface="Medieval" pitchFamily="34" charset="-52"/>
              </a:rPr>
              <a:t>коллекцией</a:t>
            </a:r>
            <a:endParaRPr lang="ru-RU" dirty="0"/>
          </a:p>
        </p:txBody>
      </p:sp>
      <p:sp>
        <p:nvSpPr>
          <p:cNvPr id="25" name="Содержимое 2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92D050"/>
                </a:solidFill>
                <a:latin typeface="Medieval" pitchFamily="34" charset="-52"/>
              </a:rPr>
              <a:t>созвездием</a:t>
            </a:r>
            <a:endParaRPr lang="ru-RU" dirty="0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92D050"/>
                </a:solidFill>
                <a:latin typeface="Medieval" pitchFamily="34" charset="-52"/>
              </a:rPr>
              <a:t>зодиаком</a:t>
            </a:r>
            <a:endParaRPr lang="ru-RU" dirty="0"/>
          </a:p>
        </p:txBody>
      </p:sp>
      <p:sp>
        <p:nvSpPr>
          <p:cNvPr id="27" name="Содержимое 26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92D050"/>
                </a:solidFill>
                <a:latin typeface="Medieval" pitchFamily="34" charset="-52"/>
              </a:rPr>
              <a:t>гороскопом</a:t>
            </a:r>
            <a:endParaRPr lang="ru-RU" dirty="0"/>
          </a:p>
        </p:txBody>
      </p:sp>
      <p:pic>
        <p:nvPicPr>
          <p:cNvPr id="28" name="Рисунок 27" descr="0010-010-Vopros-5.-Gruppa-zvezd-nazyvaetsj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44008" y="2348880"/>
            <a:ext cx="4187898" cy="39604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9" name="Прямоугольник 28"/>
          <p:cNvSpPr/>
          <p:nvPr/>
        </p:nvSpPr>
        <p:spPr>
          <a:xfrm>
            <a:off x="5364088" y="1988840"/>
            <a:ext cx="29530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dieval" pitchFamily="34" charset="-52"/>
              </a:rPr>
              <a:t>Вопрос №4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1" name="Рисунок 30" descr="CorrectAnswerIndicator.png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5" cstate="print"/>
          <a:stretch>
            <a:fillRect/>
          </a:stretch>
        </p:blipFill>
        <p:spPr>
          <a:xfrm>
            <a:off x="155448" y="2581693"/>
            <a:ext cx="857250" cy="85725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3041576"/>
            <a:ext cx="5580112" cy="3816424"/>
          </a:xfrm>
        </p:spPr>
        <p:txBody>
          <a:bodyPr/>
          <a:lstStyle/>
          <a:p>
            <a:r>
              <a:rPr lang="ru-RU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Medieval" pitchFamily="34" charset="-52"/>
              </a:rPr>
              <a:t>Созвездие – это участки  звездного неба, которые носят имена мифических героев, животных или предметов, на которые они похожи.</a:t>
            </a:r>
            <a:endParaRPr lang="ru-RU" b="1" dirty="0">
              <a:solidFill>
                <a:schemeClr val="accent4">
                  <a:lumMod val="40000"/>
                  <a:lumOff val="60000"/>
                </a:schemeClr>
              </a:solidFill>
              <a:latin typeface="Medieval" pitchFamily="34" charset="-52"/>
            </a:endParaRPr>
          </a:p>
        </p:txBody>
      </p:sp>
      <p:pic>
        <p:nvPicPr>
          <p:cNvPr id="6" name="Рисунок 5" descr="0005-005-Sozvezd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0"/>
            <a:ext cx="4896544" cy="29249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IMG_195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84168" y="2393504"/>
            <a:ext cx="3059832" cy="44644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0017-017-Kakie-v-kosmose-byvajut-dyry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180528" y="5229200"/>
            <a:ext cx="9577064" cy="1800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Текст 5"/>
          <p:cNvSpPr>
            <a:spLocks noGrp="1"/>
          </p:cNvSpPr>
          <p:nvPr>
            <p:ph type="body" idx="10"/>
          </p:nvPr>
        </p:nvSpPr>
        <p:spPr>
          <a:xfrm>
            <a:off x="310896" y="764704"/>
            <a:ext cx="8833104" cy="759180"/>
          </a:xfrm>
        </p:spPr>
        <p:txBody>
          <a:bodyPr/>
          <a:lstStyle/>
          <a:p>
            <a:r>
              <a:rPr lang="ru-RU" b="1" dirty="0" smtClean="0">
                <a:solidFill>
                  <a:srgbClr val="E9C8C1"/>
                </a:solidFill>
                <a:latin typeface="Medieval" pitchFamily="34" charset="-52"/>
              </a:rPr>
              <a:t>Какие в космосе бывают дыры?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E9C8C1"/>
                </a:solidFill>
                <a:latin typeface="Medieval" pitchFamily="34" charset="-52"/>
              </a:rPr>
              <a:t>Красные и белые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E9C8C1"/>
                </a:solidFill>
                <a:latin typeface="Medieval" pitchFamily="34" charset="-52"/>
              </a:rPr>
              <a:t>Черные и голубые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E9C8C1"/>
                </a:solidFill>
                <a:latin typeface="Medieval" pitchFamily="34" charset="-52"/>
              </a:rPr>
              <a:t>Белые и черные</a:t>
            </a:r>
            <a:endParaRPr lang="ru-RU" dirty="0"/>
          </a:p>
        </p:txBody>
      </p:sp>
      <p:pic>
        <p:nvPicPr>
          <p:cNvPr id="10" name="Рисунок 9" descr="0017-017-Kakie-v-kosmose-byvajut-dyry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9087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Прямоугольник 11"/>
          <p:cNvSpPr/>
          <p:nvPr/>
        </p:nvSpPr>
        <p:spPr>
          <a:xfrm>
            <a:off x="2843808" y="0"/>
            <a:ext cx="33843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dieval" pitchFamily="34" charset="-52"/>
              </a:rPr>
              <a:t>Вопрос №5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4" name="Рисунок 13" descr="CorrectAnswerIndicator.png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5" cstate="print"/>
          <a:stretch>
            <a:fillRect/>
          </a:stretch>
        </p:blipFill>
        <p:spPr>
          <a:xfrm>
            <a:off x="155448" y="4517707"/>
            <a:ext cx="857250" cy="85725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0" y="1412776"/>
            <a:ext cx="4788024" cy="5445224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Medieval" pitchFamily="34" charset="-52"/>
              </a:rPr>
              <a:t>Звезды имеющие массу, более чем Солнце в несколько раз, неограниченно сжимаются и превращаются в черную дыру. Когда черные дыры взрываются, то превращаются в белые дыры.  </a:t>
            </a:r>
            <a:endParaRPr lang="ru-RU" sz="2800" b="1" dirty="0">
              <a:solidFill>
                <a:schemeClr val="accent6">
                  <a:lumMod val="40000"/>
                  <a:lumOff val="60000"/>
                </a:schemeClr>
              </a:solidFill>
              <a:latin typeface="Medieval" pitchFamily="34" charset="-52"/>
            </a:endParaRPr>
          </a:p>
        </p:txBody>
      </p:sp>
      <p:pic>
        <p:nvPicPr>
          <p:cNvPr id="6" name="Рисунок 5" descr="0018-018-Zvezdy-kotorye-imejut-massu-prevoskhodjaschuju-Solntse-raz-v-pjat-i-bolsh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3573015" y="1287015"/>
            <a:ext cx="6858000" cy="42839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491880" y="764704"/>
            <a:ext cx="5652120" cy="5112568"/>
          </a:xfrm>
        </p:spPr>
        <p:txBody>
          <a:bodyPr/>
          <a:lstStyle/>
          <a:p>
            <a:r>
              <a:rPr lang="ru-RU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Medieval" pitchFamily="34" charset="-52"/>
              </a:rPr>
              <a:t>Черная дыра – это заключительная стадия развития звезды, а белая дыра – начало эволюции для новой звезды. Существование черных дыр доказал ученый Альберт Эйнштейн.</a:t>
            </a:r>
            <a:endParaRPr lang="ru-RU" dirty="0"/>
          </a:p>
        </p:txBody>
      </p:sp>
      <p:pic>
        <p:nvPicPr>
          <p:cNvPr id="5" name="Рисунок 4" descr="авпролдж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92696"/>
            <a:ext cx="3391577" cy="41044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0" y="332656"/>
            <a:ext cx="4355976" cy="1800200"/>
          </a:xfrm>
        </p:spPr>
        <p:txBody>
          <a:bodyPr>
            <a:normAutofit fontScale="90000"/>
          </a:bodyPr>
          <a:lstStyle/>
          <a:p>
            <a:r>
              <a:rPr lang="ru-RU" sz="7300" b="1" dirty="0" smtClean="0">
                <a:solidFill>
                  <a:srgbClr val="00B0F0"/>
                </a:solidFill>
                <a:latin typeface="Medieval" pitchFamily="34" charset="-52"/>
              </a:rPr>
              <a:t>Ракета</a:t>
            </a:r>
            <a:r>
              <a:rPr lang="ru-RU" sz="6600" b="1" dirty="0" smtClean="0">
                <a:solidFill>
                  <a:srgbClr val="00B0F0"/>
                </a:solidFill>
                <a:latin typeface="Medieval" pitchFamily="34" charset="-52"/>
              </a:rPr>
              <a:t> </a:t>
            </a:r>
            <a:r>
              <a:rPr lang="ru-RU" b="1" dirty="0" smtClean="0">
                <a:solidFill>
                  <a:srgbClr val="00B0F0"/>
                </a:solidFill>
                <a:latin typeface="Medieval" pitchFamily="34" charset="-52"/>
              </a:rPr>
              <a:t/>
            </a:r>
            <a:br>
              <a:rPr lang="ru-RU" b="1" dirty="0" smtClean="0">
                <a:solidFill>
                  <a:srgbClr val="00B0F0"/>
                </a:solidFill>
                <a:latin typeface="Medieval" pitchFamily="34" charset="-52"/>
              </a:rPr>
            </a:br>
            <a:r>
              <a:rPr lang="ru-RU" b="1" dirty="0" smtClean="0">
                <a:solidFill>
                  <a:srgbClr val="00B0F0"/>
                </a:solidFill>
                <a:latin typeface="Medieval" pitchFamily="34" charset="-52"/>
              </a:rPr>
              <a:t/>
            </a:r>
            <a:br>
              <a:rPr lang="ru-RU" b="1" dirty="0" smtClean="0">
                <a:solidFill>
                  <a:srgbClr val="00B0F0"/>
                </a:solidFill>
                <a:latin typeface="Medieval" pitchFamily="34" charset="-52"/>
              </a:rPr>
            </a:br>
            <a:endParaRPr lang="ru-RU" sz="2400" b="1" dirty="0">
              <a:solidFill>
                <a:schemeClr val="tx2">
                  <a:lumMod val="40000"/>
                  <a:lumOff val="60000"/>
                </a:schemeClr>
              </a:solidFill>
              <a:latin typeface="Medieval" pitchFamily="34" charset="-52"/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0" y="1628800"/>
            <a:ext cx="4860032" cy="52292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Medieval" pitchFamily="34" charset="-52"/>
              </a:rPr>
              <a:t>Это</a:t>
            </a:r>
            <a:r>
              <a:rPr lang="ru-RU" b="1" dirty="0" smtClean="0">
                <a:solidFill>
                  <a:srgbClr val="00B0F0"/>
                </a:solidFill>
                <a:latin typeface="Medieval" pitchFamily="34" charset="-52"/>
              </a:rPr>
              <a:t> </a:t>
            </a:r>
            <a:r>
              <a:rPr lang="ru-RU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Medieval" pitchFamily="34" charset="-52"/>
              </a:rPr>
              <a:t>летательный аппарат, с помощью которого человек получил возможность побывать в космосе, на луне и выводить на околоземную орбиту спутники и космические станции.</a:t>
            </a:r>
            <a:endParaRPr lang="ru-RU" dirty="0"/>
          </a:p>
        </p:txBody>
      </p:sp>
      <p:pic>
        <p:nvPicPr>
          <p:cNvPr id="8" name="Рисунок 7" descr="0019-019-Raket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75462" y="476672"/>
            <a:ext cx="4052514" cy="54520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3600450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  </a:t>
            </a:r>
            <a:r>
              <a:rPr lang="ru-RU" sz="3200" i="1" dirty="0" smtClean="0">
                <a:solidFill>
                  <a:srgbClr val="FFC000"/>
                </a:solidFill>
                <a:latin typeface="Medieval" pitchFamily="34" charset="-52"/>
              </a:rPr>
              <a:t> </a:t>
            </a:r>
            <a:r>
              <a:rPr lang="ru-RU" b="1" i="1" dirty="0" smtClean="0">
                <a:solidFill>
                  <a:srgbClr val="FFC000"/>
                </a:solidFill>
                <a:latin typeface="Medieval" pitchFamily="34" charset="-52"/>
              </a:rPr>
              <a:t>С давних времен загадочный мир планет и звезд притягивал к себе внимание людей, манил их своей таинственностью и красотой. </a:t>
            </a:r>
            <a:endParaRPr lang="ru-RU" b="1" i="1" dirty="0">
              <a:solidFill>
                <a:srgbClr val="FFC000"/>
              </a:solidFill>
              <a:latin typeface="Medieval" pitchFamily="34" charset="-52"/>
            </a:endParaRPr>
          </a:p>
        </p:txBody>
      </p:sp>
      <p:pic>
        <p:nvPicPr>
          <p:cNvPr id="8" name="Рисунок 7" descr="вапро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3573016"/>
            <a:ext cx="7344816" cy="3080135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115217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Medieval" pitchFamily="34" charset="-52"/>
              </a:rPr>
              <a:t>Укажите дату первого полета человека вокруг Земли.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Medieval" pitchFamily="34" charset="-52"/>
              </a:rPr>
              <a:t>12 августа 1961 года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Medieval" pitchFamily="34" charset="-52"/>
              </a:rPr>
              <a:t>23 октября 1967 года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Medieval" pitchFamily="34" charset="-52"/>
              </a:rPr>
              <a:t>12 апреля 1961 года</a:t>
            </a:r>
            <a:endParaRPr lang="ru-RU" dirty="0"/>
          </a:p>
        </p:txBody>
      </p:sp>
      <p:pic>
        <p:nvPicPr>
          <p:cNvPr id="10" name="Рисунок 9" descr="0062-062-12-avgusta-1961-g.-12-maja-1961-g.-12-aprelja-1961-g.-23-aprelja-1967-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88224" y="2882864"/>
            <a:ext cx="2555776" cy="39751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Прямоугольник 10"/>
          <p:cNvSpPr/>
          <p:nvPr/>
        </p:nvSpPr>
        <p:spPr>
          <a:xfrm>
            <a:off x="6500328" y="2492896"/>
            <a:ext cx="26436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Medieval" pitchFamily="34" charset="-52"/>
              </a:rPr>
              <a:t>Вопрос №6</a:t>
            </a:r>
            <a:endParaRPr lang="ru-RU" sz="3200" dirty="0"/>
          </a:p>
        </p:txBody>
      </p:sp>
      <p:pic>
        <p:nvPicPr>
          <p:cNvPr id="13" name="Рисунок 12" descr="CorrectAnswerIndicator.png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5" cstate="print"/>
          <a:stretch>
            <a:fillRect/>
          </a:stretch>
        </p:blipFill>
        <p:spPr>
          <a:xfrm>
            <a:off x="155448" y="4517707"/>
            <a:ext cx="857250" cy="85725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635896" y="0"/>
            <a:ext cx="5508104" cy="6858000"/>
          </a:xfrm>
        </p:spPr>
        <p:txBody>
          <a:bodyPr>
            <a:normAutofit/>
          </a:bodyPr>
          <a:lstStyle/>
          <a:p>
            <a:endParaRPr lang="ru-RU" sz="3600" b="1" dirty="0" smtClean="0">
              <a:solidFill>
                <a:srgbClr val="D1CD25"/>
              </a:solidFill>
              <a:latin typeface="Medieval" pitchFamily="34" charset="-52"/>
            </a:endParaRPr>
          </a:p>
          <a:p>
            <a:r>
              <a:rPr lang="ru-RU" sz="3600" b="1" dirty="0" smtClean="0">
                <a:solidFill>
                  <a:srgbClr val="FFCC66"/>
                </a:solidFill>
                <a:latin typeface="Medieval" pitchFamily="34" charset="-52"/>
              </a:rPr>
              <a:t>Гагарин Ю.А.</a:t>
            </a:r>
          </a:p>
          <a:p>
            <a:endParaRPr lang="ru-RU" sz="3600" b="1" dirty="0" smtClean="0">
              <a:solidFill>
                <a:srgbClr val="D1CD25"/>
              </a:solidFill>
              <a:latin typeface="Medieval" pitchFamily="34" charset="-52"/>
            </a:endParaRPr>
          </a:p>
          <a:p>
            <a:r>
              <a:rPr lang="ru-RU" sz="3600" b="1" dirty="0" smtClean="0">
                <a:solidFill>
                  <a:srgbClr val="D1CD25"/>
                </a:solidFill>
                <a:latin typeface="Medieval" pitchFamily="34" charset="-52"/>
              </a:rPr>
              <a:t>12 апреля 1961 года с космодрома Байконур поднялся в небо космический корабль «Восток» с человеком на борту.</a:t>
            </a:r>
            <a:endParaRPr lang="ru-RU" sz="3600" b="1" dirty="0">
              <a:solidFill>
                <a:srgbClr val="D1CD25"/>
              </a:solidFill>
              <a:latin typeface="Medieval" pitchFamily="34" charset="-52"/>
            </a:endParaRPr>
          </a:p>
        </p:txBody>
      </p:sp>
      <p:pic>
        <p:nvPicPr>
          <p:cNvPr id="5" name="Рисунок 4" descr="0063-063-Zapusk-pervogo-v-mire-iskusstvennogo-sputnika-Zemli-oznamenov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20688"/>
            <a:ext cx="3756182" cy="49411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1440206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rgbClr val="79E274"/>
                </a:solidFill>
                <a:latin typeface="Medieval" pitchFamily="34" charset="-52"/>
              </a:rPr>
              <a:t>Как долго продолжался первый в истории человечества орбитальный космический полет?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9E274"/>
                </a:solidFill>
                <a:latin typeface="Medieval" pitchFamily="34" charset="-52"/>
              </a:rPr>
              <a:t>180 минут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9E274"/>
                </a:solidFill>
                <a:latin typeface="Medieval" pitchFamily="34" charset="-52"/>
              </a:rPr>
              <a:t>89 часов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9E274"/>
                </a:solidFill>
                <a:latin typeface="Medieval" pitchFamily="34" charset="-52"/>
              </a:rPr>
              <a:t>108 минут</a:t>
            </a:r>
            <a:endParaRPr lang="ru-RU" dirty="0"/>
          </a:p>
        </p:txBody>
      </p:sp>
      <p:pic>
        <p:nvPicPr>
          <p:cNvPr id="10" name="Рисунок 9" descr="0064-064-12-minut-47-minut-89-minut-108-minut-180-minu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4711453" y="2425452"/>
            <a:ext cx="5301208" cy="3563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Прямоугольник 10"/>
          <p:cNvSpPr/>
          <p:nvPr/>
        </p:nvSpPr>
        <p:spPr>
          <a:xfrm>
            <a:off x="5796136" y="1772816"/>
            <a:ext cx="29530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B050"/>
                </a:solidFill>
                <a:latin typeface="Medieval" pitchFamily="34" charset="-52"/>
              </a:rPr>
              <a:t>Вопрос №7</a:t>
            </a:r>
            <a:endParaRPr lang="ru-RU" sz="3600" dirty="0"/>
          </a:p>
        </p:txBody>
      </p:sp>
      <p:pic>
        <p:nvPicPr>
          <p:cNvPr id="13" name="Рисунок 12" descr="CorrectAnswerIndicator.png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5" cstate="print"/>
          <a:stretch>
            <a:fillRect/>
          </a:stretch>
        </p:blipFill>
        <p:spPr>
          <a:xfrm>
            <a:off x="155448" y="4517707"/>
            <a:ext cx="857250" cy="85725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11760" y="1628800"/>
            <a:ext cx="3672408" cy="468052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Medieval" pitchFamily="34" charset="-52"/>
              </a:rPr>
              <a:t>Юрий Алексеевич Гагарин открывший дорогу в космос, облетел земной шар за 108 минут и совершил посадку в заданном районе.</a:t>
            </a:r>
            <a:endParaRPr lang="ru-RU" sz="2800" b="1" dirty="0">
              <a:solidFill>
                <a:schemeClr val="accent5">
                  <a:lumMod val="40000"/>
                  <a:lumOff val="60000"/>
                </a:schemeClr>
              </a:solidFill>
              <a:latin typeface="Medieval" pitchFamily="34" charset="-52"/>
            </a:endParaRPr>
          </a:p>
        </p:txBody>
      </p:sp>
      <p:pic>
        <p:nvPicPr>
          <p:cNvPr id="4" name="Рисунок 3" descr="0065-065-JUrij-Alekseevich-Gagarin-otkryvshij-dorogu-v-kosmos-obletel-zemnoj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81739" y="3429000"/>
            <a:ext cx="3062262" cy="3429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апрнполдж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423190" cy="40173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rgbClr val="E8F9D7"/>
                </a:solidFill>
                <a:latin typeface="Medieval" pitchFamily="34" charset="-52"/>
              </a:rPr>
              <a:t>Итоги викторины</a:t>
            </a:r>
            <a:endParaRPr lang="ru-RU" b="1" u="sng" dirty="0">
              <a:solidFill>
                <a:srgbClr val="E8F9D7"/>
              </a:solidFill>
              <a:latin typeface="Medieval" pitchFamily="34" charset="-52"/>
            </a:endParaRPr>
          </a:p>
        </p:txBody>
      </p:sp>
      <p:pic>
        <p:nvPicPr>
          <p:cNvPr id="9" name="Рисунок 8" descr="skyimage_2144_3658519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1340768"/>
            <a:ext cx="6552728" cy="50601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669360"/>
          </a:xfrm>
        </p:spPr>
        <p:txBody>
          <a:bodyPr>
            <a:noAutofit/>
          </a:bodyPr>
          <a:lstStyle/>
          <a:p>
            <a:r>
              <a:rPr lang="ru-RU" sz="2800" i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Medieval" pitchFamily="34" charset="-52"/>
              </a:rPr>
              <a:t>Каждый полет человека в космос – это научная экспедиция, где космонавт должен выполнить научные , технические, медицинские</a:t>
            </a:r>
            <a:r>
              <a:rPr lang="en-US" sz="2800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 </a:t>
            </a:r>
            <a:r>
              <a:rPr lang="ru-RU" sz="2800" i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Medieval" pitchFamily="34" charset="-52"/>
              </a:rPr>
              <a:t> эксперименты, наблюдать за земной атмосферой , солнцем, звездами. И чем разнообразнее программа полета, тем больше должен знать космонавт. Если Вы обладаете хорошим здоровьем, будете воспитывать в себе волю , характер , проявите настойчивость в приобретении знаний, то и Вы сможете быть причастными в</a:t>
            </a:r>
            <a:r>
              <a:rPr lang="en-US" sz="2800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 </a:t>
            </a:r>
            <a:r>
              <a:rPr lang="ru-RU" sz="2800" i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Medieval" pitchFamily="34" charset="-52"/>
              </a:rPr>
              <a:t> освоении космоса.</a:t>
            </a:r>
            <a:r>
              <a:rPr lang="en-US" sz="2800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       </a:t>
            </a:r>
            <a:r>
              <a:rPr lang="ru-RU" sz="2800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/>
            </a:r>
            <a:br>
              <a:rPr lang="ru-RU" sz="2800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</a:br>
            <a:endParaRPr lang="ru-RU" sz="2800" b="1" dirty="0">
              <a:solidFill>
                <a:schemeClr val="accent6">
                  <a:lumMod val="40000"/>
                  <a:lumOff val="60000"/>
                </a:schemeClr>
              </a:solidFill>
              <a:latin typeface="Medieval" pitchFamily="34" charset="-52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196752"/>
            <a:ext cx="7488832" cy="5400600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10F01B"/>
                </a:solidFill>
                <a:latin typeface="Medieval" pitchFamily="34" charset="-52"/>
              </a:rPr>
              <a:t>Берегите Вселенную!</a:t>
            </a:r>
            <a:endParaRPr lang="ru-RU" sz="6000" b="1" dirty="0">
              <a:solidFill>
                <a:srgbClr val="10F01B"/>
              </a:solidFill>
              <a:latin typeface="Medieval" pitchFamily="34" charset="-52"/>
            </a:endParaRPr>
          </a:p>
        </p:txBody>
      </p:sp>
      <p:pic>
        <p:nvPicPr>
          <p:cNvPr id="4" name="Рисунок 3" descr="ьтисм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3202690"/>
            <a:ext cx="5328592" cy="34255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5832648"/>
          </a:xfrm>
        </p:spPr>
        <p:txBody>
          <a:bodyPr>
            <a:normAutofit/>
          </a:bodyPr>
          <a:lstStyle/>
          <a:p>
            <a:r>
              <a:rPr lang="ru-RU" sz="10100" b="1" dirty="0" smtClean="0">
                <a:solidFill>
                  <a:srgbClr val="FFC000"/>
                </a:solidFill>
                <a:latin typeface="Medieval" pitchFamily="34" charset="-52"/>
              </a:rPr>
              <a:t>Удачи </a:t>
            </a:r>
            <a:br>
              <a:rPr lang="ru-RU" sz="10100" b="1" dirty="0" smtClean="0">
                <a:solidFill>
                  <a:srgbClr val="FFC000"/>
                </a:solidFill>
                <a:latin typeface="Medieval" pitchFamily="34" charset="-52"/>
              </a:rPr>
            </a:br>
            <a:r>
              <a:rPr lang="ru-RU" sz="10100" b="1" dirty="0" smtClean="0">
                <a:solidFill>
                  <a:srgbClr val="FFC000"/>
                </a:solidFill>
                <a:latin typeface="Medieval" pitchFamily="34" charset="-52"/>
              </a:rPr>
              <a:t>Вам!</a:t>
            </a:r>
            <a:endParaRPr lang="ru-RU" sz="10100" b="1" dirty="0">
              <a:solidFill>
                <a:srgbClr val="FFC000"/>
              </a:solidFill>
              <a:latin typeface="Medieval" pitchFamily="34" charset="-5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2506290"/>
          </a:xfrm>
        </p:spPr>
        <p:txBody>
          <a:bodyPr>
            <a:normAutofit/>
          </a:bodyPr>
          <a:lstStyle/>
          <a:p>
            <a:r>
              <a:rPr lang="ru-RU" sz="4000" b="1" i="1" dirty="0" smtClean="0">
                <a:solidFill>
                  <a:srgbClr val="FF0000"/>
                </a:solidFill>
                <a:latin typeface="Medieval" pitchFamily="34" charset="-52"/>
              </a:rPr>
              <a:t>Как люди представляли в  древности вселенную?</a:t>
            </a:r>
            <a:endParaRPr lang="ru-RU" sz="4000" b="1" i="1" dirty="0">
              <a:solidFill>
                <a:srgbClr val="FF0000"/>
              </a:solidFill>
              <a:latin typeface="Medieval" pitchFamily="34" charset="-52"/>
            </a:endParaRPr>
          </a:p>
        </p:txBody>
      </p:sp>
      <p:pic>
        <p:nvPicPr>
          <p:cNvPr id="4" name="Рисунок 3" descr="skyimage_2144_31245928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3888" y="3373277"/>
            <a:ext cx="5580111" cy="3484723"/>
          </a:xfrm>
          <a:prstGeom prst="rect">
            <a:avLst/>
          </a:prstGeom>
        </p:spPr>
      </p:pic>
      <p:pic>
        <p:nvPicPr>
          <p:cNvPr id="5" name="Рисунок 4" descr="skyimage_2144_2858322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" y="2348880"/>
            <a:ext cx="3656993" cy="450912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47864" y="0"/>
            <a:ext cx="5796136" cy="3356992"/>
          </a:xfrm>
        </p:spPr>
        <p:txBody>
          <a:bodyPr>
            <a:normAutofit/>
          </a:bodyPr>
          <a:lstStyle/>
          <a:p>
            <a:r>
              <a:rPr lang="ru-RU" sz="8800" b="1" dirty="0" smtClean="0">
                <a:solidFill>
                  <a:srgbClr val="00B050"/>
                </a:solidFill>
                <a:latin typeface="Medieval" pitchFamily="34" charset="-52"/>
              </a:rPr>
              <a:t>земля</a:t>
            </a:r>
            <a:endParaRPr lang="ru-RU" sz="8800" b="1" dirty="0">
              <a:solidFill>
                <a:srgbClr val="00B050"/>
              </a:solidFill>
              <a:latin typeface="Medieval" pitchFamily="34" charset="-52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3573016"/>
            <a:ext cx="7200800" cy="328498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2">
                    <a:lumMod val="75000"/>
                  </a:schemeClr>
                </a:solidFill>
                <a:latin typeface="Medieval" pitchFamily="34" charset="-52"/>
              </a:rPr>
              <a:t>Это планета, на которой мы живем.  Уникальность Земли в том, что на ней существует жизнь. Нигде больше во Вселенной следов жизни до сих пор не обнаружено. </a:t>
            </a:r>
            <a:endParaRPr lang="ru-RU" b="1" dirty="0">
              <a:solidFill>
                <a:schemeClr val="bg2">
                  <a:lumMod val="75000"/>
                </a:schemeClr>
              </a:solidFill>
              <a:latin typeface="Medieval" pitchFamily="34" charset="-52"/>
            </a:endParaRPr>
          </a:p>
        </p:txBody>
      </p:sp>
      <p:pic>
        <p:nvPicPr>
          <p:cNvPr id="6" name="Рисунок 5" descr="пролджэ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476672"/>
            <a:ext cx="3124750" cy="30963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0006-006-Solnts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74382" y="3411510"/>
            <a:ext cx="3969618" cy="34464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13855"/>
            <a:ext cx="9144000" cy="3487153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FF00"/>
                </a:solidFill>
                <a:latin typeface="Medieval" pitchFamily="34" charset="-52"/>
              </a:rPr>
              <a:t>Самая близкая к нам звезда. Благодаря солнечному свету и теплу, на нашей планете существует жизнь. Вокруг Солнца вращаются планеты нашей Солнечной системы, включая Землю.</a:t>
            </a:r>
            <a:endParaRPr lang="ru-RU" sz="3200" dirty="0">
              <a:solidFill>
                <a:srgbClr val="FFFF00"/>
              </a:solidFill>
              <a:latin typeface="Medieval" pitchFamily="34" charset="-52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0" y="3356992"/>
            <a:ext cx="5148064" cy="3240360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sz="8000" b="1" dirty="0" smtClean="0">
                <a:solidFill>
                  <a:srgbClr val="FF0000"/>
                </a:solidFill>
                <a:latin typeface="Medieval" pitchFamily="34" charset="-52"/>
              </a:rPr>
              <a:t>Солнце</a:t>
            </a:r>
            <a:endParaRPr lang="ru-RU" sz="8000" b="1" dirty="0">
              <a:solidFill>
                <a:srgbClr val="FF0000"/>
              </a:solidFill>
              <a:latin typeface="Medieval" pitchFamily="34" charset="-5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360045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Medieval" pitchFamily="34" charset="-52"/>
              </a:rPr>
              <a:t>Естественный спутник Земли. Луна в четыре раза меньше нашей планеты и вращается вокруг нее.</a:t>
            </a:r>
            <a:endParaRPr lang="ru-RU" sz="3600" b="1" dirty="0">
              <a:solidFill>
                <a:schemeClr val="accent1">
                  <a:lumMod val="40000"/>
                  <a:lumOff val="60000"/>
                </a:schemeClr>
              </a:solidFill>
              <a:latin typeface="Medieval" pitchFamily="34" charset="-52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11960" y="3429000"/>
            <a:ext cx="4608512" cy="2209800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r>
              <a:rPr lang="ru-RU" sz="9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edieval" pitchFamily="34" charset="-52"/>
              </a:rPr>
              <a:t>луна</a:t>
            </a:r>
            <a:endParaRPr lang="ru-RU" sz="9600" b="1" dirty="0">
              <a:solidFill>
                <a:schemeClr val="tx2">
                  <a:lumMod val="60000"/>
                  <a:lumOff val="40000"/>
                </a:schemeClr>
              </a:solidFill>
              <a:latin typeface="Medieval" pitchFamily="34" charset="-52"/>
            </a:endParaRPr>
          </a:p>
        </p:txBody>
      </p:sp>
      <p:pic>
        <p:nvPicPr>
          <p:cNvPr id="4" name="Рисунок 3" descr="0007-007-Lu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2917904"/>
            <a:ext cx="3744416" cy="37222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idx="10"/>
          </p:nvPr>
        </p:nvSpPr>
        <p:spPr>
          <a:xfrm>
            <a:off x="0" y="0"/>
            <a:ext cx="9144000" cy="141277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92D050"/>
                </a:solidFill>
                <a:latin typeface="Medieval" pitchFamily="34" charset="-52"/>
              </a:rPr>
              <a:t>Как называется совокупность всех галактик с их звездами и пылью?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92D050"/>
                </a:solidFill>
                <a:latin typeface="Medieval" pitchFamily="34" charset="-52"/>
              </a:rPr>
              <a:t>Метагалактика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92D050"/>
                </a:solidFill>
                <a:latin typeface="Medieval" pitchFamily="34" charset="-52"/>
              </a:rPr>
              <a:t>Вселенная</a:t>
            </a:r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92D050"/>
                </a:solidFill>
                <a:latin typeface="Medieval" pitchFamily="34" charset="-52"/>
              </a:rPr>
              <a:t>Квазар</a:t>
            </a:r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4"/>
          </p:nvPr>
        </p:nvSpPr>
        <p:spPr>
          <a:xfrm>
            <a:off x="1331640" y="5085184"/>
            <a:ext cx="7388352" cy="1215923"/>
          </a:xfrm>
        </p:spPr>
        <p:txBody>
          <a:bodyPr/>
          <a:lstStyle/>
          <a:p>
            <a:r>
              <a:rPr lang="ru-RU" b="1" dirty="0" smtClean="0">
                <a:solidFill>
                  <a:srgbClr val="92D050"/>
                </a:solidFill>
                <a:latin typeface="Medieval" pitchFamily="34" charset="-52"/>
              </a:rPr>
              <a:t>Бесконечность</a:t>
            </a:r>
            <a:endParaRPr lang="ru-RU" dirty="0"/>
          </a:p>
        </p:txBody>
      </p:sp>
      <p:pic>
        <p:nvPicPr>
          <p:cNvPr id="12" name="Рисунок 11" descr="0008-008-Vopros-4.-Rasstojanija-mezhdu-zvezdami-izmerjajutsja-v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66457" y="2204864"/>
            <a:ext cx="4577543" cy="30963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Прямоугольник 12"/>
          <p:cNvSpPr/>
          <p:nvPr/>
        </p:nvSpPr>
        <p:spPr>
          <a:xfrm>
            <a:off x="5940152" y="5013176"/>
            <a:ext cx="29530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dieval" pitchFamily="34" charset="-52"/>
              </a:rPr>
              <a:t>Вопрос №1</a:t>
            </a:r>
            <a:endParaRPr lang="ru-RU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5" name="Рисунок 14" descr="CorrectAnswerIndicator.png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5" cstate="print"/>
          <a:stretch>
            <a:fillRect/>
          </a:stretch>
        </p:blipFill>
        <p:spPr>
          <a:xfrm>
            <a:off x="155448" y="2581693"/>
            <a:ext cx="857250" cy="85725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95536" y="3212976"/>
            <a:ext cx="8424936" cy="3645024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FF00"/>
                </a:solidFill>
                <a:latin typeface="Medieval" pitchFamily="34" charset="-52"/>
              </a:rPr>
              <a:t>Вселенная –весь материальный мир, безграничный в пространстве и развивающийся  во времени. </a:t>
            </a:r>
            <a:endParaRPr lang="ru-RU" sz="4000" b="1" dirty="0">
              <a:solidFill>
                <a:srgbClr val="FFFF00"/>
              </a:solidFill>
              <a:latin typeface="Medieval" pitchFamily="34" charset="-52"/>
            </a:endParaRPr>
          </a:p>
        </p:txBody>
      </p:sp>
      <p:pic>
        <p:nvPicPr>
          <p:cNvPr id="5" name="Рисунок 4" descr="0014-014-Mlechnyj-pu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6" y="188640"/>
            <a:ext cx="4309620" cy="32129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0"/>
          </p:nvPr>
        </p:nvSpPr>
        <p:spPr>
          <a:xfrm>
            <a:off x="0" y="404664"/>
            <a:ext cx="8833104" cy="144016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EFA7B3"/>
                </a:solidFill>
                <a:latin typeface="Medieval" pitchFamily="34" charset="-52"/>
              </a:rPr>
              <a:t>За какое время Земля совершает один оборот вокруг своей оси?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EFA7B3"/>
                </a:solidFill>
                <a:latin typeface="Medieval" pitchFamily="34" charset="-52"/>
              </a:rPr>
              <a:t>за12 часов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EFA7B3"/>
                </a:solidFill>
                <a:latin typeface="Medieval" pitchFamily="34" charset="-52"/>
              </a:rPr>
              <a:t>за 365 дней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EFA7B3"/>
                </a:solidFill>
                <a:latin typeface="Medieval" pitchFamily="34" charset="-52"/>
              </a:rPr>
              <a:t>за 24 часа</a:t>
            </a:r>
            <a:endParaRPr lang="ru-RU" dirty="0"/>
          </a:p>
        </p:txBody>
      </p:sp>
      <p:pic>
        <p:nvPicPr>
          <p:cNvPr id="10" name="Рисунок 9" descr="IMG_196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64088" y="3284984"/>
            <a:ext cx="3203848" cy="32419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Прямоугольник 10"/>
          <p:cNvSpPr/>
          <p:nvPr/>
        </p:nvSpPr>
        <p:spPr>
          <a:xfrm>
            <a:off x="5508104" y="2996952"/>
            <a:ext cx="29530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dieval" pitchFamily="34" charset="-52"/>
              </a:rPr>
              <a:t>Вопрос №2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Рисунок 12" descr="CorrectAnswerIndicator.png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5" cstate="print"/>
          <a:stretch>
            <a:fillRect/>
          </a:stretch>
        </p:blipFill>
        <p:spPr>
          <a:xfrm>
            <a:off x="155448" y="4517707"/>
            <a:ext cx="857250" cy="85725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4"/>
  <p:tag name="CORRECTANSWER" val="2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3"/>
  <p:tag name="CORRECTANSWER" val="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3"/>
  <p:tag name="CORRECTANSWER" val="2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4"/>
  <p:tag name="CORRECTANSWER" val="2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3"/>
  <p:tag name="CORRECTANSWER" val="3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3"/>
  <p:tag name="CORRECTANSWER" val="3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3"/>
  <p:tag name="CORRECTANSWER" val="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heme/theme1.xml><?xml version="1.0" encoding="utf-8"?>
<a:theme xmlns:a="http://schemas.openxmlformats.org/drawingml/2006/main" name="Шаблон оформления 'Глобус в руках'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item1.xml><?xml version="1.0" encoding="utf-8"?>
<Layout>
  <Type>MultipleChoice</Type>
  <ChoicesCount>3</ChoicesCount>
  <Orientation>Left</Orientation>
</Layout>
</file>

<file path=customXml/item2.xml><?xml version="1.0" encoding="utf-8"?>
<Layout>
  <Type>MultipleChoice</Type>
  <ChoicesCount>3</ChoicesCount>
  <Orientation>Left</Orientation>
</Layout>
</file>

<file path=customXml/item3.xml><?xml version="1.0" encoding="utf-8"?>
<Layout>
  <Type>MultipleChoice</Type>
  <ChoicesCount>7</ChoicesCount>
  <Orientation>Left</Orientation>
</Layout>
</file>

<file path=customXml/item4.xml><?xml version="1.0" encoding="utf-8"?>
<Layout>
  <Type>MultipleChoice</Type>
  <ChoicesCount>4</ChoicesCount>
  <Orientation>Left</Orientation>
</Layout>
</file>

<file path=customXml/item5.xml><?xml version="1.0" encoding="utf-8"?>
<Layout>
  <Type>MultipleChoice</Type>
  <ChoicesCount>3</ChoicesCount>
  <Orientation>Left</Orientation>
</Layout>
</file>

<file path=customXml/item6.xml><?xml version="1.0" encoding="utf-8"?>
<Layout>
  <Type>MultipleChoice</Type>
  <ChoicesCount>3</ChoicesCount>
  <Orientation>Left</Orientation>
</Layout>
</file>

<file path=customXml/item7.xml><?xml version="1.0" encoding="utf-8"?>
<Layout>
  <Type>MultipleChoice</Type>
  <ChoicesCount>3</ChoicesCount>
  <Orientation>Left</Orientation>
</Layout>
</file>

<file path=customXml/item8.xml><?xml version="1.0" encoding="utf-8"?>
<Layout>
  <Type>MultipleChoice</Type>
  <ChoicesCount>4</ChoicesCount>
  <Orientation>Left</Orientation>
</Layout>
</file>

<file path=customXml/itemProps1.xml><?xml version="1.0" encoding="utf-8"?>
<ds:datastoreItem xmlns:ds="http://schemas.openxmlformats.org/officeDocument/2006/customXml" ds:itemID="{E1DB11FC-3A1C-433C-B059-64B7831E0EBB}">
  <ds:schemaRefs/>
</ds:datastoreItem>
</file>

<file path=customXml/itemProps2.xml><?xml version="1.0" encoding="utf-8"?>
<ds:datastoreItem xmlns:ds="http://schemas.openxmlformats.org/officeDocument/2006/customXml" ds:itemID="{1912855A-125E-46E8-AE3A-7F3C01D23DA9}">
  <ds:schemaRefs/>
</ds:datastoreItem>
</file>

<file path=customXml/itemProps3.xml><?xml version="1.0" encoding="utf-8"?>
<ds:datastoreItem xmlns:ds="http://schemas.openxmlformats.org/officeDocument/2006/customXml" ds:itemID="{B056CD6B-C1C8-432F-968E-52A2A205A193}">
  <ds:schemaRefs/>
</ds:datastoreItem>
</file>

<file path=customXml/itemProps4.xml><?xml version="1.0" encoding="utf-8"?>
<ds:datastoreItem xmlns:ds="http://schemas.openxmlformats.org/officeDocument/2006/customXml" ds:itemID="{DD839E73-0EBD-4242-809C-527AE3FC07F9}">
  <ds:schemaRefs/>
</ds:datastoreItem>
</file>

<file path=customXml/itemProps5.xml><?xml version="1.0" encoding="utf-8"?>
<ds:datastoreItem xmlns:ds="http://schemas.openxmlformats.org/officeDocument/2006/customXml" ds:itemID="{EBF1A848-3AB2-41AD-A103-AA45235297CF}">
  <ds:schemaRefs/>
</ds:datastoreItem>
</file>

<file path=customXml/itemProps6.xml><?xml version="1.0" encoding="utf-8"?>
<ds:datastoreItem xmlns:ds="http://schemas.openxmlformats.org/officeDocument/2006/customXml" ds:itemID="{228C8053-BBA6-48F5-8E61-7E01CCCE5BD9}">
  <ds:schemaRefs/>
</ds:datastoreItem>
</file>

<file path=customXml/itemProps7.xml><?xml version="1.0" encoding="utf-8"?>
<ds:datastoreItem xmlns:ds="http://schemas.openxmlformats.org/officeDocument/2006/customXml" ds:itemID="{D66D852A-2BFD-4EAF-8187-5AE607E19C01}">
  <ds:schemaRefs/>
</ds:datastoreItem>
</file>

<file path=customXml/itemProps8.xml><?xml version="1.0" encoding="utf-8"?>
<ds:datastoreItem xmlns:ds="http://schemas.openxmlformats.org/officeDocument/2006/customXml" ds:itemID="{7490DDCC-36E4-40AE-8062-B6794A8A1FE2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Шаблон оформления 'Глобус в руках'</Template>
  <TotalTime>565</TotalTime>
  <Words>526</Words>
  <Application>Microsoft Office PowerPoint</Application>
  <PresentationFormat>Экран (4:3)</PresentationFormat>
  <Paragraphs>73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Шаблон оформления 'Глобус в руках'</vt:lpstr>
      <vt:lpstr>Земля, Вселенная  и мы!</vt:lpstr>
      <vt:lpstr>   С давних времен загадочный мир планет и звезд притягивал к себе внимание людей, манил их своей таинственностью и красотой. </vt:lpstr>
      <vt:lpstr>Как люди представляли в  древности вселенную?</vt:lpstr>
      <vt:lpstr>земля</vt:lpstr>
      <vt:lpstr>Самая близкая к нам звезда. Благодаря солнечному свету и теплу, на нашей планете существует жизнь. Вокруг Солнца вращаются планеты нашей Солнечной системы, включая Землю.</vt:lpstr>
      <vt:lpstr>Естественный спутник Земли. Луна в четыре раза меньше нашей планеты и вращается вокруг нее.</vt:lpstr>
      <vt:lpstr>Слайд 7</vt:lpstr>
      <vt:lpstr>Слайд 8</vt:lpstr>
      <vt:lpstr>Слайд 9</vt:lpstr>
      <vt:lpstr>Слайд 10</vt:lpstr>
      <vt:lpstr>звезда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Ракета   </vt:lpstr>
      <vt:lpstr>Слайд 20</vt:lpstr>
      <vt:lpstr>Слайд 21</vt:lpstr>
      <vt:lpstr>Слайд 22</vt:lpstr>
      <vt:lpstr>Слайд 23</vt:lpstr>
      <vt:lpstr>Итоги викторины</vt:lpstr>
      <vt:lpstr>Каждый полет человека в космос – это научная экспедиция, где космонавт должен выполнить научные , технические, медицинские  эксперименты, наблюдать за земной атмосферой , солнцем, звездами. И чем разнообразнее программа полета, тем больше должен знать космонавт. Если Вы обладаете хорошим здоровьем, будете воспитывать в себе волю , характер , проявите настойчивость в приобретении знаний, то и Вы сможете быть причастными в  освоении космоса.        </vt:lpstr>
      <vt:lpstr>Слайд 26</vt:lpstr>
      <vt:lpstr>Удачи  Вам!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Земля, Вселенная и мы!</dc:title>
  <dc:subject>Шаблон оформления</dc:subject>
  <dc:creator>Протопопова</dc:creator>
  <cp:keywords>Шаблон оформления</cp:keywords>
  <cp:lastModifiedBy>admin</cp:lastModifiedBy>
  <cp:revision>61</cp:revision>
  <dcterms:created xsi:type="dcterms:W3CDTF">2011-04-03T11:24:41Z</dcterms:created>
  <dcterms:modified xsi:type="dcterms:W3CDTF">2020-07-11T17:31:51Z</dcterms:modified>
  <cp:category>Шаблон оформления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TC300035001049</vt:lpwstr>
  </property>
</Properties>
</file>