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427780-2D79-45D9-A80F-69CFE20231F2}" v="551" dt="2020-07-04T19:21:42.010"/>
    <p1510:client id="{B693C931-AC28-45CF-9642-AED3E58986CA}" v="35" dt="2020-07-03T08:08:10.118"/>
    <p1510:client id="{D64532CE-B025-4957-9065-4679B186C1DF}" v="3" dt="2020-07-03T08:08:53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овикова Наталья Евгеньевна" userId="S::novikovane@mgpu.ru::18dd947c-f3ab-49eb-9d10-eaee86994e9d" providerId="AD" clId="Web-{B0427780-2D79-45D9-A80F-69CFE20231F2}"/>
    <pc:docChg chg="modSld">
      <pc:chgData name="Новикова Наталья Евгеньевна" userId="S::novikovane@mgpu.ru::18dd947c-f3ab-49eb-9d10-eaee86994e9d" providerId="AD" clId="Web-{B0427780-2D79-45D9-A80F-69CFE20231F2}" dt="2020-07-04T19:21:42.010" v="545" actId="20577"/>
      <pc:docMkLst>
        <pc:docMk/>
      </pc:docMkLst>
      <pc:sldChg chg="modSp">
        <pc:chgData name="Новикова Наталья Евгеньевна" userId="S::novikovane@mgpu.ru::18dd947c-f3ab-49eb-9d10-eaee86994e9d" providerId="AD" clId="Web-{B0427780-2D79-45D9-A80F-69CFE20231F2}" dt="2020-07-04T19:09:36.519" v="55" actId="20577"/>
        <pc:sldMkLst>
          <pc:docMk/>
          <pc:sldMk cId="1611971885" sldId="256"/>
        </pc:sldMkLst>
        <pc:spChg chg="mod">
          <ac:chgData name="Новикова Наталья Евгеньевна" userId="S::novikovane@mgpu.ru::18dd947c-f3ab-49eb-9d10-eaee86994e9d" providerId="AD" clId="Web-{B0427780-2D79-45D9-A80F-69CFE20231F2}" dt="2020-07-04T19:08:29.128" v="18" actId="688"/>
          <ac:spMkLst>
            <pc:docMk/>
            <pc:sldMk cId="1611971885" sldId="256"/>
            <ac:spMk id="2" creationId="{00000000-0000-0000-0000-000000000000}"/>
          </ac:spMkLst>
        </pc:spChg>
        <pc:spChg chg="mod">
          <ac:chgData name="Новикова Наталья Евгеньевна" userId="S::novikovane@mgpu.ru::18dd947c-f3ab-49eb-9d10-eaee86994e9d" providerId="AD" clId="Web-{B0427780-2D79-45D9-A80F-69CFE20231F2}" dt="2020-07-04T19:09:36.519" v="55" actId="20577"/>
          <ac:spMkLst>
            <pc:docMk/>
            <pc:sldMk cId="1611971885" sldId="256"/>
            <ac:spMk id="3" creationId="{00000000-0000-0000-0000-000000000000}"/>
          </ac:spMkLst>
        </pc:spChg>
      </pc:sldChg>
      <pc:sldChg chg="modSp">
        <pc:chgData name="Новикова Наталья Евгеньевна" userId="S::novikovane@mgpu.ru::18dd947c-f3ab-49eb-9d10-eaee86994e9d" providerId="AD" clId="Web-{B0427780-2D79-45D9-A80F-69CFE20231F2}" dt="2020-07-04T19:10:15.848" v="62" actId="20577"/>
        <pc:sldMkLst>
          <pc:docMk/>
          <pc:sldMk cId="3109187078" sldId="258"/>
        </pc:sldMkLst>
        <pc:spChg chg="mod">
          <ac:chgData name="Новикова Наталья Евгеньевна" userId="S::novikovane@mgpu.ru::18dd947c-f3ab-49eb-9d10-eaee86994e9d" providerId="AD" clId="Web-{B0427780-2D79-45D9-A80F-69CFE20231F2}" dt="2020-07-04T19:10:15.848" v="62" actId="20577"/>
          <ac:spMkLst>
            <pc:docMk/>
            <pc:sldMk cId="3109187078" sldId="258"/>
            <ac:spMk id="3" creationId="{00000000-0000-0000-0000-000000000000}"/>
          </ac:spMkLst>
        </pc:spChg>
      </pc:sldChg>
      <pc:sldChg chg="modSp">
        <pc:chgData name="Новикова Наталья Евгеньевна" userId="S::novikovane@mgpu.ru::18dd947c-f3ab-49eb-9d10-eaee86994e9d" providerId="AD" clId="Web-{B0427780-2D79-45D9-A80F-69CFE20231F2}" dt="2020-07-04T19:10:52.192" v="79" actId="20577"/>
        <pc:sldMkLst>
          <pc:docMk/>
          <pc:sldMk cId="2182137576" sldId="259"/>
        </pc:sldMkLst>
        <pc:spChg chg="mod">
          <ac:chgData name="Новикова Наталья Евгеньевна" userId="S::novikovane@mgpu.ru::18dd947c-f3ab-49eb-9d10-eaee86994e9d" providerId="AD" clId="Web-{B0427780-2D79-45D9-A80F-69CFE20231F2}" dt="2020-07-04T19:10:52.192" v="79" actId="20577"/>
          <ac:spMkLst>
            <pc:docMk/>
            <pc:sldMk cId="2182137576" sldId="259"/>
            <ac:spMk id="4" creationId="{00000000-0000-0000-0000-000000000000}"/>
          </ac:spMkLst>
        </pc:spChg>
      </pc:sldChg>
      <pc:sldChg chg="modSp">
        <pc:chgData name="Новикова Наталья Евгеньевна" userId="S::novikovane@mgpu.ru::18dd947c-f3ab-49eb-9d10-eaee86994e9d" providerId="AD" clId="Web-{B0427780-2D79-45D9-A80F-69CFE20231F2}" dt="2020-07-04T19:11:27.489" v="85" actId="20577"/>
        <pc:sldMkLst>
          <pc:docMk/>
          <pc:sldMk cId="3191017108" sldId="260"/>
        </pc:sldMkLst>
        <pc:spChg chg="mod">
          <ac:chgData name="Новикова Наталья Евгеньевна" userId="S::novikovane@mgpu.ru::18dd947c-f3ab-49eb-9d10-eaee86994e9d" providerId="AD" clId="Web-{B0427780-2D79-45D9-A80F-69CFE20231F2}" dt="2020-07-04T19:11:27.489" v="85" actId="20577"/>
          <ac:spMkLst>
            <pc:docMk/>
            <pc:sldMk cId="3191017108" sldId="260"/>
            <ac:spMk id="3" creationId="{00000000-0000-0000-0000-000000000000}"/>
          </ac:spMkLst>
        </pc:spChg>
      </pc:sldChg>
      <pc:sldChg chg="modSp">
        <pc:chgData name="Новикова Наталья Евгеньевна" userId="S::novikovane@mgpu.ru::18dd947c-f3ab-49eb-9d10-eaee86994e9d" providerId="AD" clId="Web-{B0427780-2D79-45D9-A80F-69CFE20231F2}" dt="2020-07-04T19:14:14.896" v="137" actId="20577"/>
        <pc:sldMkLst>
          <pc:docMk/>
          <pc:sldMk cId="733642099" sldId="262"/>
        </pc:sldMkLst>
        <pc:spChg chg="mod">
          <ac:chgData name="Новикова Наталья Евгеньевна" userId="S::novikovane@mgpu.ru::18dd947c-f3ab-49eb-9d10-eaee86994e9d" providerId="AD" clId="Web-{B0427780-2D79-45D9-A80F-69CFE20231F2}" dt="2020-07-04T19:14:09.677" v="134" actId="20577"/>
          <ac:spMkLst>
            <pc:docMk/>
            <pc:sldMk cId="733642099" sldId="262"/>
            <ac:spMk id="2" creationId="{00000000-0000-0000-0000-000000000000}"/>
          </ac:spMkLst>
        </pc:spChg>
        <pc:spChg chg="mod">
          <ac:chgData name="Новикова Наталья Евгеньевна" userId="S::novikovane@mgpu.ru::18dd947c-f3ab-49eb-9d10-eaee86994e9d" providerId="AD" clId="Web-{B0427780-2D79-45D9-A80F-69CFE20231F2}" dt="2020-07-04T19:14:14.896" v="137" actId="20577"/>
          <ac:spMkLst>
            <pc:docMk/>
            <pc:sldMk cId="733642099" sldId="262"/>
            <ac:spMk id="4" creationId="{00000000-0000-0000-0000-000000000000}"/>
          </ac:spMkLst>
        </pc:spChg>
      </pc:sldChg>
      <pc:sldChg chg="modSp">
        <pc:chgData name="Новикова Наталья Евгеньевна" userId="S::novikovane@mgpu.ru::18dd947c-f3ab-49eb-9d10-eaee86994e9d" providerId="AD" clId="Web-{B0427780-2D79-45D9-A80F-69CFE20231F2}" dt="2020-07-04T19:15:10.912" v="161" actId="20577"/>
        <pc:sldMkLst>
          <pc:docMk/>
          <pc:sldMk cId="4034582784" sldId="263"/>
        </pc:sldMkLst>
        <pc:spChg chg="mod">
          <ac:chgData name="Новикова Наталья Евгеньевна" userId="S::novikovane@mgpu.ru::18dd947c-f3ab-49eb-9d10-eaee86994e9d" providerId="AD" clId="Web-{B0427780-2D79-45D9-A80F-69CFE20231F2}" dt="2020-07-04T19:14:44.709" v="152" actId="14100"/>
          <ac:spMkLst>
            <pc:docMk/>
            <pc:sldMk cId="4034582784" sldId="263"/>
            <ac:spMk id="3" creationId="{00000000-0000-0000-0000-000000000000}"/>
          </ac:spMkLst>
        </pc:spChg>
        <pc:spChg chg="mod">
          <ac:chgData name="Новикова Наталья Евгеньевна" userId="S::novikovane@mgpu.ru::18dd947c-f3ab-49eb-9d10-eaee86994e9d" providerId="AD" clId="Web-{B0427780-2D79-45D9-A80F-69CFE20231F2}" dt="2020-07-04T19:15:10.912" v="161" actId="20577"/>
          <ac:spMkLst>
            <pc:docMk/>
            <pc:sldMk cId="4034582784" sldId="263"/>
            <ac:spMk id="4" creationId="{00000000-0000-0000-0000-000000000000}"/>
          </ac:spMkLst>
        </pc:spChg>
      </pc:sldChg>
      <pc:sldChg chg="modSp">
        <pc:chgData name="Новикова Наталья Евгеньевна" userId="S::novikovane@mgpu.ru::18dd947c-f3ab-49eb-9d10-eaee86994e9d" providerId="AD" clId="Web-{B0427780-2D79-45D9-A80F-69CFE20231F2}" dt="2020-07-04T19:17:47.851" v="274" actId="20577"/>
        <pc:sldMkLst>
          <pc:docMk/>
          <pc:sldMk cId="789436904" sldId="264"/>
        </pc:sldMkLst>
        <pc:spChg chg="mod">
          <ac:chgData name="Новикова Наталья Евгеньевна" userId="S::novikovane@mgpu.ru::18dd947c-f3ab-49eb-9d10-eaee86994e9d" providerId="AD" clId="Web-{B0427780-2D79-45D9-A80F-69CFE20231F2}" dt="2020-07-04T19:17:47.851" v="274" actId="20577"/>
          <ac:spMkLst>
            <pc:docMk/>
            <pc:sldMk cId="789436904" sldId="264"/>
            <ac:spMk id="3" creationId="{00000000-0000-0000-0000-000000000000}"/>
          </ac:spMkLst>
        </pc:spChg>
      </pc:sldChg>
      <pc:sldChg chg="modSp">
        <pc:chgData name="Новикова Наталья Евгеньевна" userId="S::novikovane@mgpu.ru::18dd947c-f3ab-49eb-9d10-eaee86994e9d" providerId="AD" clId="Web-{B0427780-2D79-45D9-A80F-69CFE20231F2}" dt="2020-07-04T19:21:39.291" v="544" actId="20577"/>
        <pc:sldMkLst>
          <pc:docMk/>
          <pc:sldMk cId="1993706121" sldId="265"/>
        </pc:sldMkLst>
        <pc:spChg chg="mod">
          <ac:chgData name="Новикова Наталья Евгеньевна" userId="S::novikovane@mgpu.ru::18dd947c-f3ab-49eb-9d10-eaee86994e9d" providerId="AD" clId="Web-{B0427780-2D79-45D9-A80F-69CFE20231F2}" dt="2020-07-04T19:21:39.291" v="544" actId="20577"/>
          <ac:spMkLst>
            <pc:docMk/>
            <pc:sldMk cId="1993706121" sldId="265"/>
            <ac:spMk id="2" creationId="{00000000-0000-0000-0000-000000000000}"/>
          </ac:spMkLst>
        </pc:spChg>
      </pc:sldChg>
    </pc:docChg>
  </pc:docChgLst>
  <pc:docChgLst>
    <pc:chgData name="Климова Вера Александровна" userId="S::klimovava@mgpu.ru::409c318f-442b-444e-8ea2-186322d37679" providerId="AD" clId="Web-{D64532CE-B025-4957-9065-4679B186C1DF}"/>
    <pc:docChg chg="modSld">
      <pc:chgData name="Климова Вера Александровна" userId="S::klimovava@mgpu.ru::409c318f-442b-444e-8ea2-186322d37679" providerId="AD" clId="Web-{D64532CE-B025-4957-9065-4679B186C1DF}" dt="2020-07-03T08:08:53.901" v="2" actId="20577"/>
      <pc:docMkLst>
        <pc:docMk/>
      </pc:docMkLst>
      <pc:sldChg chg="modSp">
        <pc:chgData name="Климова Вера Александровна" userId="S::klimovava@mgpu.ru::409c318f-442b-444e-8ea2-186322d37679" providerId="AD" clId="Web-{D64532CE-B025-4957-9065-4679B186C1DF}" dt="2020-07-03T08:08:50.495" v="0" actId="20577"/>
        <pc:sldMkLst>
          <pc:docMk/>
          <pc:sldMk cId="2182137576" sldId="259"/>
        </pc:sldMkLst>
        <pc:spChg chg="mod">
          <ac:chgData name="Климова Вера Александровна" userId="S::klimovava@mgpu.ru::409c318f-442b-444e-8ea2-186322d37679" providerId="AD" clId="Web-{D64532CE-B025-4957-9065-4679B186C1DF}" dt="2020-07-03T08:08:50.495" v="0" actId="20577"/>
          <ac:spMkLst>
            <pc:docMk/>
            <pc:sldMk cId="2182137576" sldId="259"/>
            <ac:spMk id="4" creationId="{00000000-0000-0000-0000-000000000000}"/>
          </ac:spMkLst>
        </pc:spChg>
      </pc:sldChg>
    </pc:docChg>
  </pc:docChgLst>
  <pc:docChgLst>
    <pc:chgData name="Климова Вера Александровна" userId="S::klimovava@mgpu.ru::409c318f-442b-444e-8ea2-186322d37679" providerId="AD" clId="Web-{B693C931-AC28-45CF-9642-AED3E58986CA}"/>
    <pc:docChg chg="modSld">
      <pc:chgData name="Климова Вера Александровна" userId="S::klimovava@mgpu.ru::409c318f-442b-444e-8ea2-186322d37679" providerId="AD" clId="Web-{B693C931-AC28-45CF-9642-AED3E58986CA}" dt="2020-07-03T08:08:09.696" v="33" actId="20577"/>
      <pc:docMkLst>
        <pc:docMk/>
      </pc:docMkLst>
      <pc:sldChg chg="modSp">
        <pc:chgData name="Климова Вера Александровна" userId="S::klimovava@mgpu.ru::409c318f-442b-444e-8ea2-186322d37679" providerId="AD" clId="Web-{B693C931-AC28-45CF-9642-AED3E58986CA}" dt="2020-07-03T08:08:09.696" v="32" actId="20577"/>
        <pc:sldMkLst>
          <pc:docMk/>
          <pc:sldMk cId="2182137576" sldId="259"/>
        </pc:sldMkLst>
        <pc:spChg chg="mod">
          <ac:chgData name="Климова Вера Александровна" userId="S::klimovava@mgpu.ru::409c318f-442b-444e-8ea2-186322d37679" providerId="AD" clId="Web-{B693C931-AC28-45CF-9642-AED3E58986CA}" dt="2020-07-03T08:08:09.696" v="32" actId="20577"/>
          <ac:spMkLst>
            <pc:docMk/>
            <pc:sldMk cId="2182137576" sldId="259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033F228-6EBC-440D-AF7E-29EFD868B63E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DB01F8-80AD-4378-840A-4860E20805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57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F228-6EBC-440D-AF7E-29EFD868B63E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1F8-80AD-4378-840A-4860E2080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95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F228-6EBC-440D-AF7E-29EFD868B63E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1F8-80AD-4378-840A-4860E20805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51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F228-6EBC-440D-AF7E-29EFD868B63E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1F8-80AD-4378-840A-4860E208050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609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F228-6EBC-440D-AF7E-29EFD868B63E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1F8-80AD-4378-840A-4860E2080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85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F228-6EBC-440D-AF7E-29EFD868B63E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1F8-80AD-4378-840A-4860E208050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707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F228-6EBC-440D-AF7E-29EFD868B63E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1F8-80AD-4378-840A-4860E20805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21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F228-6EBC-440D-AF7E-29EFD868B63E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1F8-80AD-4378-840A-4860E20805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713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F228-6EBC-440D-AF7E-29EFD868B63E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1F8-80AD-4378-840A-4860E20805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96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F228-6EBC-440D-AF7E-29EFD868B63E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1F8-80AD-4378-840A-4860E2080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15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F228-6EBC-440D-AF7E-29EFD868B63E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1F8-80AD-4378-840A-4860E208050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46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F228-6EBC-440D-AF7E-29EFD868B63E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1F8-80AD-4378-840A-4860E2080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7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F228-6EBC-440D-AF7E-29EFD868B63E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1F8-80AD-4378-840A-4860E208050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03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F228-6EBC-440D-AF7E-29EFD868B63E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1F8-80AD-4378-840A-4860E20805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53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F228-6EBC-440D-AF7E-29EFD868B63E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1F8-80AD-4378-840A-4860E2080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1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F228-6EBC-440D-AF7E-29EFD868B63E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1F8-80AD-4378-840A-4860E208050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13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F228-6EBC-440D-AF7E-29EFD868B63E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1F8-80AD-4378-840A-4860E2080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9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33F228-6EBC-440D-AF7E-29EFD868B63E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DB01F8-80AD-4378-840A-4860E2080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8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356" y="2129180"/>
            <a:ext cx="7740203" cy="854175"/>
          </a:xfrm>
        </p:spPr>
        <p:txBody>
          <a:bodyPr/>
          <a:lstStyle/>
          <a:p>
            <a:r>
              <a:rPr lang="ru-RU" sz="4800" dirty="0"/>
              <a:t>Работа по Психологии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37850" y="3876537"/>
            <a:ext cx="7237214" cy="1712893"/>
          </a:xfrm>
        </p:spPr>
        <p:txBody>
          <a:bodyPr>
            <a:noAutofit/>
          </a:bodyPr>
          <a:lstStyle/>
          <a:p>
            <a:pPr algn="l"/>
            <a:r>
              <a:rPr lang="ru-RU" sz="2400" b="1" u="sng" dirty="0"/>
              <a:t>Выполнила:</a:t>
            </a:r>
            <a:r>
              <a:rPr lang="ru-RU" sz="2400" b="1" dirty="0"/>
              <a:t> </a:t>
            </a:r>
            <a:r>
              <a:rPr lang="ru-RU" sz="2400" dirty="0"/>
              <a:t>Климова Вера Александровна, студентка 21 группы, ГАОУ ВО МГПУ ИСПО им. К. Д. Ушинского, колледж «Дорогомилово»</a:t>
            </a:r>
          </a:p>
          <a:p>
            <a:pPr algn="l"/>
            <a:r>
              <a:rPr lang="ru-RU" sz="2400" b="1" u="sng" dirty="0"/>
              <a:t>Преподаватель:</a:t>
            </a:r>
            <a:r>
              <a:rPr lang="ru-RU" sz="2400" b="1" u="sng" dirty="0">
                <a:solidFill>
                  <a:schemeClr val="bg1"/>
                </a:solidFill>
              </a:rPr>
              <a:t> </a:t>
            </a:r>
            <a:r>
              <a:rPr lang="ru-RU" sz="2400" dirty="0"/>
              <a:t>Новикова Наталья Евгеньевна</a:t>
            </a:r>
          </a:p>
        </p:txBody>
      </p:sp>
    </p:spTree>
    <p:extLst>
      <p:ext uri="{BB962C8B-B14F-4D97-AF65-F5344CB8AC3E}">
        <p14:creationId xmlns:p14="http://schemas.microsoft.com/office/powerpoint/2010/main" val="161197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766" y="1136678"/>
            <a:ext cx="9601196" cy="130386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1441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Ситуационная задача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4102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Воспитательница разновозрастной группы наблюдала за детьми и обратила внимание, что дети по-разному общаются друг с другом. </a:t>
            </a:r>
            <a:endParaRPr lang="ru-RU"/>
          </a:p>
          <a:p>
            <a:pPr marL="0" indent="0">
              <a:buNone/>
            </a:pPr>
            <a:r>
              <a:rPr lang="ru-RU" u="sng" dirty="0"/>
              <a:t>Ответьте на следующие вопросы</a:t>
            </a:r>
            <a:r>
              <a:rPr lang="ru-RU" dirty="0"/>
              <a:t>: 1. Какие формы общения ребенка со сверстником выделены в детской психологии, кто изучал этот вид деятельности? 2. В чем содержание общения каждой формы? 3. Какова роль взрослых в формировании общения со сверстниками на всех возрастных этапах? 4. Какие игры на формирование общения со сверстником можно использовать педагогу, обоснуйте свой выбор?</a:t>
            </a:r>
          </a:p>
        </p:txBody>
      </p:sp>
    </p:spTree>
    <p:extLst>
      <p:ext uri="{BB962C8B-B14F-4D97-AF65-F5344CB8AC3E}">
        <p14:creationId xmlns:p14="http://schemas.microsoft.com/office/powerpoint/2010/main" val="310918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886" y="248037"/>
            <a:ext cx="9601196" cy="1303867"/>
          </a:xfrm>
        </p:spPr>
        <p:txBody>
          <a:bodyPr>
            <a:normAutofit/>
          </a:bodyPr>
          <a:lstStyle/>
          <a:p>
            <a:r>
              <a:rPr lang="ru-RU" sz="4000"/>
              <a:t>Ответ на 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3886" y="1423591"/>
            <a:ext cx="9601196" cy="984758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1. Какие формы общения ребенка со сверстником выделены в детской психологии, кто изучал этот вид деятельности?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8121" y="2604696"/>
            <a:ext cx="9325842" cy="249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u="sng" dirty="0"/>
              <a:t>В детской психологии </a:t>
            </a:r>
            <a:r>
              <a:rPr lang="ru-RU" sz="2400" u="sng" dirty="0" err="1"/>
              <a:t>М.И.Лисиной</a:t>
            </a:r>
            <a:r>
              <a:rPr lang="ru-RU" sz="2400" u="sng" dirty="0"/>
              <a:t> выделены следующие формы общения ребёнка со сверстником:</a:t>
            </a:r>
          </a:p>
          <a:p>
            <a:pPr marL="457200" indent="-457200">
              <a:buAutoNum type="arabicPeriod"/>
            </a:pPr>
            <a:r>
              <a:rPr lang="ru-RU" sz="2800" dirty="0"/>
              <a:t>Эмоционально-практическая (2-4 года)</a:t>
            </a:r>
          </a:p>
          <a:p>
            <a:pPr marL="342900" indent="-342900">
              <a:buAutoNum type="arabicPeriod"/>
            </a:pPr>
            <a:r>
              <a:rPr lang="ru-RU" sz="2800" dirty="0"/>
              <a:t> Ситуативно-деловая (4-6 лет)</a:t>
            </a:r>
          </a:p>
          <a:p>
            <a:pPr marL="342900" indent="-342900">
              <a:buAutoNum type="arabicPeriod"/>
            </a:pPr>
            <a:r>
              <a:rPr lang="ru-RU" sz="2800" dirty="0"/>
              <a:t> </a:t>
            </a:r>
            <a:r>
              <a:rPr lang="ru-RU" sz="2800" dirty="0" err="1"/>
              <a:t>Внеситаутивно</a:t>
            </a:r>
            <a:r>
              <a:rPr lang="ru-RU" sz="2800" dirty="0"/>
              <a:t>-деловая (6-7 лет)</a:t>
            </a: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18213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2628" y="861742"/>
            <a:ext cx="8081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/>
              <a:t>2. В чем содержание общения каждой формы?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197" y="1828800"/>
            <a:ext cx="8970476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u="sng" dirty="0">
                <a:solidFill>
                  <a:srgbClr val="000000"/>
                </a:solidFill>
              </a:rPr>
              <a:t>1) Эмоционально-практическая:</a:t>
            </a:r>
          </a:p>
          <a:p>
            <a:r>
              <a:rPr lang="ru-RU" sz="2400" dirty="0"/>
              <a:t>      Соучастие сверстника в своих забавах и шалостях. Стремление в самовыражению. Поиск доброжелательного внимания сверстника.</a:t>
            </a:r>
          </a:p>
          <a:p>
            <a:r>
              <a:rPr lang="ru-RU" sz="2400" u="sng" dirty="0"/>
              <a:t>2) Ситуативно-деловой:</a:t>
            </a:r>
          </a:p>
          <a:p>
            <a:r>
              <a:rPr lang="ru-RU" sz="2400" dirty="0"/>
              <a:t>      Деловое сотрудничество ровесников. Стремление к уважению и признанию сверстниками успехов ребенка.</a:t>
            </a:r>
          </a:p>
          <a:p>
            <a:r>
              <a:rPr lang="ru-RU" sz="2400" u="sng" dirty="0"/>
              <a:t>3) </a:t>
            </a:r>
            <a:r>
              <a:rPr lang="ru-RU" sz="2400" u="sng" dirty="0" err="1"/>
              <a:t>Внеситуативно</a:t>
            </a:r>
            <a:r>
              <a:rPr lang="ru-RU" sz="2400" u="sng" dirty="0"/>
              <a:t>-деловая:</a:t>
            </a:r>
          </a:p>
          <a:p>
            <a:r>
              <a:rPr lang="ru-RU" sz="2400" dirty="0"/>
              <a:t>     Сотрудничество. Уважение. Доброжелательное внимание, сопереживание, взаимопонимание.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319101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7270" y="633090"/>
            <a:ext cx="8955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/>
              <a:t>3. Какова роль взрослых в формировании общения со сверстниками на всех возрастных этапах?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7757" y="1725769"/>
            <a:ext cx="104941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/>
              <a:t>Роль взрослого в формировании общения о сверстниками очень велика. </a:t>
            </a:r>
          </a:p>
          <a:p>
            <a:endParaRPr lang="ru-RU" sz="2000"/>
          </a:p>
          <a:p>
            <a:r>
              <a:rPr lang="ru-RU" sz="2000"/>
              <a:t>Первое, что хочется сказать, это организация совместной предметной деятельности детей. Дети сосредоточиваются на своих игрушках и занимаются в основном индивидуальной игрой, поэтому роль взрослого заключается в том, что бы помочь детям взаимодействовать между собой, может организовать какие-то мероприятия или игру, где ребенку надо будет общаться со своим сверстником. Интерес к игрушкам, свойственный детям младшего возраста, мешает ребенку увидеть сверстника.</a:t>
            </a:r>
          </a:p>
          <a:p>
            <a:endParaRPr lang="ru-RU" sz="2000"/>
          </a:p>
          <a:p>
            <a:r>
              <a:rPr lang="ru-RU" sz="2000"/>
              <a:t>Второе, что бы я хотела сказать, это налаживание взрослым отношений между детьми. Взрослый привлекает их внимание к субъектным качествам друг друга: демонстрирует достоинства сверстника, ласково называет его по имени, хвалит партнера по игре, предлагает повторить его действия. При таком поведении взрослого возрастает интерес детей друг к другу, появляются эмоционально окрашенные действия, адресованные сверстнику. </a:t>
            </a:r>
          </a:p>
        </p:txBody>
      </p:sp>
    </p:spTree>
    <p:extLst>
      <p:ext uri="{BB962C8B-B14F-4D97-AF65-F5344CB8AC3E}">
        <p14:creationId xmlns:p14="http://schemas.microsoft.com/office/powerpoint/2010/main" val="316897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884" y="1558345"/>
            <a:ext cx="10238704" cy="213904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900" b="1" dirty="0"/>
              <a:t>1. Игра «Секрет»</a:t>
            </a:r>
          </a:p>
          <a:p>
            <a:endParaRPr lang="ru-RU" sz="1900"/>
          </a:p>
          <a:p>
            <a:r>
              <a:rPr lang="ru-RU" sz="1900" u="sng" dirty="0"/>
              <a:t>Цель</a:t>
            </a:r>
            <a:r>
              <a:rPr lang="ru-RU" sz="1900" dirty="0"/>
              <a:t>:  формирование умения находить общий язык со сверстниками, развитие добрых, тёплых отношений между детьми.</a:t>
            </a:r>
          </a:p>
          <a:p>
            <a:r>
              <a:rPr lang="ru-RU" sz="1900" dirty="0"/>
              <a:t>В ходе игры ведущий всем участникам раздаёт «по секрету» из красивого сундучка «пуговицу, брошку, бусинку и т. п.» кладёт в ладошку и зажимает кулачок. Дети ходят по группе, ищут способы, уговорить каждого, показать свой секрет.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12384" y="321972"/>
            <a:ext cx="10024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/>
              <a:t> </a:t>
            </a:r>
          </a:p>
          <a:p>
            <a:r>
              <a:rPr lang="ru-RU" sz="2400"/>
              <a:t>Какие игры на формирование общения со сверстником можно использовать педагогу, обоснуйте свой выбор?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2883" y="3728914"/>
            <a:ext cx="10238705" cy="213904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900" b="1" dirty="0"/>
              <a:t>2. Игра «Магазин»</a:t>
            </a:r>
          </a:p>
          <a:p>
            <a:endParaRPr lang="ru-RU" sz="1900" u="sng"/>
          </a:p>
          <a:p>
            <a:r>
              <a:rPr lang="ru-RU" sz="1900" u="sng" dirty="0"/>
              <a:t>Цель:</a:t>
            </a:r>
            <a:r>
              <a:rPr lang="ru-RU" sz="1900" u="sng" dirty="0">
                <a:solidFill>
                  <a:schemeClr val="bg1"/>
                </a:solidFill>
              </a:rPr>
              <a:t> </a:t>
            </a:r>
            <a:r>
              <a:rPr lang="ru-RU" sz="1900" dirty="0"/>
              <a:t>развитие умения излагать свои мысли точно и лаконично.</a:t>
            </a:r>
          </a:p>
          <a:p>
            <a:r>
              <a:rPr lang="ru-RU" sz="1900" dirty="0"/>
              <a:t>Ход игры: Один ребёнок – «продавец», остальные дети – «покупатели». На прилавке «магазина» разложены различные предметы. Покупатель не показывает предмет, который хочет купить, а описывает его или рассказывает, для чего он может пригодиться, что из него можно сделать.</a:t>
            </a:r>
          </a:p>
          <a:p>
            <a:r>
              <a:rPr lang="ru-RU" sz="1900" dirty="0"/>
              <a:t>Продавец должен понять, какой именно товар нужен покупателю.</a:t>
            </a:r>
          </a:p>
        </p:txBody>
      </p:sp>
    </p:spTree>
    <p:extLst>
      <p:ext uri="{BB962C8B-B14F-4D97-AF65-F5344CB8AC3E}">
        <p14:creationId xmlns:p14="http://schemas.microsoft.com/office/powerpoint/2010/main" val="73364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1671" y="590829"/>
            <a:ext cx="10367493" cy="243143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900" b="1" dirty="0"/>
              <a:t>3. Игра «Через стекло»</a:t>
            </a:r>
          </a:p>
          <a:p>
            <a:endParaRPr lang="ru-RU" sz="1900"/>
          </a:p>
          <a:p>
            <a:r>
              <a:rPr lang="ru-RU" sz="1900" u="sng" dirty="0"/>
              <a:t>Цель</a:t>
            </a:r>
            <a:r>
              <a:rPr lang="ru-RU" sz="1900" dirty="0"/>
              <a:t>: развитие умения понимать друг друга, вникать в суть получаемой информации.</a:t>
            </a:r>
          </a:p>
          <a:p>
            <a:r>
              <a:rPr lang="ru-RU" sz="1900" dirty="0"/>
              <a:t>Двум детям предлагают передать друг другу какую-либо информацию жестами, представив, что один из них находится в поезде, а другой – на перроне, т. е. они отделены друг от друга стеклом, через которое не проникают звуки. Возможные темы сообщений для передачи: «Я тебе позвоню, когда приеду», «Напиши мне письмо» и др. После игры желательно обсудить, насколько правильно дети поняли друг друга, легко ли им было это сделать.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1671" y="3507835"/>
            <a:ext cx="10419009" cy="243143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900" b="1" dirty="0"/>
              <a:t>4. Игра «Дракон»</a:t>
            </a:r>
          </a:p>
          <a:p>
            <a:endParaRPr lang="ru-RU" sz="1900"/>
          </a:p>
          <a:p>
            <a:r>
              <a:rPr lang="ru-RU" sz="1900" u="sng" dirty="0"/>
              <a:t>Цель</a:t>
            </a:r>
            <a:r>
              <a:rPr lang="ru-RU" sz="1900" dirty="0"/>
              <a:t>: помочь детям, испытывающим затруднения в общении, обрести уверенность и почувствовать себя частью коллектива.</a:t>
            </a:r>
          </a:p>
          <a:p>
            <a:r>
              <a:rPr lang="ru-RU" sz="1900" dirty="0"/>
              <a:t>Играющие, становятся в линию, держась за плечи друг друга. Первый участник - «голова», последний - «хвост». «Голова» должна дотянуться до «хвоста» и дотронуться до него. «Тело» дракона неразрывно. Как только «голова» схватила «хвост», она становится «хвостом». Игра продолжается до тех пор, пока каждый участник не побывает в двух ролях.</a:t>
            </a:r>
          </a:p>
        </p:txBody>
      </p:sp>
    </p:spTree>
    <p:extLst>
      <p:ext uri="{BB962C8B-B14F-4D97-AF65-F5344CB8AC3E}">
        <p14:creationId xmlns:p14="http://schemas.microsoft.com/office/powerpoint/2010/main" val="403458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764" y="759856"/>
            <a:ext cx="10599313" cy="54784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200" dirty="0"/>
              <a:t>Я выбрала 4 игры, которые, по моему мнению, могут быть использованы педагогом для формирования общения  со сверстником.</a:t>
            </a:r>
          </a:p>
          <a:p>
            <a:endParaRPr lang="ru-RU" sz="2200"/>
          </a:p>
          <a:p>
            <a:r>
              <a:rPr lang="ru-RU" sz="2200" dirty="0"/>
              <a:t>Считаю, что эти игры подходят для формирования у детей способности общаться друг с другом и могут быть использованы педагогом, потому что у детей развивается умение находить общий язык со сверстниками, формируются добрые, тёплые отношения друг с другом.</a:t>
            </a:r>
          </a:p>
          <a:p>
            <a:r>
              <a:rPr lang="ru-RU" sz="2200" dirty="0"/>
              <a:t>Играя, например, в игру «Магазин», у детей  развивается умение излагать свои мысли точно и лаконично. </a:t>
            </a:r>
          </a:p>
          <a:p>
            <a:r>
              <a:rPr lang="ru-RU" sz="2200" dirty="0"/>
              <a:t>Мне очень понравилась такая игра, как «Зеркало», потому что, играя в эту необычную игру, дети учатся понимать друг друга, вникать в полученную информацию, эмоции другого, формируется умение предугадывать реакции партнера по общению. </a:t>
            </a:r>
          </a:p>
          <a:p>
            <a:r>
              <a:rPr lang="ru-RU" sz="2200" dirty="0"/>
              <a:t>Хочу отметить и такую игру, как «Дракон», так как, по моему мнению, эта игра помогает детям, которые испытывают затруднения в общении, обрести уверенность в себе и почувствовать себя частью коллектива.</a:t>
            </a:r>
          </a:p>
          <a:p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789436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686" y="1405618"/>
            <a:ext cx="9107266" cy="39703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800" dirty="0"/>
              <a:t>Делая вывод, могу сказать, что есть множество различных игр на формирование общения у детей со сверстником, с помощью них формируются все формы общения. Такие игры помогают детям перешагнуть тяжелый для них барьер – общение друг с другом, поддержание доброжелательных отношений, умение видеть в другом - ценность, индивидуальность и возможность познания самого себя. А мы, взрослые, должны создавать условия для этого, помогать детям в этом, как раз через такие игры. </a:t>
            </a:r>
          </a:p>
        </p:txBody>
      </p:sp>
    </p:spTree>
    <p:extLst>
      <p:ext uri="{BB962C8B-B14F-4D97-AF65-F5344CB8AC3E}">
        <p14:creationId xmlns:p14="http://schemas.microsoft.com/office/powerpoint/2010/main" val="1993706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247CEB2212FF1419C84D641DFE310C9" ma:contentTypeVersion="12" ma:contentTypeDescription="Создание документа." ma:contentTypeScope="" ma:versionID="9a2fdfd84953b42239a106a48218b4cf">
  <xsd:schema xmlns:xsd="http://www.w3.org/2001/XMLSchema" xmlns:xs="http://www.w3.org/2001/XMLSchema" xmlns:p="http://schemas.microsoft.com/office/2006/metadata/properties" xmlns:ns2="00ec9a59-2850-4b5e-9384-e94ac6574468" xmlns:ns3="c9e3068f-6fdd-4143-9ff9-2383da00c15d" targetNamespace="http://schemas.microsoft.com/office/2006/metadata/properties" ma:root="true" ma:fieldsID="c15e056db941e8105b6094f612b5a0ae" ns2:_="" ns3:_="">
    <xsd:import namespace="00ec9a59-2850-4b5e-9384-e94ac6574468"/>
    <xsd:import namespace="c9e3068f-6fdd-4143-9ff9-2383da00c1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c9a59-2850-4b5e-9384-e94ac65744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3068f-6fdd-4143-9ff9-2383da00c15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C013B4-5E1D-4FEA-9DEB-B2FEE0383A1C}">
  <ds:schemaRefs>
    <ds:schemaRef ds:uri="00ec9a59-2850-4b5e-9384-e94ac6574468"/>
    <ds:schemaRef ds:uri="c9e3068f-6fdd-4143-9ff9-2383da00c1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6846B41-921E-4EDD-B929-0A00EE268EB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6BD62C5-5201-4B90-8358-5C8CE81092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Application>Microsoft Office PowerPoint</Application>
  <PresentationFormat>Широкоэкранный</PresentationFormat>
  <Slides>10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Работа по Психологии</vt:lpstr>
      <vt:lpstr>Ситуационная задача</vt:lpstr>
      <vt:lpstr>Ответ на вопрос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revision>114</cp:revision>
  <dcterms:created xsi:type="dcterms:W3CDTF">2020-06-29T10:27:57Z</dcterms:created>
  <dcterms:modified xsi:type="dcterms:W3CDTF">2020-07-04T19:21:43Z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0x0101003247CEB2212FF1419C84D641DFE310C9</vt:lpwstr>
  </property>
</Properties>
</file>