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73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0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569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1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52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9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15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66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95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0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6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580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46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45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6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33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65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76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85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3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39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FCD5D-C3EC-48E4-88AD-96D7D1DC0290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70C2A-AF7D-4C2E-A5F4-8C285000F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60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007B2-6E98-4E5E-A126-B835D76CFE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A4EE1-A998-47D7-AB60-1F2C605D39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8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orkids.newbookshop.ru/pictures/1018815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00" y="0"/>
            <a:ext cx="9807290" cy="668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9853684" y="150125"/>
            <a:ext cx="95534" cy="6414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716" y="130830"/>
            <a:ext cx="103770" cy="6433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61759" y="341194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prstClr val="black"/>
                </a:solidFill>
              </a:rPr>
              <a:t>13.01.20</a:t>
            </a:r>
            <a:endParaRPr lang="ru-RU" sz="3600" i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6764" y="814484"/>
            <a:ext cx="3652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>
                <a:solidFill>
                  <a:prstClr val="black"/>
                </a:solidFill>
              </a:rPr>
              <a:t>Кла</a:t>
            </a:r>
            <a:r>
              <a:rPr lang="ru-RU" sz="3600" b="1" i="1" dirty="0">
                <a:solidFill>
                  <a:srgbClr val="FF0000"/>
                </a:solidFill>
              </a:rPr>
              <a:t>сс</a:t>
            </a:r>
            <a:r>
              <a:rPr lang="ru-RU" sz="3600" i="1" dirty="0">
                <a:solidFill>
                  <a:prstClr val="black"/>
                </a:solidFill>
              </a:rPr>
              <a:t>ная р</a:t>
            </a:r>
            <a:r>
              <a:rPr lang="ru-RU" sz="3600" b="1" i="1" dirty="0">
                <a:solidFill>
                  <a:srgbClr val="FF0000"/>
                </a:solidFill>
              </a:rPr>
              <a:t>а</a:t>
            </a:r>
            <a:r>
              <a:rPr lang="ru-RU" sz="3600" i="1" dirty="0">
                <a:solidFill>
                  <a:prstClr val="black"/>
                </a:solidFill>
              </a:rPr>
              <a:t>бота</a:t>
            </a:r>
          </a:p>
        </p:txBody>
      </p:sp>
    </p:spTree>
    <p:extLst>
      <p:ext uri="{BB962C8B-B14F-4D97-AF65-F5344CB8AC3E}">
        <p14:creationId xmlns:p14="http://schemas.microsoft.com/office/powerpoint/2010/main" val="2731393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32/87/f3/3287f3a3eba5b85acbb1897561ed77b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4125" y="4013683"/>
            <a:ext cx="2306471" cy="265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307" y="354842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Стр. 25 №16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998" y="1070296"/>
            <a:ext cx="106575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 В магазине было 148 кг свёклы.</a:t>
            </a:r>
          </a:p>
          <a:p>
            <a:r>
              <a:rPr lang="ru-RU" sz="3600" dirty="0" smtClean="0"/>
              <a:t> Сколько килограммов свёклы продали за день,</a:t>
            </a:r>
          </a:p>
          <a:p>
            <a:r>
              <a:rPr lang="ru-RU" sz="3600" dirty="0"/>
              <a:t> </a:t>
            </a:r>
            <a:r>
              <a:rPr lang="ru-RU" sz="3600" dirty="0" smtClean="0"/>
              <a:t>если к концу рабочего дня в магазине осталось 96 кг</a:t>
            </a:r>
          </a:p>
          <a:p>
            <a:r>
              <a:rPr lang="ru-RU" sz="3600" dirty="0"/>
              <a:t> </a:t>
            </a:r>
            <a:r>
              <a:rPr lang="ru-RU" sz="3600" dirty="0" smtClean="0"/>
              <a:t>свёклы?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037228" y="3347842"/>
            <a:ext cx="6434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</a:rPr>
              <a:t>Сделайте краткую запись задачи. </a:t>
            </a:r>
            <a:endParaRPr lang="ru-RU" sz="3200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1602" y="3932617"/>
            <a:ext cx="6803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</a:rPr>
              <a:t>Каким действием решается задача?</a:t>
            </a:r>
            <a:endParaRPr lang="ru-RU" sz="3200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1675" y="4582945"/>
            <a:ext cx="3809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/>
              <a:t>Запишите решение.</a:t>
            </a:r>
            <a:endParaRPr lang="ru-RU" sz="3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36979" y="5233274"/>
            <a:ext cx="5820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Выполните проверку </a:t>
            </a:r>
            <a:r>
              <a:rPr lang="ru-RU" sz="3200" i="1" dirty="0" smtClean="0"/>
              <a:t>по схеме:</a:t>
            </a:r>
            <a:endParaRPr lang="ru-RU" sz="32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62709" y="5943600"/>
            <a:ext cx="478966" cy="4284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289" y="5943600"/>
            <a:ext cx="493819" cy="438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9705" y="5834657"/>
            <a:ext cx="3116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         +       = 148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69860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802" y="3469038"/>
            <a:ext cx="926672" cy="4084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472" y="3408329"/>
            <a:ext cx="926672" cy="408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728" y="3431590"/>
            <a:ext cx="926672" cy="408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749" y="3426054"/>
            <a:ext cx="926672" cy="4084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114" y="3403199"/>
            <a:ext cx="926672" cy="408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742" y="3428999"/>
            <a:ext cx="926672" cy="4084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769" y="4285773"/>
            <a:ext cx="926672" cy="4084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822" y="3408329"/>
            <a:ext cx="926672" cy="4084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64" y="4435087"/>
            <a:ext cx="926672" cy="4084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736" y="4206361"/>
            <a:ext cx="926672" cy="3941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796" y="3431831"/>
            <a:ext cx="926672" cy="408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932" y="3428999"/>
            <a:ext cx="926672" cy="4084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64" y="3361241"/>
            <a:ext cx="926672" cy="4084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6603" y="450376"/>
            <a:ext cx="2433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Стр. 25 №18 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53320" y="969812"/>
            <a:ext cx="1036828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 Мастеру принесли 5 обрывков цепи, по 3 звена в каждом 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обрывке, и заказали соединить их в одну цепь.</a:t>
            </a:r>
          </a:p>
          <a:p>
            <a:r>
              <a:rPr lang="ru-RU" sz="3200" dirty="0" smtClean="0"/>
              <a:t> Какое наименьшее число колец нужно раскрыть и вновь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заковать, чтобы выполнить работу?</a:t>
            </a:r>
            <a:endParaRPr lang="ru-RU" sz="3200" dirty="0"/>
          </a:p>
        </p:txBody>
      </p:sp>
      <p:sp>
        <p:nvSpPr>
          <p:cNvPr id="2" name="Овал 1"/>
          <p:cNvSpPr/>
          <p:nvPr/>
        </p:nvSpPr>
        <p:spPr>
          <a:xfrm>
            <a:off x="1046243" y="3353458"/>
            <a:ext cx="914400" cy="3957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35" y="3344255"/>
            <a:ext cx="926672" cy="408467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802447" y="3742494"/>
            <a:ext cx="1080375" cy="5043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866" y="3811666"/>
            <a:ext cx="711396" cy="68373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7005">
            <a:off x="4554623" y="3738762"/>
            <a:ext cx="846448" cy="682801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 flipH="1">
            <a:off x="3388277" y="3831023"/>
            <a:ext cx="1115506" cy="37417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0188">
            <a:off x="8245426" y="3899273"/>
            <a:ext cx="1505519" cy="53941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98249">
            <a:off x="5978118" y="3849837"/>
            <a:ext cx="1249405" cy="447648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381456" y="3150232"/>
            <a:ext cx="10393445" cy="1872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286603" y="5268036"/>
            <a:ext cx="110121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</a:rPr>
              <a:t>Расковать один обрывок цепи и соединить четыре обрывка</a:t>
            </a:r>
          </a:p>
          <a:p>
            <a:r>
              <a:rPr lang="ru-RU" sz="3200" i="1" dirty="0">
                <a:solidFill>
                  <a:srgbClr val="C00000"/>
                </a:solidFill>
              </a:rPr>
              <a:t> </a:t>
            </a:r>
            <a:r>
              <a:rPr lang="ru-RU" sz="3200" i="1" dirty="0" smtClean="0">
                <a:solidFill>
                  <a:srgbClr val="C00000"/>
                </a:solidFill>
              </a:rPr>
              <a:t>тремя кольцами.</a:t>
            </a:r>
            <a:endParaRPr lang="ru-RU" sz="3200" i="1" dirty="0">
              <a:solidFill>
                <a:srgbClr val="C00000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9322" y="3332060"/>
            <a:ext cx="1652489" cy="186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6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068" y="150126"/>
            <a:ext cx="2340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Стр. 26 №20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91068" y="925970"/>
            <a:ext cx="107101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Семеро детей встали в круг и кидают мяч друг другу</a:t>
            </a:r>
          </a:p>
          <a:p>
            <a:r>
              <a:rPr lang="ru-RU" sz="3600" dirty="0"/>
              <a:t> </a:t>
            </a:r>
            <a:r>
              <a:rPr lang="ru-RU" sz="3600" dirty="0" smtClean="0"/>
              <a:t>через одного. Оля и Юра стоят рядом. Начинает игру</a:t>
            </a:r>
          </a:p>
          <a:p>
            <a:r>
              <a:rPr lang="ru-RU" sz="3600" dirty="0" smtClean="0"/>
              <a:t>Оля. На каком броске получит мяч Юра, если мяч</a:t>
            </a:r>
          </a:p>
          <a:p>
            <a:r>
              <a:rPr lang="ru-RU" sz="3600" dirty="0"/>
              <a:t> </a:t>
            </a:r>
            <a:r>
              <a:rPr lang="ru-RU" sz="3600" dirty="0" smtClean="0"/>
              <a:t>будут бросать по часовой стрелке?</a:t>
            </a:r>
            <a:endParaRPr lang="ru-RU" sz="3600" dirty="0"/>
          </a:p>
        </p:txBody>
      </p:sp>
      <p:sp>
        <p:nvSpPr>
          <p:cNvPr id="4" name="Овал 3"/>
          <p:cNvSpPr/>
          <p:nvPr/>
        </p:nvSpPr>
        <p:spPr>
          <a:xfrm>
            <a:off x="4162567" y="3602783"/>
            <a:ext cx="2033516" cy="184267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907341" y="3956297"/>
            <a:ext cx="177419" cy="1498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780" y="3553880"/>
            <a:ext cx="195089" cy="164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229" y="5198547"/>
            <a:ext cx="195089" cy="164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463" y="3948943"/>
            <a:ext cx="195089" cy="1646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567" y="4712400"/>
            <a:ext cx="195089" cy="1646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274" y="5225425"/>
            <a:ext cx="195089" cy="1646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24" y="4681011"/>
            <a:ext cx="195089" cy="1646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12117" y="3208775"/>
            <a:ext cx="62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Оля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2879" y="362444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Юра 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5" name="Прямая со стрелкой 14"/>
          <p:cNvCxnSpPr>
            <a:endCxn id="9" idx="0"/>
          </p:cNvCxnSpPr>
          <p:nvPr/>
        </p:nvCxnSpPr>
        <p:spPr>
          <a:xfrm flipH="1">
            <a:off x="4260112" y="3669468"/>
            <a:ext cx="869980" cy="10429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05638">
            <a:off x="4489284" y="4438797"/>
            <a:ext cx="1064493" cy="12496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40580">
            <a:off x="5389722" y="4208714"/>
            <a:ext cx="981541" cy="858243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>
            <a:off x="5143741" y="3636183"/>
            <a:ext cx="983767" cy="10762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63023">
            <a:off x="4852634" y="4519022"/>
            <a:ext cx="1091279" cy="118882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81256">
            <a:off x="3961256" y="4039372"/>
            <a:ext cx="1110715" cy="120999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16748">
            <a:off x="4673309" y="3436835"/>
            <a:ext cx="1091279" cy="1188823"/>
          </a:xfrm>
          <a:prstGeom prst="rect">
            <a:avLst/>
          </a:prstGeom>
        </p:spPr>
      </p:pic>
      <p:pic>
        <p:nvPicPr>
          <p:cNvPr id="2050" name="Picture 2" descr="https://i.pinimg.com/736x/f9/2c/fe/f92cfed55d24b4c6dd578f62beab71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40" y="2780341"/>
            <a:ext cx="2681697" cy="38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laycast.ru/uploads/2017/12/29/2426105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970" y="3393441"/>
            <a:ext cx="1474617" cy="330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76" y="0"/>
            <a:ext cx="1053388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34917" y="1542195"/>
            <a:ext cx="6477005" cy="8062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Домашнее задание: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5965" y="3016155"/>
            <a:ext cx="49092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prstClr val="black"/>
                </a:solidFill>
              </a:rPr>
              <a:t>Уч. стр. </a:t>
            </a:r>
            <a:r>
              <a:rPr lang="ru-RU" sz="4400" b="1" dirty="0" smtClean="0">
                <a:solidFill>
                  <a:prstClr val="black"/>
                </a:solidFill>
              </a:rPr>
              <a:t>26 № 19, 22</a:t>
            </a:r>
            <a:endParaRPr lang="ru-RU" sz="4400" b="1" dirty="0">
              <a:solidFill>
                <a:prstClr val="black"/>
              </a:solidFill>
            </a:endParaRPr>
          </a:p>
          <a:p>
            <a:r>
              <a:rPr lang="ru-RU" sz="4400" b="1" dirty="0" smtClean="0">
                <a:solidFill>
                  <a:prstClr val="black"/>
                </a:solidFill>
              </a:rPr>
              <a:t> </a:t>
            </a:r>
            <a:endParaRPr lang="ru-RU" sz="4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2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74eca535f5781550bc655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90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8992" y="232012"/>
            <a:ext cx="85740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>
                <a:solidFill>
                  <a:srgbClr val="002060"/>
                </a:solidFill>
              </a:rPr>
              <a:t>    Поставьте скобки и расставьте порядок</a:t>
            </a:r>
          </a:p>
          <a:p>
            <a:r>
              <a:rPr lang="ru-RU" sz="3200" i="1" dirty="0">
                <a:solidFill>
                  <a:srgbClr val="002060"/>
                </a:solidFill>
              </a:rPr>
              <a:t> выполнения действий так, чтобы получились</a:t>
            </a:r>
          </a:p>
          <a:p>
            <a:r>
              <a:rPr lang="ru-RU" sz="3200" i="1" dirty="0">
                <a:solidFill>
                  <a:srgbClr val="002060"/>
                </a:solidFill>
              </a:rPr>
              <a:t> верные равенства.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98042" y="1910687"/>
            <a:ext cx="474200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</a:rPr>
              <a:t>4 + 4 * 4 + 4 : 2 = 34</a:t>
            </a:r>
          </a:p>
          <a:p>
            <a:r>
              <a:rPr lang="ru-RU" sz="4400" b="1" dirty="0" smtClean="0">
                <a:solidFill>
                  <a:prstClr val="black"/>
                </a:solidFill>
              </a:rPr>
              <a:t>4 + 4 * 4 + 4 : 2 = 20</a:t>
            </a:r>
          </a:p>
          <a:p>
            <a:r>
              <a:rPr lang="ru-RU" sz="4400" b="1" dirty="0" smtClean="0">
                <a:solidFill>
                  <a:prstClr val="black"/>
                </a:solidFill>
              </a:rPr>
              <a:t>4 + 4 * 4 + 4 : 2 = 22</a:t>
            </a:r>
          </a:p>
          <a:p>
            <a:r>
              <a:rPr lang="ru-RU" sz="4400" b="1" dirty="0" smtClean="0">
                <a:solidFill>
                  <a:prstClr val="black"/>
                </a:solidFill>
              </a:rPr>
              <a:t>4 + 4 * 4 + 4 : 2 = 28</a:t>
            </a:r>
          </a:p>
          <a:p>
            <a:r>
              <a:rPr lang="ru-RU" sz="4400" b="1" dirty="0" smtClean="0">
                <a:solidFill>
                  <a:prstClr val="black"/>
                </a:solidFill>
              </a:rPr>
              <a:t>4 + 4 * 4 + 4 : 2 = 12</a:t>
            </a:r>
          </a:p>
          <a:p>
            <a:r>
              <a:rPr lang="ru-RU" sz="4400" b="1" dirty="0" smtClean="0">
                <a:solidFill>
                  <a:prstClr val="black"/>
                </a:solidFill>
              </a:rPr>
              <a:t>4 + 4 * 4 + 4 : 2 = 32</a:t>
            </a:r>
            <a:endParaRPr lang="ru-RU" sz="4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0" y="11724"/>
            <a:ext cx="121059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552" y="600501"/>
            <a:ext cx="7065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/>
              <a:t>Расположите данные выражения </a:t>
            </a:r>
          </a:p>
          <a:p>
            <a:r>
              <a:rPr lang="ru-RU" sz="3600" i="1" dirty="0" smtClean="0"/>
              <a:t>в порядке убывания их значений.</a:t>
            </a:r>
            <a:endParaRPr lang="ru-RU" sz="36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19367" y="2155671"/>
            <a:ext cx="1310185" cy="4913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524" y="3101170"/>
            <a:ext cx="1766426" cy="499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279" y="2142418"/>
            <a:ext cx="1322947" cy="499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193" y="3095920"/>
            <a:ext cx="1598538" cy="499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066" y="2142419"/>
            <a:ext cx="1322947" cy="499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199" y="2142420"/>
            <a:ext cx="1322947" cy="499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597" y="3111940"/>
            <a:ext cx="1322947" cy="4999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402" y="2155671"/>
            <a:ext cx="1322947" cy="4999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367" y="3136876"/>
            <a:ext cx="1322947" cy="4999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494" y="3111940"/>
            <a:ext cx="1833632" cy="4999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03045" y="2106760"/>
            <a:ext cx="91999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48 : 6          42 : 6          40 : 8          81 : 9         9 : 1</a:t>
            </a:r>
          </a:p>
          <a:p>
            <a:endParaRPr lang="ru-RU" sz="3600" b="1" dirty="0"/>
          </a:p>
          <a:p>
            <a:endParaRPr lang="ru-RU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55451" y="3038731"/>
            <a:ext cx="978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36 : 9         49 : 7      30 : 6 +2      3+27: 9      1 + 25 : 5</a:t>
            </a:r>
            <a:endParaRPr lang="ru-RU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40776" y="1678675"/>
            <a:ext cx="9496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                 5                         9                       1                        2</a:t>
            </a:r>
          </a:p>
          <a:p>
            <a:pPr marL="514350" indent="-514350">
              <a:buAutoNum type="arabicPlain" startAt="3"/>
            </a:pP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9383" y="2730927"/>
            <a:ext cx="8638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10                      4                       6                  7                           8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4460" y="409432"/>
            <a:ext cx="7666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 Высота кавказской пихты 60 метров,</a:t>
            </a:r>
          </a:p>
          <a:p>
            <a:r>
              <a:rPr lang="ru-RU" sz="3600" dirty="0"/>
              <a:t> </a:t>
            </a:r>
            <a:r>
              <a:rPr lang="ru-RU" sz="3600" dirty="0" smtClean="0"/>
              <a:t>а высота сибирской пихты 30 метров.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14149" y="2183642"/>
            <a:ext cx="11306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На какие вопросы вы сможете ответить, решив выражения: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6156" y="3195745"/>
            <a:ext cx="1869743" cy="6960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384" y="3184583"/>
            <a:ext cx="1883827" cy="707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6156" y="3195745"/>
            <a:ext cx="5339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60 – 30               60 : 30</a:t>
            </a:r>
            <a:endParaRPr lang="ru-RU" sz="4400" b="1" dirty="0"/>
          </a:p>
        </p:txBody>
      </p:sp>
      <p:pic>
        <p:nvPicPr>
          <p:cNvPr id="1028" name="Picture 4" descr="http://www.natpress.net/uploads/posts/2018-08/1534071008_ldufz-wmws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5" y="3342298"/>
            <a:ext cx="2134043" cy="32010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eyulelog.files.wordpress.com/2012/08/tall-f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243" y="4227780"/>
            <a:ext cx="1736687" cy="231558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55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5122" name="Picture 2" descr="https://cdn.eksmo.ru/v2/VEN000000000429645/COVER/cov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184">
            <a:off x="2680412" y="889101"/>
            <a:ext cx="3884162" cy="50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79749" y="4386702"/>
            <a:ext cx="2236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Стр. </a:t>
            </a:r>
            <a:r>
              <a:rPr lang="ru-RU" sz="54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23</a:t>
            </a:r>
            <a:endParaRPr lang="ru-RU" sz="54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94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66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615" y="423081"/>
            <a:ext cx="237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Стр. 23 №4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9869" y="1542197"/>
            <a:ext cx="7680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>
                <a:solidFill>
                  <a:prstClr val="black"/>
                </a:solidFill>
              </a:rPr>
              <a:t>Объясни, как найдено произведение </a:t>
            </a:r>
            <a:r>
              <a:rPr lang="ru-RU" sz="3200" b="1" i="1" dirty="0">
                <a:solidFill>
                  <a:prstClr val="black"/>
                </a:solidFill>
              </a:rPr>
              <a:t>14 *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8168" y="2274838"/>
            <a:ext cx="46281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14 * 5 = (8 + 6)  * 5 = 70</a:t>
            </a:r>
          </a:p>
          <a:p>
            <a:r>
              <a:rPr lang="ru-RU" sz="3600" dirty="0">
                <a:solidFill>
                  <a:prstClr val="black"/>
                </a:solidFill>
              </a:rPr>
              <a:t>1) 8 * 5 = 40</a:t>
            </a:r>
          </a:p>
          <a:p>
            <a:r>
              <a:rPr lang="ru-RU" sz="3600" dirty="0">
                <a:solidFill>
                  <a:prstClr val="black"/>
                </a:solidFill>
              </a:rPr>
              <a:t>2) 6 * 5 = 30</a:t>
            </a:r>
          </a:p>
          <a:p>
            <a:r>
              <a:rPr lang="ru-RU" sz="3600" dirty="0">
                <a:solidFill>
                  <a:prstClr val="black"/>
                </a:solidFill>
              </a:rPr>
              <a:t>3) 40 + 30 = 70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9869" y="4843418"/>
            <a:ext cx="7394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>
                <a:solidFill>
                  <a:prstClr val="black"/>
                </a:solidFill>
              </a:rPr>
              <a:t>Перемножь эти числа другим способом.</a:t>
            </a:r>
          </a:p>
        </p:txBody>
      </p:sp>
      <p:pic>
        <p:nvPicPr>
          <p:cNvPr id="2050" name="Picture 2" descr="https://img-fotki.yandex.ru/get/9763/39663434.984/0_b22bc_d9e7bdee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842" y="2752545"/>
            <a:ext cx="2574101" cy="29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00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" y="0"/>
            <a:ext cx="121066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899" y="122830"/>
            <a:ext cx="247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Стр. 23 № 5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2891" y="1736229"/>
            <a:ext cx="1007160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/>
              <a:t>В произведении </a:t>
            </a:r>
            <a:r>
              <a:rPr lang="ru-RU" sz="4000" b="1" i="1" dirty="0" smtClean="0"/>
              <a:t>8 * 12 </a:t>
            </a:r>
            <a:r>
              <a:rPr lang="ru-RU" sz="3200" i="1" dirty="0" smtClean="0"/>
              <a:t>представь второй множитель</a:t>
            </a:r>
          </a:p>
          <a:p>
            <a:r>
              <a:rPr lang="ru-RU" sz="3200" i="1" dirty="0"/>
              <a:t> </a:t>
            </a:r>
            <a:r>
              <a:rPr lang="ru-RU" sz="3200" i="1" dirty="0" smtClean="0"/>
              <a:t>в виде суммы двух однозначных чисел.</a:t>
            </a:r>
          </a:p>
          <a:p>
            <a:r>
              <a:rPr lang="ru-RU" sz="3200" i="1" dirty="0" smtClean="0"/>
              <a:t>Вычисли произведение разными способами.</a:t>
            </a:r>
            <a:endParaRPr lang="ru-RU" sz="32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15" y="3582365"/>
            <a:ext cx="2578832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1751208/41cdc030-bc6d-45fc-bc42-783bccf46ac0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745" y="3394865"/>
            <a:ext cx="3254990" cy="325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137" y="477672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Стр. 24 №14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38233" y="1124003"/>
            <a:ext cx="82019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Какое число должно быть записано в окошке,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чтобы равенство было верным?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68740" y="2920621"/>
            <a:ext cx="715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1)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274816" y="3035278"/>
            <a:ext cx="614149" cy="4785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990076" y="2906074"/>
            <a:ext cx="4860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+ 482 = 500          2)      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327" y="3004306"/>
            <a:ext cx="627942" cy="487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8269" y="2894224"/>
            <a:ext cx="2501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- 309 = 211</a:t>
            </a:r>
            <a:endParaRPr lang="ru-RU" sz="4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328" y="4219281"/>
            <a:ext cx="627942" cy="487722"/>
          </a:xfrm>
          <a:prstGeom prst="rect">
            <a:avLst/>
          </a:prstGeom>
        </p:spPr>
      </p:pic>
      <p:sp>
        <p:nvSpPr>
          <p:cNvPr id="10" name="Выгнутая вверх стрелка 9"/>
          <p:cNvSpPr/>
          <p:nvPr/>
        </p:nvSpPr>
        <p:spPr>
          <a:xfrm>
            <a:off x="1999326" y="4161992"/>
            <a:ext cx="1412614" cy="335521"/>
          </a:xfrm>
          <a:prstGeom prst="curvedDownArrow">
            <a:avLst>
              <a:gd name="adj1" fmla="val 1136"/>
              <a:gd name="adj2" fmla="val 50000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888964" y="4497512"/>
            <a:ext cx="1427441" cy="353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96199" y="3660126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+ 482</a:t>
            </a:r>
            <a:endParaRPr lang="ru-RU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316405" y="4095656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500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2136274" y="4775744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- 482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295328" y="5315584"/>
            <a:ext cx="2932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500 – 482 = 18</a:t>
            </a:r>
          </a:p>
          <a:p>
            <a:r>
              <a:rPr lang="ru-RU" sz="3600" dirty="0" smtClean="0"/>
              <a:t>Ответ: 18</a:t>
            </a:r>
            <a:endParaRPr lang="ru-RU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92996" y="4851111"/>
            <a:ext cx="914400" cy="4839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254025" y="5428276"/>
            <a:ext cx="2973515" cy="5408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54025" y="5896565"/>
            <a:ext cx="2973515" cy="5836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760" y="3983742"/>
            <a:ext cx="627942" cy="4877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996" y="3891302"/>
            <a:ext cx="1414395" cy="3535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165" y="4207024"/>
            <a:ext cx="1426588" cy="3535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32805" y="3401493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- 309</a:t>
            </a:r>
            <a:endParaRPr lang="ru-RU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8276105" y="3810363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211</a:t>
            </a:r>
            <a:endParaRPr lang="ru-RU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7006431" y="4513156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+ 309</a:t>
            </a:r>
            <a:endParaRPr lang="ru-RU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6140327" y="5221538"/>
            <a:ext cx="316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211 + 309 = 520</a:t>
            </a:r>
          </a:p>
          <a:p>
            <a:r>
              <a:rPr lang="ru-RU" sz="3600" dirty="0" smtClean="0"/>
              <a:t>Ответ: 520</a:t>
            </a:r>
            <a:endParaRPr lang="ru-RU" sz="36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6660" y="4560623"/>
            <a:ext cx="926672" cy="49381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7981" y="5855961"/>
            <a:ext cx="2981202" cy="55478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2851" y="5297864"/>
            <a:ext cx="298120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6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829" y="226058"/>
            <a:ext cx="271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Стр. 25 № 15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2137" y="935910"/>
            <a:ext cx="11376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От куска ситца отрезали 13 м, после чего в нём осталось </a:t>
            </a:r>
          </a:p>
          <a:p>
            <a:r>
              <a:rPr lang="ru-RU" sz="3600" dirty="0"/>
              <a:t> </a:t>
            </a:r>
            <a:r>
              <a:rPr lang="ru-RU" sz="3600" dirty="0" smtClean="0"/>
              <a:t>69 м ситца. Сколько метров ситца было в куске?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452883" y="2121917"/>
            <a:ext cx="476309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</a:rPr>
              <a:t>Прочитайте задачу.</a:t>
            </a:r>
          </a:p>
          <a:p>
            <a:r>
              <a:rPr lang="ru-RU" sz="2800" i="1" dirty="0" smtClean="0">
                <a:solidFill>
                  <a:srgbClr val="002060"/>
                </a:solidFill>
              </a:rPr>
              <a:t>Выполните краткую запись. </a:t>
            </a:r>
          </a:p>
          <a:p>
            <a:endParaRPr lang="ru-RU" sz="2800" i="1" dirty="0">
              <a:solidFill>
                <a:srgbClr val="002060"/>
              </a:solidFill>
            </a:endParaRPr>
          </a:p>
          <a:p>
            <a:r>
              <a:rPr lang="ru-RU" sz="2800" i="1" dirty="0" smtClean="0">
                <a:solidFill>
                  <a:srgbClr val="002060"/>
                </a:solidFill>
              </a:rPr>
              <a:t>Что известно?</a:t>
            </a:r>
          </a:p>
          <a:p>
            <a:r>
              <a:rPr lang="ru-RU" sz="2800" i="1" dirty="0" smtClean="0">
                <a:solidFill>
                  <a:srgbClr val="002060"/>
                </a:solidFill>
              </a:rPr>
              <a:t>Что требуется узнать?</a:t>
            </a: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8418" y="4244454"/>
            <a:ext cx="3362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</a:rPr>
              <a:t>Решите задачу.</a:t>
            </a:r>
            <a:endParaRPr lang="ru-RU" sz="3600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7770" y="4808810"/>
            <a:ext cx="59841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Выполни проверку </a:t>
            </a:r>
            <a:r>
              <a:rPr lang="ru-RU" sz="3600" dirty="0" smtClean="0"/>
              <a:t>по схеме:</a:t>
            </a:r>
          </a:p>
          <a:p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48919" y="5624798"/>
            <a:ext cx="527618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6537" y="5508526"/>
            <a:ext cx="1907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- 13 = 69 </a:t>
            </a:r>
            <a:endParaRPr lang="ru-RU" sz="3600" b="1" dirty="0"/>
          </a:p>
        </p:txBody>
      </p:sp>
      <p:pic>
        <p:nvPicPr>
          <p:cNvPr id="5122" name="Picture 2" descr="https://img0.liveinternet.ru/images/attach/c/9/108/514/108514894_skanirovanie00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006" y="2660351"/>
            <a:ext cx="2404995" cy="334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26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537</Words>
  <Application>Microsoft Office PowerPoint</Application>
  <PresentationFormat>Широкоэкранный</PresentationFormat>
  <Paragraphs>87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 Ивановна</dc:creator>
  <cp:lastModifiedBy>Любовь Ивановна</cp:lastModifiedBy>
  <cp:revision>15</cp:revision>
  <dcterms:created xsi:type="dcterms:W3CDTF">2020-01-08T10:05:03Z</dcterms:created>
  <dcterms:modified xsi:type="dcterms:W3CDTF">2020-01-09T06:02:41Z</dcterms:modified>
</cp:coreProperties>
</file>