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8" r:id="rId6"/>
    <p:sldId id="260" r:id="rId7"/>
    <p:sldId id="261" r:id="rId8"/>
    <p:sldId id="263" r:id="rId9"/>
    <p:sldId id="264" r:id="rId10"/>
    <p:sldId id="265" r:id="rId11"/>
    <p:sldId id="267" r:id="rId12"/>
    <p:sldId id="269" r:id="rId13"/>
    <p:sldId id="270" r:id="rId14"/>
    <p:sldId id="271" r:id="rId15"/>
    <p:sldId id="272" r:id="rId16"/>
    <p:sldId id="273" r:id="rId17"/>
    <p:sldId id="274" r:id="rId18"/>
    <p:sldId id="275" r:id="rId19"/>
    <p:sldId id="277" r:id="rId20"/>
    <p:sldId id="278" r:id="rId21"/>
    <p:sldId id="279" r:id="rId22"/>
    <p:sldId id="280" r:id="rId23"/>
    <p:sldId id="281" r:id="rId24"/>
    <p:sldId id="266" r:id="rId25"/>
    <p:sldId id="276" r:id="rId26"/>
  </p:sldIdLst>
  <p:sldSz cx="9144000" cy="6858000" type="screen4x3"/>
  <p:notesSz cx="6888163" cy="10017125"/>
  <p:defaultTextStyle>
    <a:defPPr>
      <a:defRPr lang="ru-RU"/>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9" d="100"/>
          <a:sy n="79" d="100"/>
        </p:scale>
        <p:origin x="-114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8AB73CD0-21F7-4C64-AD67-2DB0709048B8}" type="datetimeFigureOut">
              <a:rPr lang="ru-RU"/>
              <a:pPr>
                <a:defRPr/>
              </a:pPr>
              <a:t>04.04.2019</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E25946A6-7C54-49E3-B321-EDE2F0E6D9C0}"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0B929993-F740-446A-A7EC-4A4757D370EC}" type="datetimeFigureOut">
              <a:rPr lang="ru-RU"/>
              <a:pPr>
                <a:defRPr/>
              </a:pPr>
              <a:t>04.04.2019</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D3480CD9-D852-4D43-BDD3-D0A3434CCA0C}"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4E507A63-3393-40BD-B241-118297CDEB76}" type="datetimeFigureOut">
              <a:rPr lang="ru-RU"/>
              <a:pPr>
                <a:defRPr/>
              </a:pPr>
              <a:t>04.04.2019</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78396D59-8922-410B-B967-EFBB7D45A4CC}"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650BFEEF-35B4-4505-90B6-6E4B971C540A}" type="datetimeFigureOut">
              <a:rPr lang="ru-RU"/>
              <a:pPr>
                <a:defRPr/>
              </a:pPr>
              <a:t>04.04.2019</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D4908415-D943-40BE-A8C4-F462C4D8E958}"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73ECDF85-61F0-484A-B2EA-7E5D897FBDDA}" type="datetimeFigureOut">
              <a:rPr lang="ru-RU"/>
              <a:pPr>
                <a:defRPr/>
              </a:pPr>
              <a:t>04.04.2019</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B3CCA9EA-9FF2-468D-A36F-92CFC8CB509D}"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1D1676A9-3971-4533-B61C-A7F512F9A067}" type="datetimeFigureOut">
              <a:rPr lang="ru-RU"/>
              <a:pPr>
                <a:defRPr/>
              </a:pPr>
              <a:t>04.04.2019</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fld id="{3B0D1F15-0728-48CE-BAB7-2F0F80B69531}"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3C4C3FBE-EABD-4FEA-B51A-5D28A58DE6F2}" type="datetimeFigureOut">
              <a:rPr lang="ru-RU"/>
              <a:pPr>
                <a:defRPr/>
              </a:pPr>
              <a:t>04.04.2019</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fld id="{0C5BC0E8-0487-41FE-AD39-2BFB3F9498C7}"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E33A4394-5C92-4B09-861F-C4CB5215451D}" type="datetimeFigureOut">
              <a:rPr lang="ru-RU"/>
              <a:pPr>
                <a:defRPr/>
              </a:pPr>
              <a:t>04.04.2019</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fld id="{583A0213-CE02-49DD-90AA-EA4D2F2F8745}"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7CE625-0601-4DF9-92E3-5E231689DDE8}" type="datetimeFigureOut">
              <a:rPr lang="ru-RU"/>
              <a:pPr>
                <a:defRPr/>
              </a:pPr>
              <a:t>04.04.2019</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fld id="{97628D6B-DFF7-49B5-8CBD-5EF215283714}"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BE32CC5D-AAF2-447B-B6E5-CF17A7FD425E}" type="datetimeFigureOut">
              <a:rPr lang="ru-RU"/>
              <a:pPr>
                <a:defRPr/>
              </a:pPr>
              <a:t>04.04.2019</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fld id="{072BDE3B-4D3E-41A0-BC9D-9647D92338F3}"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985F3EF6-0CB9-40EA-A082-0C4BF5D05FC1}" type="datetimeFigureOut">
              <a:rPr lang="ru-RU"/>
              <a:pPr>
                <a:defRPr/>
              </a:pPr>
              <a:t>04.04.2019</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fld id="{1E21153E-25BB-4032-B720-37DDF79187E8}"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BA04FA08-2440-4901-85F7-7B7695C629FB}" type="datetimeFigureOut">
              <a:rPr lang="ru-RU"/>
              <a:pPr>
                <a:defRPr/>
              </a:pPr>
              <a:t>04.04.2019</a:t>
            </a:fld>
            <a:endParaRPr lang="ru-RU"/>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1C366802-C01A-453C-BC1E-F8008570CBD7}"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itchFamily="34" charset="0"/>
        </a:defRPr>
      </a:lvl2pPr>
      <a:lvl3pPr algn="l" rtl="0" eaLnBrk="1" fontAlgn="base" hangingPunct="1">
        <a:lnSpc>
          <a:spcPct val="90000"/>
        </a:lnSpc>
        <a:spcBef>
          <a:spcPct val="0"/>
        </a:spcBef>
        <a:spcAft>
          <a:spcPct val="0"/>
        </a:spcAft>
        <a:defRPr sz="4400">
          <a:solidFill>
            <a:schemeClr val="tx1"/>
          </a:solidFill>
          <a:latin typeface="Calibri Light" pitchFamily="34" charset="0"/>
        </a:defRPr>
      </a:lvl3pPr>
      <a:lvl4pPr algn="l" rtl="0" eaLnBrk="1" fontAlgn="base" hangingPunct="1">
        <a:lnSpc>
          <a:spcPct val="90000"/>
        </a:lnSpc>
        <a:spcBef>
          <a:spcPct val="0"/>
        </a:spcBef>
        <a:spcAft>
          <a:spcPct val="0"/>
        </a:spcAft>
        <a:defRPr sz="4400">
          <a:solidFill>
            <a:schemeClr val="tx1"/>
          </a:solidFill>
          <a:latin typeface="Calibri Light" pitchFamily="34" charset="0"/>
        </a:defRPr>
      </a:lvl4pPr>
      <a:lvl5pPr algn="l" rtl="0" eaLnBrk="1" fontAlgn="base" hangingPunct="1">
        <a:lnSpc>
          <a:spcPct val="90000"/>
        </a:lnSpc>
        <a:spcBef>
          <a:spcPct val="0"/>
        </a:spcBef>
        <a:spcAft>
          <a:spcPct val="0"/>
        </a:spcAft>
        <a:defRPr sz="4400">
          <a:solidFill>
            <a:schemeClr val="tx1"/>
          </a:solidFill>
          <a:latin typeface="Calibri Light"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lavyan-zdorove.net/view_post.php?id=4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83578"/>
            <a:ext cx="7772400" cy="2285999"/>
          </a:xfrm>
        </p:spPr>
        <p:txBody>
          <a:bodyPr rtlCol="0">
            <a:normAutofit fontScale="90000"/>
          </a:bodyPr>
          <a:lstStyle/>
          <a:p>
            <a:pPr fontAlgn="auto">
              <a:spcAft>
                <a:spcPts val="0"/>
              </a:spcAft>
              <a:defRPr/>
            </a:pPr>
            <a:r>
              <a:rPr lang="ru-RU" b="1" dirty="0"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Моя траектория здорового образа жизни</a:t>
            </a:r>
            <a:endParaRPr lang="ru-RU"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142999" y="3602038"/>
            <a:ext cx="7622931" cy="2394316"/>
          </a:xfrm>
        </p:spPr>
        <p:txBody>
          <a:bodyPr rtlCol="0">
            <a:normAutofit fontScale="92500" lnSpcReduction="10000"/>
          </a:bodyPr>
          <a:lstStyle/>
          <a:p>
            <a:pPr algn="r" fontAlgn="auto">
              <a:spcAft>
                <a:spcPts val="0"/>
              </a:spcAft>
              <a:defRPr/>
            </a:pP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Проект по физической культуре</a:t>
            </a:r>
          </a:p>
          <a:p>
            <a:pPr algn="r" fontAlgn="auto">
              <a:spcAft>
                <a:spcPts val="0"/>
              </a:spcAft>
              <a:buFont typeface="Arial" panose="020B0604020202020204" pitchFamily="34" charset="0"/>
              <a:buNone/>
              <a:defRPr/>
            </a:pPr>
            <a:r>
              <a:rPr lang="ru-RU" dirty="0" smtClean="0">
                <a:effectLst>
                  <a:outerShdw blurRad="38100" dist="38100" dir="2700000" algn="tl">
                    <a:srgbClr val="000000">
                      <a:alpha val="43137"/>
                    </a:srgbClr>
                  </a:outerShdw>
                </a:effectLst>
                <a:latin typeface="Times New Roman" pitchFamily="18" charset="0"/>
                <a:cs typeface="Times New Roman" pitchFamily="18" charset="0"/>
              </a:rPr>
              <a:t>выполнила  Табакова Наталья</a:t>
            </a:r>
          </a:p>
          <a:p>
            <a:pPr algn="r" fontAlgn="auto">
              <a:spcAft>
                <a:spcPts val="0"/>
              </a:spcAft>
              <a:buFont typeface="Arial" panose="020B0604020202020204" pitchFamily="34" charset="0"/>
              <a:buNone/>
              <a:defRPr/>
            </a:pPr>
            <a:r>
              <a:rPr lang="ru-RU" dirty="0" smtClean="0">
                <a:effectLst>
                  <a:outerShdw blurRad="38100" dist="38100" dir="2700000" algn="tl">
                    <a:srgbClr val="000000">
                      <a:alpha val="43137"/>
                    </a:srgbClr>
                  </a:outerShdw>
                </a:effectLst>
                <a:latin typeface="Times New Roman" pitchFamily="18" charset="0"/>
                <a:cs typeface="Times New Roman" pitchFamily="18" charset="0"/>
              </a:rPr>
              <a:t>ученица 8 класса</a:t>
            </a:r>
          </a:p>
          <a:p>
            <a:pPr algn="r" fontAlgn="auto">
              <a:spcAft>
                <a:spcPts val="0"/>
              </a:spcAft>
              <a:buFont typeface="Arial" panose="020B0604020202020204" pitchFamily="34" charset="0"/>
              <a:buNone/>
              <a:defRPr/>
            </a:pPr>
            <a:r>
              <a:rPr lang="ru-RU" dirty="0" smtClean="0">
                <a:effectLst>
                  <a:outerShdw blurRad="38100" dist="38100" dir="2700000" algn="tl">
                    <a:srgbClr val="000000">
                      <a:alpha val="43137"/>
                    </a:srgbClr>
                  </a:outerShdw>
                </a:effectLst>
                <a:latin typeface="Times New Roman" pitchFamily="18" charset="0"/>
                <a:cs typeface="Times New Roman" pitchFamily="18" charset="0"/>
              </a:rPr>
              <a:t>МБОУ СОШ Гурского  с.п.</a:t>
            </a:r>
          </a:p>
          <a:p>
            <a:pPr algn="r" fontAlgn="auto">
              <a:spcAft>
                <a:spcPts val="0"/>
              </a:spcAft>
              <a:buFont typeface="Arial" panose="020B0604020202020204" pitchFamily="34" charset="0"/>
              <a:buNone/>
              <a:defRPr/>
            </a:pPr>
            <a:r>
              <a:rPr lang="ru-RU" dirty="0" err="1" smtClean="0">
                <a:effectLst>
                  <a:outerShdw blurRad="38100" dist="38100" dir="2700000" algn="tl">
                    <a:srgbClr val="000000">
                      <a:alpha val="43137"/>
                    </a:srgbClr>
                  </a:outerShdw>
                </a:effectLst>
                <a:latin typeface="Times New Roman" pitchFamily="18" charset="0"/>
                <a:cs typeface="Times New Roman" pitchFamily="18" charset="0"/>
              </a:rPr>
              <a:t>Руководитель:Кудряшова</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 Светлана Сергеевна</a:t>
            </a:r>
          </a:p>
          <a:p>
            <a:pPr algn="r" fontAlgn="auto">
              <a:spcAft>
                <a:spcPts val="0"/>
              </a:spcAft>
              <a:buFont typeface="Arial" panose="020B0604020202020204" pitchFamily="34" charset="0"/>
              <a:buNone/>
              <a:defRPr/>
            </a:pPr>
            <a:r>
              <a:rPr lang="ru-RU" dirty="0" smtClean="0">
                <a:effectLst>
                  <a:outerShdw blurRad="38100" dist="38100" dir="2700000" algn="tl">
                    <a:srgbClr val="000000">
                      <a:alpha val="43137"/>
                    </a:srgbClr>
                  </a:outerShdw>
                </a:effectLst>
                <a:latin typeface="Times New Roman" pitchFamily="18" charset="0"/>
                <a:cs typeface="Times New Roman" pitchFamily="18" charset="0"/>
              </a:rPr>
              <a:t>учитель физической культуры </a:t>
            </a:r>
            <a:endParaRPr lang="ru-RU"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098" name="Picture 2" descr="http://elatriym.com/wp-content/uploads/2011/11/%D0%B7%D0%B4%D0%BE%D1%80%D0%BE%D0%B2%D1%8B%D0%B9-%D0%BE%D0%B1%D1%80%D0%B0%D0%B7-%D0%B6%D0%B8%D0%B7%D0%BD%D0%B8.jpg"/>
          <p:cNvPicPr>
            <a:picLocks noChangeAspect="1" noChangeArrowheads="1"/>
          </p:cNvPicPr>
          <p:nvPr/>
        </p:nvPicPr>
        <p:blipFill>
          <a:blip r:embed="rId2" cstate="print"/>
          <a:srcRect/>
          <a:stretch>
            <a:fillRect/>
          </a:stretch>
        </p:blipFill>
        <p:spPr bwMode="auto">
          <a:xfrm>
            <a:off x="313836" y="3006114"/>
            <a:ext cx="2486025" cy="3086101"/>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mph" presetSubtype="0" fill="hold" nodeType="clickEffect">
                                  <p:stCondLst>
                                    <p:cond delay="0"/>
                                  </p:stCondLst>
                                  <p:childTnLst>
                                    <p:animClr clrSpc="rgb">
                                      <p:cBhvr override="childStyle">
                                        <p:cTn id="6" dur="1900" fill="hold">
                                          <p:stCondLst>
                                            <p:cond delay="100"/>
                                          </p:stCondLst>
                                        </p:cTn>
                                        <p:tgtEl>
                                          <p:spTgt spid="4098"/>
                                        </p:tgtEl>
                                        <p:attrNameLst>
                                          <p:attrName>style.color</p:attrName>
                                        </p:attrNameLst>
                                      </p:cBhvr>
                                      <p:to>
                                        <a:schemeClr val="accent2"/>
                                      </p:to>
                                    </p:animClr>
                                    <p:animClr clrSpc="rgb">
                                      <p:cBhvr>
                                        <p:cTn id="7" dur="1900" fill="hold">
                                          <p:stCondLst>
                                            <p:cond delay="100"/>
                                          </p:stCondLst>
                                        </p:cTn>
                                        <p:tgtEl>
                                          <p:spTgt spid="4098"/>
                                        </p:tgtEl>
                                        <p:attrNameLst>
                                          <p:attrName>fillColor</p:attrName>
                                        </p:attrNameLst>
                                      </p:cBhvr>
                                      <p:to>
                                        <a:schemeClr val="accent2"/>
                                      </p:to>
                                    </p:animClr>
                                    <p:set>
                                      <p:cBhvr>
                                        <p:cTn id="8" dur="1900" fill="hold">
                                          <p:stCondLst>
                                            <p:cond delay="100"/>
                                          </p:stCondLst>
                                        </p:cTn>
                                        <p:tgtEl>
                                          <p:spTgt spid="4098"/>
                                        </p:tgtEl>
                                        <p:attrNameLst>
                                          <p:attrName>fill.type</p:attrName>
                                        </p:attrNameLst>
                                      </p:cBhvr>
                                      <p:to>
                                        <p:strVal val="solid"/>
                                      </p:to>
                                    </p:set>
                                    <p:set>
                                      <p:cBhvr>
                                        <p:cTn id="9" dur="1900" fill="hold">
                                          <p:stCondLst>
                                            <p:cond delay="100"/>
                                          </p:stCondLst>
                                        </p:cTn>
                                        <p:tgtEl>
                                          <p:spTgt spid="4098"/>
                                        </p:tgtEl>
                                        <p:attrNameLst>
                                          <p:attrName>fill.on</p:attrName>
                                        </p:attrNameLst>
                                      </p:cBhvr>
                                      <p:to>
                                        <p:strVal val="true"/>
                                      </p:to>
                                    </p:set>
                                    <p:animScale>
                                      <p:cBhvr>
                                        <p:cTn id="10" dur="200" fill="hold">
                                          <p:stCondLst>
                                            <p:cond delay="0"/>
                                          </p:stCondLst>
                                        </p:cTn>
                                        <p:tgtEl>
                                          <p:spTgt spid="4098"/>
                                        </p:tgtEl>
                                      </p:cBhvr>
                                      <p:from x="100000" y="100000"/>
                                      <p:to x="100000" y="5000"/>
                                    </p:animScale>
                                    <p:animScale>
                                      <p:cBhvr>
                                        <p:cTn id="11" dur="200" fill="hold">
                                          <p:stCondLst>
                                            <p:cond delay="200"/>
                                          </p:stCondLst>
                                        </p:cTn>
                                        <p:tgtEl>
                                          <p:spTgt spid="4098"/>
                                        </p:tgtEl>
                                      </p:cBhvr>
                                      <p:from x="100000" y="5000"/>
                                      <p:to x="120000" y="150000"/>
                                    </p:animScale>
                                    <p:animScale>
                                      <p:cBhvr>
                                        <p:cTn id="12" dur="600" fill="hold">
                                          <p:stCondLst>
                                            <p:cond delay="1400"/>
                                          </p:stCondLst>
                                        </p:cTn>
                                        <p:tgtEl>
                                          <p:spTgt spid="4098"/>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378069"/>
            <a:ext cx="7886700" cy="5798894"/>
          </a:xfrm>
        </p:spPr>
        <p:txBody>
          <a:bodyPr/>
          <a:lstStyle/>
          <a:p>
            <a:pPr algn="just"/>
            <a:r>
              <a:rPr lang="ru-RU" sz="1800" b="1" u="sng" dirty="0" smtClean="0">
                <a:solidFill>
                  <a:srgbClr val="FF0000"/>
                </a:solidFill>
                <a:latin typeface="Times New Roman" pitchFamily="18" charset="0"/>
                <a:cs typeface="Times New Roman" pitchFamily="18" charset="0"/>
              </a:rPr>
              <a:t>Окружающая среда. </a:t>
            </a:r>
            <a:r>
              <a:rPr lang="ru-RU" sz="1800" dirty="0" smtClean="0">
                <a:latin typeface="Times New Roman" pitchFamily="18" charset="0"/>
                <a:cs typeface="Times New Roman" pitchFamily="18" charset="0"/>
              </a:rPr>
              <a:t>Загрязненный воздух может стать источником проникновения вредных веществ в организм человека через органы дыхания. Грязная вода может содержать патогенные микроорганизмы или токсичные соединения, которые попадут вместе с ней в желудочно-кишечный тракт. Загрязнение почвы и грунтовых вод уменьшает продуктивность сельскохозяйственных угодий. Все это представляет угрозу для здоровья человека. Наиболее опасным для здоровья человека является радиоактивное загрязнение окружающей среды, на которое оказывают влияние радиоактивные осадки, работа атомных электростанций и захоронение радиоактивных отходов.</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Радиоактивные осадки представляют собой частицы земли, которые поднимаются в воздух и становятся радиоактивными в результате ядерного взрыва. Образовавшаяся радиоактивная взвесь может разнестись ветром на сотни километров. Человечеству известны последствия атомной бомбардировки Японии в 1945 г., где более 100 тыс. человек умерли от лучевой болезни, вызванной радиоактивными осадками, еще больше людей пострадали от злокачественных опухолей.</a:t>
            </a:r>
          </a:p>
          <a:p>
            <a:pPr>
              <a:buNone/>
            </a:pPr>
            <a:r>
              <a:rPr lang="ru-RU" dirty="0" smtClean="0"/>
              <a:t/>
            </a:r>
            <a:br>
              <a:rPr lang="ru-RU" dirty="0" smtClean="0"/>
            </a:br>
            <a:endParaRPr lang="ru-RU" dirty="0"/>
          </a:p>
        </p:txBody>
      </p:sp>
    </p:spTree>
  </p:cSld>
  <p:clrMapOvr>
    <a:masterClrMapping/>
  </p:clrMapOvr>
  <p:transition>
    <p:wheel spokes="3"/>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latin typeface="Times New Roman" pitchFamily="18" charset="0"/>
                <a:cs typeface="Times New Roman" pitchFamily="18" charset="0"/>
              </a:rPr>
              <a:t>Компоненты здорового образа жизни</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0" y="1825625"/>
            <a:ext cx="8515350" cy="4351338"/>
          </a:xfrm>
        </p:spPr>
        <p:txBody>
          <a:bodyPr/>
          <a:lstStyle/>
          <a:p>
            <a:pPr algn="ctr"/>
            <a:r>
              <a:rPr lang="ru-RU" sz="3600" u="sng" dirty="0" smtClean="0">
                <a:solidFill>
                  <a:srgbClr val="C00000"/>
                </a:solidFill>
                <a:latin typeface="Times New Roman" pitchFamily="18" charset="0"/>
                <a:cs typeface="Times New Roman" pitchFamily="18" charset="0"/>
              </a:rPr>
              <a:t>Правильное питание</a:t>
            </a:r>
          </a:p>
        </p:txBody>
      </p:sp>
      <p:cxnSp>
        <p:nvCxnSpPr>
          <p:cNvPr id="5" name="Прямая со стрелкой 4"/>
          <p:cNvCxnSpPr/>
          <p:nvPr/>
        </p:nvCxnSpPr>
        <p:spPr>
          <a:xfrm flipH="1">
            <a:off x="1600200" y="2338754"/>
            <a:ext cx="1090246"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501162" y="3024553"/>
            <a:ext cx="1485900" cy="139797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latin typeface="Times New Roman" pitchFamily="18" charset="0"/>
                <a:cs typeface="Times New Roman" pitchFamily="18" charset="0"/>
              </a:rPr>
              <a:t>Пищу принимать 3-4 раза в день, маленькими порциями</a:t>
            </a:r>
            <a:endParaRPr lang="ru-RU" sz="1600" dirty="0">
              <a:solidFill>
                <a:schemeClr val="tx1"/>
              </a:solidFill>
              <a:latin typeface="Times New Roman" pitchFamily="18" charset="0"/>
              <a:cs typeface="Times New Roman" pitchFamily="18" charset="0"/>
            </a:endParaRPr>
          </a:p>
        </p:txBody>
      </p:sp>
      <p:cxnSp>
        <p:nvCxnSpPr>
          <p:cNvPr id="8" name="Прямая со стрелкой 7"/>
          <p:cNvCxnSpPr/>
          <p:nvPr/>
        </p:nvCxnSpPr>
        <p:spPr>
          <a:xfrm flipH="1">
            <a:off x="3209192" y="2324100"/>
            <a:ext cx="152400" cy="1465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2499947" y="3792414"/>
            <a:ext cx="1485900" cy="1397977"/>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latin typeface="Times New Roman" pitchFamily="18" charset="0"/>
                <a:cs typeface="Times New Roman" pitchFamily="18" charset="0"/>
              </a:rPr>
              <a:t>Не насыщаться пищей до предела</a:t>
            </a:r>
            <a:endParaRPr lang="ru-RU" sz="1600" dirty="0">
              <a:solidFill>
                <a:schemeClr val="tx1"/>
              </a:solidFill>
              <a:latin typeface="Times New Roman" pitchFamily="18" charset="0"/>
              <a:cs typeface="Times New Roman" pitchFamily="18" charset="0"/>
            </a:endParaRPr>
          </a:p>
        </p:txBody>
      </p:sp>
      <p:cxnSp>
        <p:nvCxnSpPr>
          <p:cNvPr id="11" name="Прямая со стрелкой 10"/>
          <p:cNvCxnSpPr/>
          <p:nvPr/>
        </p:nvCxnSpPr>
        <p:spPr>
          <a:xfrm>
            <a:off x="4560277" y="2318238"/>
            <a:ext cx="222738" cy="15152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4287717" y="3848099"/>
            <a:ext cx="1485900" cy="139797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latin typeface="Times New Roman" pitchFamily="18" charset="0"/>
                <a:cs typeface="Times New Roman" pitchFamily="18" charset="0"/>
              </a:rPr>
              <a:t>Тщательно пережевывать пищу</a:t>
            </a:r>
            <a:endParaRPr lang="ru-RU" sz="1600" dirty="0">
              <a:solidFill>
                <a:schemeClr val="tx1"/>
              </a:solidFill>
              <a:latin typeface="Times New Roman" pitchFamily="18" charset="0"/>
              <a:cs typeface="Times New Roman" pitchFamily="18" charset="0"/>
            </a:endParaRPr>
          </a:p>
        </p:txBody>
      </p:sp>
      <p:cxnSp>
        <p:nvCxnSpPr>
          <p:cNvPr id="14" name="Прямая со стрелкой 13"/>
          <p:cNvCxnSpPr/>
          <p:nvPr/>
        </p:nvCxnSpPr>
        <p:spPr>
          <a:xfrm>
            <a:off x="5873262" y="2329961"/>
            <a:ext cx="492369" cy="15298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Прямоугольник 15"/>
          <p:cNvSpPr/>
          <p:nvPr/>
        </p:nvSpPr>
        <p:spPr>
          <a:xfrm>
            <a:off x="6005148" y="3886199"/>
            <a:ext cx="1485900" cy="139797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latin typeface="Times New Roman" pitchFamily="18" charset="0"/>
                <a:cs typeface="Times New Roman" pitchFamily="18" charset="0"/>
              </a:rPr>
              <a:t>Употреблять в пищу сырые растительные продукты. </a:t>
            </a:r>
            <a:endParaRPr lang="ru-RU" sz="1600" dirty="0">
              <a:solidFill>
                <a:schemeClr val="tx1"/>
              </a:solidFill>
              <a:latin typeface="Times New Roman" pitchFamily="18" charset="0"/>
              <a:cs typeface="Times New Roman" pitchFamily="18" charset="0"/>
            </a:endParaRPr>
          </a:p>
        </p:txBody>
      </p:sp>
      <p:cxnSp>
        <p:nvCxnSpPr>
          <p:cNvPr id="17" name="Прямая со стрелкой 16"/>
          <p:cNvCxnSpPr/>
          <p:nvPr/>
        </p:nvCxnSpPr>
        <p:spPr>
          <a:xfrm>
            <a:off x="6409592" y="2365131"/>
            <a:ext cx="1204546" cy="2110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7464669" y="2605453"/>
            <a:ext cx="1550379" cy="139797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latin typeface="Times New Roman" pitchFamily="18" charset="0"/>
                <a:cs typeface="Times New Roman" pitchFamily="18" charset="0"/>
              </a:rPr>
              <a:t>Избегать продуктов </a:t>
            </a:r>
            <a:r>
              <a:rPr lang="ru-RU" sz="1400" dirty="0" smtClean="0">
                <a:solidFill>
                  <a:schemeClr val="tx1"/>
                </a:solidFill>
                <a:latin typeface="Times New Roman" pitchFamily="18" charset="0"/>
                <a:cs typeface="Times New Roman" pitchFamily="18" charset="0"/>
              </a:rPr>
              <a:t>«быстрого приготовления»</a:t>
            </a:r>
            <a:endParaRPr lang="ru-RU" sz="1400" dirty="0">
              <a:solidFill>
                <a:schemeClr val="tx1"/>
              </a:solidFill>
              <a:latin typeface="Times New Roman" pitchFamily="18" charset="0"/>
              <a:cs typeface="Times New Roman" pitchFamily="18" charset="0"/>
            </a:endParaRPr>
          </a:p>
        </p:txBody>
      </p:sp>
      <p:sp>
        <p:nvSpPr>
          <p:cNvPr id="21" name="TextBox 20"/>
          <p:cNvSpPr txBox="1"/>
          <p:nvPr/>
        </p:nvSpPr>
        <p:spPr>
          <a:xfrm>
            <a:off x="290147" y="5416062"/>
            <a:ext cx="8519746" cy="400110"/>
          </a:xfrm>
          <a:prstGeom prst="rect">
            <a:avLst/>
          </a:prstGeom>
          <a:noFill/>
        </p:spPr>
        <p:txBody>
          <a:bodyPr wrap="square" rtlCol="0">
            <a:spAutoFit/>
          </a:bodyPr>
          <a:lstStyle/>
          <a:p>
            <a:pPr algn="ctr"/>
            <a:r>
              <a:rPr lang="ru-RU" sz="2000" b="1" u="sng" dirty="0" smtClean="0">
                <a:solidFill>
                  <a:srgbClr val="002060"/>
                </a:solidFill>
                <a:latin typeface="Times New Roman" pitchFamily="18" charset="0"/>
                <a:cs typeface="Times New Roman" pitchFamily="18" charset="0"/>
              </a:rPr>
              <a:t>Формула:</a:t>
            </a:r>
            <a:r>
              <a:rPr lang="ru-RU" sz="2000" b="1" dirty="0" smtClean="0">
                <a:solidFill>
                  <a:srgbClr val="002060"/>
                </a:solidFill>
                <a:latin typeface="Times New Roman" pitchFamily="18" charset="0"/>
                <a:cs typeface="Times New Roman" pitchFamily="18" charset="0"/>
              </a:rPr>
              <a:t> «Жить не для того, чтобы есть, а есть для того, чтобы жить»</a:t>
            </a:r>
            <a:endParaRPr lang="ru-RU" sz="20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1">
                                            <p:txEl>
                                              <p:pRg st="0" end="0"/>
                                            </p:txEl>
                                          </p:spTgt>
                                        </p:tgtEl>
                                        <p:attrNameLst>
                                          <p:attrName>style.visibility</p:attrName>
                                        </p:attrNameLst>
                                      </p:cBhvr>
                                      <p:to>
                                        <p:strVal val="visible"/>
                                      </p:to>
                                    </p:set>
                                    <p:animEffect transition="in" filter="fade">
                                      <p:cBhvr>
                                        <p:cTn id="37" dur="1000"/>
                                        <p:tgtEl>
                                          <p:spTgt spid="21">
                                            <p:txEl>
                                              <p:pRg st="0" end="0"/>
                                            </p:txEl>
                                          </p:spTgt>
                                        </p:tgtEl>
                                      </p:cBhvr>
                                    </p:animEffect>
                                    <p:anim calcmode="lin" valueType="num">
                                      <p:cBhvr>
                                        <p:cTn id="3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P spid="16"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C00000"/>
                </a:solidFill>
                <a:latin typeface="Times New Roman" pitchFamily="18" charset="0"/>
                <a:cs typeface="Times New Roman" pitchFamily="18" charset="0"/>
              </a:rPr>
              <a:t>Правильное распределение режима дня</a:t>
            </a:r>
            <a:endParaRPr lang="ru-RU"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925287" y="1825625"/>
            <a:ext cx="7315200" cy="4351338"/>
          </a:xfrm>
        </p:spPr>
        <p:txBody>
          <a:bodyPr/>
          <a:lstStyle/>
          <a:p>
            <a:endParaRPr lang="ru-RU" dirty="0"/>
          </a:p>
        </p:txBody>
      </p:sp>
      <p:pic>
        <p:nvPicPr>
          <p:cNvPr id="20484" name="Picture 4" descr="http://www.7mednews.ru/uploads/posts/2015-04/1429953519_7.24.jpg"/>
          <p:cNvPicPr>
            <a:picLocks noChangeAspect="1" noChangeArrowheads="1"/>
          </p:cNvPicPr>
          <p:nvPr/>
        </p:nvPicPr>
        <p:blipFill>
          <a:blip r:embed="rId2" cstate="print"/>
          <a:srcRect/>
          <a:stretch>
            <a:fillRect/>
          </a:stretch>
        </p:blipFill>
        <p:spPr bwMode="auto">
          <a:xfrm>
            <a:off x="957944" y="1583531"/>
            <a:ext cx="7358742" cy="5024098"/>
          </a:xfrm>
          <a:prstGeom prst="rect">
            <a:avLst/>
          </a:prstGeom>
          <a:noFill/>
        </p:spPr>
      </p:pic>
    </p:spTree>
  </p:cSld>
  <p:clrMapOvr>
    <a:masterClrMapping/>
  </p:clrMapOvr>
  <p:transition>
    <p:checke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533401"/>
            <a:ext cx="7886700" cy="4495800"/>
          </a:xfrm>
        </p:spPr>
        <p:txBody>
          <a:bodyPr/>
          <a:lstStyle/>
          <a:p>
            <a:pPr algn="just"/>
            <a:r>
              <a:rPr lang="ru-RU" sz="2400" dirty="0" smtClean="0">
                <a:latin typeface="Times New Roman" pitchFamily="18" charset="0"/>
                <a:cs typeface="Times New Roman" pitchFamily="18" charset="0"/>
              </a:rPr>
              <a:t>Для сохранения здоровья очень большое значение имеет соблюдение определенной регулярности, порядка жизненного ритма. Это жизненный суточный ритм. Наш организм просто устанет от постоянной учебы и долгой тренировки. Один и тот же вид деятельности требует очень больших энергетических затрат, внимание и работоспособность понижаются. Чередование  различных видов деятельности благоприятно сказывается на нашем здоровье. Умственная работа, учеба, чтение книг должны обязательно сочетаться с физическими нагрузками, отдыхом в виде работы по дому, прогулки, игры.</a:t>
            </a:r>
            <a:endParaRPr lang="ru-RU" sz="2400" dirty="0">
              <a:latin typeface="Times New Roman" pitchFamily="18" charset="0"/>
              <a:cs typeface="Times New Roman" pitchFamily="18" charset="0"/>
            </a:endParaRPr>
          </a:p>
        </p:txBody>
      </p:sp>
      <p:pic>
        <p:nvPicPr>
          <p:cNvPr id="27658" name="Picture 10" descr="http://gifportal.ru/data/smiles/sporta-1337.gif"/>
          <p:cNvPicPr>
            <a:picLocks noChangeAspect="1" noChangeArrowheads="1" noCrop="1"/>
          </p:cNvPicPr>
          <p:nvPr/>
        </p:nvPicPr>
        <p:blipFill>
          <a:blip r:embed="rId2" cstate="print"/>
          <a:srcRect/>
          <a:stretch>
            <a:fillRect/>
          </a:stretch>
        </p:blipFill>
        <p:spPr bwMode="auto">
          <a:xfrm>
            <a:off x="-239486" y="864960"/>
            <a:ext cx="1654629" cy="2564039"/>
          </a:xfrm>
          <a:prstGeom prst="rect">
            <a:avLst/>
          </a:prstGeom>
          <a:noFill/>
        </p:spPr>
      </p:pic>
      <p:pic>
        <p:nvPicPr>
          <p:cNvPr id="27662" name="Picture 14" descr="http://gifportal.ru/data/smiles/ludia-2620.gif"/>
          <p:cNvPicPr>
            <a:picLocks noChangeAspect="1" noChangeArrowheads="1" noCrop="1"/>
          </p:cNvPicPr>
          <p:nvPr/>
        </p:nvPicPr>
        <p:blipFill>
          <a:blip r:embed="rId3" cstate="print"/>
          <a:srcRect/>
          <a:stretch>
            <a:fillRect/>
          </a:stretch>
        </p:blipFill>
        <p:spPr bwMode="auto">
          <a:xfrm>
            <a:off x="6814457" y="4491261"/>
            <a:ext cx="1819729" cy="1726750"/>
          </a:xfrm>
          <a:prstGeom prst="rect">
            <a:avLst/>
          </a:prstGeom>
          <a:noFill/>
        </p:spPr>
      </p:pic>
      <p:pic>
        <p:nvPicPr>
          <p:cNvPr id="27664" name="Picture 16" descr="http://gifportal.ru/data/smiles/ludia-2600.gif"/>
          <p:cNvPicPr>
            <a:picLocks noChangeAspect="1" noChangeArrowheads="1" noCrop="1"/>
          </p:cNvPicPr>
          <p:nvPr/>
        </p:nvPicPr>
        <p:blipFill>
          <a:blip r:embed="rId4" cstate="print"/>
          <a:srcRect/>
          <a:stretch>
            <a:fillRect/>
          </a:stretch>
        </p:blipFill>
        <p:spPr bwMode="auto">
          <a:xfrm>
            <a:off x="2528660" y="4572701"/>
            <a:ext cx="2271940" cy="1677742"/>
          </a:xfrm>
          <a:prstGeom prst="rect">
            <a:avLst/>
          </a:prstGeom>
          <a:noFill/>
        </p:spPr>
      </p:pic>
    </p:spTree>
  </p:cSld>
  <p:clrMapOvr>
    <a:masterClrMapping/>
  </p:clrMapOvr>
  <p:transition>
    <p:randomBa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latin typeface="Times New Roman" pitchFamily="18" charset="0"/>
                <a:cs typeface="Times New Roman" pitchFamily="18" charset="0"/>
              </a:rPr>
              <a:t>Личная гигиена</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283029" y="1825625"/>
            <a:ext cx="8860971" cy="4351338"/>
          </a:xfrm>
        </p:spPr>
        <p:txBody>
          <a:bodyPr/>
          <a:lstStyle/>
          <a:p>
            <a:r>
              <a:rPr lang="ru-RU" sz="2400" dirty="0" smtClean="0">
                <a:latin typeface="Times New Roman" pitchFamily="18" charset="0"/>
                <a:cs typeface="Times New Roman" pitchFamily="18" charset="0"/>
              </a:rPr>
              <a:t>Личная гигиена  — совокупность гигиенических правил, выполнение которых способствует сохранению и укреплению здоровья.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Эти правила нейтрализуют воздействующие на организм факторы:</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Биологические (паразиты, насекомые, антибиотики и др.)</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Физические (шум вибрация электромагнитное излучение и т. п.)</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Химические (</a:t>
            </a:r>
            <a:r>
              <a:rPr lang="ru-RU" sz="2400" dirty="0" err="1" smtClean="0">
                <a:latin typeface="Times New Roman" pitchFamily="18" charset="0"/>
                <a:cs typeface="Times New Roman" pitchFamily="18" charset="0"/>
              </a:rPr>
              <a:t>химические</a:t>
            </a:r>
            <a:r>
              <a:rPr lang="ru-RU" sz="2400" dirty="0" smtClean="0">
                <a:latin typeface="Times New Roman" pitchFamily="18" charset="0"/>
                <a:cs typeface="Times New Roman" pitchFamily="18" charset="0"/>
              </a:rPr>
              <a:t> элементы и их соединения)</a:t>
            </a:r>
            <a:endParaRPr lang="ru-RU" sz="2400" dirty="0">
              <a:latin typeface="Times New Roman" pitchFamily="18" charset="0"/>
              <a:cs typeface="Times New Roman" pitchFamily="18" charset="0"/>
            </a:endParaRPr>
          </a:p>
        </p:txBody>
      </p:sp>
      <p:pic>
        <p:nvPicPr>
          <p:cNvPr id="28674" name="Picture 2" descr="http://19.dolsadik.ru/wp-content/uploads/2014/01/gigiena.jpg"/>
          <p:cNvPicPr>
            <a:picLocks noChangeAspect="1" noChangeArrowheads="1"/>
          </p:cNvPicPr>
          <p:nvPr/>
        </p:nvPicPr>
        <p:blipFill>
          <a:blip r:embed="rId2" cstate="print"/>
          <a:srcRect/>
          <a:stretch>
            <a:fillRect/>
          </a:stretch>
        </p:blipFill>
        <p:spPr bwMode="auto">
          <a:xfrm>
            <a:off x="241516" y="393605"/>
            <a:ext cx="8650968" cy="613954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1000"/>
                                        <p:tgtEl>
                                          <p:spTgt spid="28674"/>
                                        </p:tgtEl>
                                      </p:cBhvr>
                                    </p:animEffect>
                                    <p:anim calcmode="lin" valueType="num">
                                      <p:cBhvr>
                                        <p:cTn id="8" dur="1000" fill="hold"/>
                                        <p:tgtEl>
                                          <p:spTgt spid="28674"/>
                                        </p:tgtEl>
                                        <p:attrNameLst>
                                          <p:attrName>ppt_x</p:attrName>
                                        </p:attrNameLst>
                                      </p:cBhvr>
                                      <p:tavLst>
                                        <p:tav tm="0">
                                          <p:val>
                                            <p:strVal val="#ppt_x"/>
                                          </p:val>
                                        </p:tav>
                                        <p:tav tm="100000">
                                          <p:val>
                                            <p:strVal val="#ppt_x"/>
                                          </p:val>
                                        </p:tav>
                                      </p:tavLst>
                                    </p:anim>
                                    <p:anim calcmode="lin" valueType="num">
                                      <p:cBhvr>
                                        <p:cTn id="9" dur="1000" fill="hold"/>
                                        <p:tgtEl>
                                          <p:spTgt spid="286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800" dirty="0" smtClean="0">
                <a:latin typeface="Times New Roman" pitchFamily="18" charset="0"/>
                <a:cs typeface="Times New Roman" pitchFamily="18" charset="0"/>
              </a:rPr>
              <a:t>Закаливание</a:t>
            </a:r>
            <a:endParaRPr lang="ru-RU" sz="4800" dirty="0">
              <a:latin typeface="Times New Roman" pitchFamily="18" charset="0"/>
              <a:cs typeface="Times New Roman" pitchFamily="18" charset="0"/>
            </a:endParaRPr>
          </a:p>
        </p:txBody>
      </p:sp>
      <p:sp>
        <p:nvSpPr>
          <p:cNvPr id="3" name="Содержимое 2"/>
          <p:cNvSpPr>
            <a:spLocks noGrp="1"/>
          </p:cNvSpPr>
          <p:nvPr>
            <p:ph sz="half" idx="1"/>
          </p:nvPr>
        </p:nvSpPr>
        <p:spPr>
          <a:xfrm>
            <a:off x="3022933" y="1344362"/>
            <a:ext cx="5699961" cy="2397459"/>
          </a:xfrm>
        </p:spPr>
        <p:txBody>
          <a:bodyPr/>
          <a:lstStyle/>
          <a:p>
            <a:pPr algn="just"/>
            <a:r>
              <a:rPr lang="ru-RU" sz="1600" dirty="0" smtClean="0">
                <a:latin typeface="Times New Roman" pitchFamily="18" charset="0"/>
                <a:cs typeface="Times New Roman" pitchFamily="18" charset="0"/>
              </a:rPr>
              <a:t>Закаливание – это старая и проверенная процедура укрепления здоровья человека. В основе закаливание лежит воздействие на организм человека холода, тепла и солнечных лучей. Постепенно закаливание приводит к адаптации человека к внешней среде. При регулярном закаливании улучшается самочувствие, снижается риск заболеваний, особенно простудных. Закаливание благоприятно влияет практически на все органы и жизненные системы человека.</a:t>
            </a:r>
          </a:p>
          <a:p>
            <a:pPr algn="just"/>
            <a:endParaRPr lang="ru-RU" sz="1600" dirty="0">
              <a:latin typeface="Times New Roman" pitchFamily="18" charset="0"/>
              <a:cs typeface="Times New Roman" pitchFamily="18" charset="0"/>
            </a:endParaRPr>
          </a:p>
        </p:txBody>
      </p:sp>
      <p:pic>
        <p:nvPicPr>
          <p:cNvPr id="11" name="Содержимое 10" descr="20171222_153121.jpg"/>
          <p:cNvPicPr>
            <a:picLocks noGrp="1" noChangeAspect="1"/>
          </p:cNvPicPr>
          <p:nvPr>
            <p:ph sz="half" idx="2"/>
          </p:nvPr>
        </p:nvPicPr>
        <p:blipFill>
          <a:blip r:embed="rId2" cstate="print"/>
          <a:stretch>
            <a:fillRect/>
          </a:stretch>
        </p:blipFill>
        <p:spPr>
          <a:xfrm>
            <a:off x="4713371" y="4207711"/>
            <a:ext cx="3886200" cy="2185988"/>
          </a:xfrm>
        </p:spPr>
      </p:pic>
      <p:sp>
        <p:nvSpPr>
          <p:cNvPr id="11266" name="AutoShape 2" descr="Картинки по запросу картинки закаливание воздухом"/>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1268" name="AutoShape 4" descr="Картинки по запросу картинки закаливание воздухом"/>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1270" name="AutoShape 6" descr="Картинки по запросу картинки закаливание воздухом"/>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1272" name="Picture 8" descr="http://www.pravilnoe-pokhudenie.ru/zdorovye/osnovy/zakalivanie-vozdukhom.jpg"/>
          <p:cNvPicPr>
            <a:picLocks noChangeAspect="1" noChangeArrowheads="1"/>
          </p:cNvPicPr>
          <p:nvPr/>
        </p:nvPicPr>
        <p:blipFill>
          <a:blip r:embed="rId3" cstate="print"/>
          <a:stretch>
            <a:fillRect/>
          </a:stretch>
        </p:blipFill>
        <p:spPr bwMode="auto">
          <a:xfrm rot="5400000">
            <a:off x="49294" y="3499124"/>
            <a:ext cx="3708857" cy="2214817"/>
          </a:xfrm>
          <a:prstGeom prst="rect">
            <a:avLst/>
          </a:prstGeom>
          <a:noFill/>
        </p:spPr>
      </p:pic>
    </p:spTree>
  </p:cSld>
  <p:clrMapOvr>
    <a:masterClrMapping/>
  </p:clrMapOvr>
  <p:transition>
    <p:comb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Виды закаливания</a:t>
            </a:r>
            <a:endParaRPr lang="ru-RU" dirty="0"/>
          </a:p>
        </p:txBody>
      </p:sp>
      <p:sp>
        <p:nvSpPr>
          <p:cNvPr id="4" name="Содержимое 3"/>
          <p:cNvSpPr>
            <a:spLocks noGrp="1"/>
          </p:cNvSpPr>
          <p:nvPr>
            <p:ph idx="1"/>
          </p:nvPr>
        </p:nvSpPr>
        <p:spPr>
          <a:xfrm>
            <a:off x="1107830" y="1825625"/>
            <a:ext cx="7407519" cy="4351338"/>
          </a:xfrm>
        </p:spPr>
        <p:txBody>
          <a:bodyPr/>
          <a:lstStyle/>
          <a:p>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1120409" y="1841378"/>
            <a:ext cx="7410450" cy="4505325"/>
          </a:xfrm>
          <a:prstGeom prst="rect">
            <a:avLst/>
          </a:prstGeom>
          <a:noFill/>
          <a:ln w="9525">
            <a:noFill/>
            <a:miter lim="800000"/>
            <a:headEnd/>
            <a:tailEnd/>
          </a:ln>
          <a:effectLst/>
        </p:spPr>
      </p:pic>
    </p:spTree>
  </p:cSld>
  <p:clrMapOvr>
    <a:masterClrMapping/>
  </p:clrMapOvr>
  <p:transition>
    <p:strips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4256" y="365125"/>
            <a:ext cx="7111093" cy="1325563"/>
          </a:xfrm>
        </p:spPr>
        <p:txBody>
          <a:bodyPr/>
          <a:lstStyle/>
          <a:p>
            <a:pPr algn="ctr"/>
            <a:r>
              <a:rPr lang="ru-RU" dirty="0" smtClean="0">
                <a:latin typeface="Times New Roman" pitchFamily="18" charset="0"/>
                <a:cs typeface="Times New Roman" pitchFamily="18" charset="0"/>
              </a:rPr>
              <a:t>Двигательная активность</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628650" y="1825625"/>
            <a:ext cx="7677150" cy="4351338"/>
          </a:xfrm>
        </p:spPr>
        <p:txBody>
          <a:bodyPr/>
          <a:lstStyle/>
          <a:p>
            <a:pPr algn="just"/>
            <a:r>
              <a:rPr lang="ru-RU" b="1" i="1" dirty="0" smtClean="0">
                <a:latin typeface="Times New Roman" pitchFamily="18" charset="0"/>
                <a:cs typeface="Times New Roman" pitchFamily="18" charset="0"/>
              </a:rPr>
              <a:t>Двигательная активность </a:t>
            </a:r>
            <a:r>
              <a:rPr lang="ru-RU" dirty="0" smtClean="0">
                <a:latin typeface="Times New Roman" pitchFamily="18" charset="0"/>
                <a:cs typeface="Times New Roman" pitchFamily="18" charset="0"/>
              </a:rPr>
              <a:t>— это любая мышечная активность, позволяющая поддерживать хорошую физическую форму, улучшать самочувствие, обеспечивать прилив энергии, дающей дополнительный стимул жизни.</a:t>
            </a:r>
          </a:p>
          <a:p>
            <a:pPr algn="just"/>
            <a:r>
              <a:rPr lang="ru-RU" dirty="0" smtClean="0">
                <a:latin typeface="Times New Roman" pitchFamily="18" charset="0"/>
                <a:cs typeface="Times New Roman" pitchFamily="18" charset="0"/>
              </a:rPr>
              <a:t>   Физическая культура оказывает важное воздействие на умение человека приспосабливаться к внезапным и сильным функциональным колебаниям.</a:t>
            </a:r>
          </a:p>
          <a:p>
            <a:endParaRPr lang="ru-RU" dirty="0"/>
          </a:p>
        </p:txBody>
      </p:sp>
      <p:pic>
        <p:nvPicPr>
          <p:cNvPr id="33794" name="Picture 2" descr="Анимашки спорт, спортивные анимашки, анимашки спортсменов | Smayli.ru"/>
          <p:cNvPicPr>
            <a:picLocks noChangeAspect="1" noChangeArrowheads="1" noCrop="1"/>
          </p:cNvPicPr>
          <p:nvPr/>
        </p:nvPicPr>
        <p:blipFill>
          <a:blip r:embed="rId2" cstate="print"/>
          <a:srcRect/>
          <a:stretch>
            <a:fillRect/>
          </a:stretch>
        </p:blipFill>
        <p:spPr bwMode="auto">
          <a:xfrm>
            <a:off x="118348" y="272143"/>
            <a:ext cx="1155734" cy="1417410"/>
          </a:xfrm>
          <a:prstGeom prst="rect">
            <a:avLst/>
          </a:prstGeom>
          <a:noFill/>
        </p:spPr>
      </p:pic>
      <p:pic>
        <p:nvPicPr>
          <p:cNvPr id="33796" name="Picture 4" descr="Анимашки спорт, спортивные анимашки, анимашки спортсменов | Smayli.ru"/>
          <p:cNvPicPr>
            <a:picLocks noChangeAspect="1" noChangeArrowheads="1" noCrop="1"/>
          </p:cNvPicPr>
          <p:nvPr/>
        </p:nvPicPr>
        <p:blipFill>
          <a:blip r:embed="rId3" cstate="print"/>
          <a:srcRect/>
          <a:stretch>
            <a:fillRect/>
          </a:stretch>
        </p:blipFill>
        <p:spPr bwMode="auto">
          <a:xfrm>
            <a:off x="7470775" y="5369151"/>
            <a:ext cx="1226911" cy="1343026"/>
          </a:xfrm>
          <a:prstGeom prst="rect">
            <a:avLst/>
          </a:prstGeom>
          <a:noFill/>
        </p:spPr>
      </p:pic>
    </p:spTree>
  </p:cSld>
  <p:clrMapOvr>
    <a:masterClrMapping/>
  </p:clrMapOvr>
  <p:transition>
    <p:wheel spokes="2"/>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Отказ от вредных привычек</a:t>
            </a:r>
            <a:endParaRPr lang="ru-RU" dirty="0"/>
          </a:p>
        </p:txBody>
      </p:sp>
      <p:sp>
        <p:nvSpPr>
          <p:cNvPr id="3" name="Содержимое 2"/>
          <p:cNvSpPr>
            <a:spLocks noGrp="1"/>
          </p:cNvSpPr>
          <p:nvPr>
            <p:ph idx="1"/>
          </p:nvPr>
        </p:nvSpPr>
        <p:spPr>
          <a:xfrm>
            <a:off x="2002970" y="1825625"/>
            <a:ext cx="6512379" cy="4351338"/>
          </a:xfrm>
        </p:spPr>
        <p:txBody>
          <a:bodyPr/>
          <a:lstStyle/>
          <a:p>
            <a:endParaRPr lang="ru-RU" dirty="0"/>
          </a:p>
        </p:txBody>
      </p:sp>
      <p:pic>
        <p:nvPicPr>
          <p:cNvPr id="32770" name="Picture 2" descr="http://content.schools.by/novsad7/library/motivator-48411.jpg"/>
          <p:cNvPicPr>
            <a:picLocks noChangeAspect="1" noChangeArrowheads="1"/>
          </p:cNvPicPr>
          <p:nvPr/>
        </p:nvPicPr>
        <p:blipFill>
          <a:blip r:embed="rId2" cstate="print"/>
          <a:srcRect/>
          <a:stretch>
            <a:fillRect/>
          </a:stretch>
        </p:blipFill>
        <p:spPr bwMode="auto">
          <a:xfrm>
            <a:off x="1850570" y="1559605"/>
            <a:ext cx="6749143" cy="4928281"/>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8473" y="365125"/>
            <a:ext cx="8469297" cy="1325563"/>
          </a:xfrm>
        </p:spPr>
        <p:txBody>
          <a:bodyPr/>
          <a:lstStyle/>
          <a:p>
            <a:pPr algn="ctr"/>
            <a:r>
              <a:rPr lang="ru-RU" sz="4000" b="1" dirty="0" smtClean="0">
                <a:solidFill>
                  <a:srgbClr val="0070C0"/>
                </a:solidFill>
                <a:latin typeface="Times New Roman" pitchFamily="18" charset="0"/>
                <a:cs typeface="Times New Roman" pitchFamily="18" charset="0"/>
              </a:rPr>
              <a:t>Построение своей траектории ЗОЖ</a:t>
            </a:r>
            <a:endParaRPr lang="ru-RU" sz="4000" b="1" dirty="0">
              <a:solidFill>
                <a:srgbClr val="0070C0"/>
              </a:solidFill>
              <a:latin typeface="Times New Roman" pitchFamily="18" charset="0"/>
              <a:cs typeface="Times New Roman" pitchFamily="18" charset="0"/>
            </a:endParaRPr>
          </a:p>
        </p:txBody>
      </p:sp>
      <p:sp>
        <p:nvSpPr>
          <p:cNvPr id="3" name="Содержимое 2"/>
          <p:cNvSpPr>
            <a:spLocks noGrp="1"/>
          </p:cNvSpPr>
          <p:nvPr>
            <p:ph idx="1"/>
          </p:nvPr>
        </p:nvSpPr>
        <p:spPr>
          <a:xfrm>
            <a:off x="628650" y="1825624"/>
            <a:ext cx="7886700" cy="4794983"/>
          </a:xfrm>
        </p:spPr>
        <p:txBody>
          <a:bodyPr/>
          <a:lstStyle/>
          <a:p>
            <a:pPr algn="just">
              <a:buNone/>
            </a:pPr>
            <a:r>
              <a:rPr lang="ru-RU" sz="1800" dirty="0" smtClean="0">
                <a:latin typeface="Times New Roman" pitchFamily="18" charset="0"/>
                <a:cs typeface="Times New Roman" pitchFamily="18" charset="0"/>
              </a:rPr>
              <a:t>Чтобы оценить свой уровень здорового образа жизни, я ответила на вопросы анкеты.  </a:t>
            </a:r>
          </a:p>
          <a:p>
            <a:pPr>
              <a:lnSpc>
                <a:spcPct val="100000"/>
              </a:lnSpc>
              <a:spcBef>
                <a:spcPts val="0"/>
              </a:spcBef>
              <a:buNone/>
            </a:pPr>
            <a:r>
              <a:rPr lang="ru-RU" sz="1600" b="1" dirty="0" smtClean="0">
                <a:latin typeface="Times New Roman" pitchFamily="18" charset="0"/>
                <a:cs typeface="Times New Roman" pitchFamily="18" charset="0"/>
              </a:rPr>
              <a:t>1.В текущем учебном году я посетил (а):</a:t>
            </a:r>
            <a:r>
              <a:rPr lang="ru-RU" sz="1600" dirty="0" smtClean="0">
                <a:latin typeface="Times New Roman" pitchFamily="18" charset="0"/>
                <a:cs typeface="Times New Roman" pitchFamily="18" charset="0"/>
              </a:rPr>
              <a:t> </a:t>
            </a:r>
          </a:p>
          <a:p>
            <a:pPr>
              <a:lnSpc>
                <a:spcPct val="100000"/>
              </a:lnSpc>
              <a:spcBef>
                <a:spcPts val="0"/>
              </a:spcBef>
              <a:buNone/>
            </a:pPr>
            <a:r>
              <a:rPr lang="ru-RU" sz="1600" dirty="0" smtClean="0">
                <a:latin typeface="Times New Roman" pitchFamily="18" charset="0"/>
                <a:cs typeface="Times New Roman" pitchFamily="18" charset="0"/>
              </a:rPr>
              <a:t>А) все уроки физкультуры</a:t>
            </a:r>
          </a:p>
          <a:p>
            <a:pPr>
              <a:lnSpc>
                <a:spcPct val="100000"/>
              </a:lnSpc>
              <a:spcBef>
                <a:spcPts val="0"/>
              </a:spcBef>
              <a:buNone/>
            </a:pPr>
            <a:r>
              <a:rPr lang="ru-RU" sz="1600" dirty="0" smtClean="0">
                <a:solidFill>
                  <a:srgbClr val="FF0000"/>
                </a:solidFill>
                <a:latin typeface="Times New Roman" pitchFamily="18" charset="0"/>
                <a:cs typeface="Times New Roman" pitchFamily="18" charset="0"/>
              </a:rPr>
              <a:t>Б) пропустил не более 10 уроков по болезни</a:t>
            </a:r>
          </a:p>
          <a:p>
            <a:pPr>
              <a:lnSpc>
                <a:spcPct val="100000"/>
              </a:lnSpc>
              <a:spcBef>
                <a:spcPts val="0"/>
              </a:spcBef>
              <a:buNone/>
            </a:pPr>
            <a:r>
              <a:rPr lang="ru-RU" sz="1600" dirty="0" smtClean="0">
                <a:latin typeface="Times New Roman" pitchFamily="18" charset="0"/>
                <a:cs typeface="Times New Roman" pitchFamily="18" charset="0"/>
              </a:rPr>
              <a:t>В) пропустил более 10 уроков по болезни</a:t>
            </a:r>
          </a:p>
          <a:p>
            <a:pPr>
              <a:lnSpc>
                <a:spcPct val="100000"/>
              </a:lnSpc>
              <a:spcBef>
                <a:spcPts val="0"/>
              </a:spcBef>
              <a:buNone/>
            </a:pPr>
            <a:r>
              <a:rPr lang="ru-RU" sz="1600" dirty="0" smtClean="0">
                <a:latin typeface="Times New Roman" pitchFamily="18" charset="0"/>
                <a:cs typeface="Times New Roman" pitchFamily="18" charset="0"/>
              </a:rPr>
              <a:t>Г) пропускаю уроки постоянно</a:t>
            </a:r>
          </a:p>
          <a:p>
            <a:pPr>
              <a:lnSpc>
                <a:spcPct val="100000"/>
              </a:lnSpc>
              <a:spcBef>
                <a:spcPts val="0"/>
              </a:spcBef>
              <a:buNone/>
            </a:pPr>
            <a:r>
              <a:rPr lang="ru-RU" sz="1600" dirty="0" smtClean="0">
                <a:latin typeface="Times New Roman" pitchFamily="18" charset="0"/>
                <a:cs typeface="Times New Roman" pitchFamily="18" charset="0"/>
              </a:rPr>
              <a:t>Д) освобожден (а) от уроков физкультуры</a:t>
            </a:r>
          </a:p>
          <a:p>
            <a:pPr>
              <a:lnSpc>
                <a:spcPct val="100000"/>
              </a:lnSpc>
              <a:spcBef>
                <a:spcPts val="0"/>
              </a:spcBef>
              <a:buNone/>
            </a:pPr>
            <a:r>
              <a:rPr lang="ru-RU" sz="1600" b="1" dirty="0" smtClean="0">
                <a:latin typeface="Times New Roman" pitchFamily="18" charset="0"/>
                <a:cs typeface="Times New Roman" pitchFamily="18" charset="0"/>
              </a:rPr>
              <a:t>2. Я с удовольствием посещаю уроки физкультуры</a:t>
            </a:r>
            <a:r>
              <a:rPr lang="ru-RU" sz="1600" dirty="0" smtClean="0">
                <a:latin typeface="Times New Roman" pitchFamily="18" charset="0"/>
                <a:cs typeface="Times New Roman" pitchFamily="18" charset="0"/>
              </a:rPr>
              <a:t> </a:t>
            </a:r>
          </a:p>
          <a:p>
            <a:pPr>
              <a:lnSpc>
                <a:spcPct val="100000"/>
              </a:lnSpc>
              <a:spcBef>
                <a:spcPts val="0"/>
              </a:spcBef>
              <a:buNone/>
            </a:pPr>
            <a:r>
              <a:rPr lang="ru-RU" sz="1600" dirty="0" smtClean="0">
                <a:solidFill>
                  <a:srgbClr val="FF0000"/>
                </a:solidFill>
                <a:latin typeface="Times New Roman" pitchFamily="18" charset="0"/>
                <a:cs typeface="Times New Roman" pitchFamily="18" charset="0"/>
              </a:rPr>
              <a:t>А) да</a:t>
            </a:r>
          </a:p>
          <a:p>
            <a:pPr>
              <a:lnSpc>
                <a:spcPct val="100000"/>
              </a:lnSpc>
              <a:spcBef>
                <a:spcPts val="0"/>
              </a:spcBef>
              <a:buNone/>
            </a:pPr>
            <a:r>
              <a:rPr lang="ru-RU" sz="1600" dirty="0" smtClean="0">
                <a:latin typeface="Times New Roman" pitchFamily="18" charset="0"/>
                <a:cs typeface="Times New Roman" pitchFamily="18" charset="0"/>
              </a:rPr>
              <a:t>Б) да, но хотелось бы снизить нагрузку на уроках</a:t>
            </a:r>
          </a:p>
          <a:p>
            <a:pPr>
              <a:lnSpc>
                <a:spcPct val="100000"/>
              </a:lnSpc>
              <a:spcBef>
                <a:spcPts val="0"/>
              </a:spcBef>
              <a:buNone/>
            </a:pPr>
            <a:r>
              <a:rPr lang="ru-RU" sz="1600" dirty="0" smtClean="0">
                <a:latin typeface="Times New Roman" pitchFamily="18" charset="0"/>
                <a:cs typeface="Times New Roman" pitchFamily="18" charset="0"/>
              </a:rPr>
              <a:t>В) нет</a:t>
            </a:r>
          </a:p>
          <a:p>
            <a:pPr>
              <a:lnSpc>
                <a:spcPct val="100000"/>
              </a:lnSpc>
              <a:spcBef>
                <a:spcPts val="0"/>
              </a:spcBef>
              <a:buNone/>
            </a:pPr>
            <a:r>
              <a:rPr lang="ru-RU" sz="1600" dirty="0" smtClean="0">
                <a:latin typeface="Times New Roman" pitchFamily="18" charset="0"/>
                <a:cs typeface="Times New Roman" pitchFamily="18" charset="0"/>
              </a:rPr>
              <a:t>Г) затрудняюсь ответить</a:t>
            </a:r>
          </a:p>
          <a:p>
            <a:pPr>
              <a:lnSpc>
                <a:spcPct val="100000"/>
              </a:lnSpc>
              <a:spcBef>
                <a:spcPts val="0"/>
              </a:spcBef>
              <a:buNone/>
            </a:pPr>
            <a:r>
              <a:rPr lang="ru-RU" sz="1600" b="1" dirty="0" smtClean="0">
                <a:latin typeface="Times New Roman" pitchFamily="18" charset="0"/>
                <a:cs typeface="Times New Roman" pitchFamily="18" charset="0"/>
              </a:rPr>
              <a:t>3. Я делаю утреннюю зарядку</a:t>
            </a:r>
            <a:endParaRPr lang="ru-RU" sz="1600" dirty="0" smtClean="0">
              <a:latin typeface="Times New Roman" pitchFamily="18" charset="0"/>
              <a:cs typeface="Times New Roman" pitchFamily="18" charset="0"/>
            </a:endParaRPr>
          </a:p>
          <a:p>
            <a:pPr>
              <a:lnSpc>
                <a:spcPct val="100000"/>
              </a:lnSpc>
              <a:spcBef>
                <a:spcPts val="0"/>
              </a:spcBef>
              <a:buNone/>
            </a:pPr>
            <a:r>
              <a:rPr lang="ru-RU" sz="1600" dirty="0" smtClean="0">
                <a:latin typeface="Times New Roman" pitchFamily="18" charset="0"/>
                <a:cs typeface="Times New Roman" pitchFamily="18" charset="0"/>
              </a:rPr>
              <a:t>А) каждый день</a:t>
            </a:r>
          </a:p>
          <a:p>
            <a:pPr>
              <a:lnSpc>
                <a:spcPct val="100000"/>
              </a:lnSpc>
              <a:spcBef>
                <a:spcPts val="0"/>
              </a:spcBef>
              <a:buNone/>
            </a:pPr>
            <a:r>
              <a:rPr lang="ru-RU" sz="1600" dirty="0" smtClean="0">
                <a:latin typeface="Times New Roman" pitchFamily="18" charset="0"/>
                <a:cs typeface="Times New Roman" pitchFamily="18" charset="0"/>
              </a:rPr>
              <a:t>Б)  редко</a:t>
            </a:r>
          </a:p>
          <a:p>
            <a:pPr>
              <a:lnSpc>
                <a:spcPct val="100000"/>
              </a:lnSpc>
              <a:spcBef>
                <a:spcPts val="0"/>
              </a:spcBef>
              <a:buNone/>
            </a:pPr>
            <a:r>
              <a:rPr lang="ru-RU" sz="1600" dirty="0" smtClean="0">
                <a:solidFill>
                  <a:srgbClr val="FF0000"/>
                </a:solidFill>
                <a:latin typeface="Times New Roman" pitchFamily="18" charset="0"/>
                <a:cs typeface="Times New Roman" pitchFamily="18" charset="0"/>
              </a:rPr>
              <a:t>В) не делаю, потому что не успеваю</a:t>
            </a:r>
          </a:p>
          <a:p>
            <a:pPr>
              <a:lnSpc>
                <a:spcPct val="100000"/>
              </a:lnSpc>
              <a:spcBef>
                <a:spcPts val="0"/>
              </a:spcBef>
              <a:buNone/>
            </a:pPr>
            <a:r>
              <a:rPr lang="ru-RU" sz="1600" dirty="0" smtClean="0">
                <a:latin typeface="Times New Roman" pitchFamily="18" charset="0"/>
                <a:cs typeface="Times New Roman" pitchFamily="18" charset="0"/>
              </a:rPr>
              <a:t>Г) не делаю, так как считаю это бесполезным</a:t>
            </a: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a:bodyPr>
          <a:lstStyle/>
          <a:p>
            <a:pPr algn="ctr" fontAlgn="auto">
              <a:spcAft>
                <a:spcPts val="0"/>
              </a:spcAft>
              <a:defRPr/>
            </a:pPr>
            <a:r>
              <a:rPr lang="ru-RU"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ВВЕДЕНИЕ</a:t>
            </a:r>
            <a:endParaRPr lang="ru-RU"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075" name="Объект 2"/>
          <p:cNvSpPr>
            <a:spLocks noGrp="1"/>
          </p:cNvSpPr>
          <p:nvPr>
            <p:ph idx="1"/>
          </p:nvPr>
        </p:nvSpPr>
        <p:spPr/>
        <p:txBody>
          <a:bodyPr/>
          <a:lstStyle/>
          <a:p>
            <a:pPr algn="just">
              <a:buNone/>
            </a:pPr>
            <a:r>
              <a:rPr lang="ru-RU" sz="2200" dirty="0" smtClean="0">
                <a:latin typeface="Times New Roman" pitchFamily="18" charset="0"/>
                <a:cs typeface="Times New Roman" pitchFamily="18" charset="0"/>
              </a:rPr>
              <a:t>Здоровье - незаменимая ценность  нашей жизни! Только здоровый человек может в полной мере стать счастливым. Каждый человек должен знать, что вредит его здоровью и, наоборот, что может быть ему нужным и полезным. Сохранение и укрепление здоровья – дело каждого. Человек – хозяин своей судьбы, своего здоровья и счастья. С раннего возраста необходимо вести активный, здоровый образ жизни, закаливаться, заниматься физкультурой и спортом, соблюдать правила личной гигиены - словом, добиваться разумными путями подлинной гармонии здоровья. Что  сделать  и как  вести  себя   в современном  мире, чтобы  укрепить,  восстановить и  сохранить  здоровье? Какой   сформировать  образ  жизни,  чтобы   прожить долгую и счастливую жизнь?</a:t>
            </a:r>
          </a:p>
          <a:p>
            <a:pPr algn="just">
              <a:buNone/>
            </a:pPr>
            <a:endParaRPr lang="ru-RU" sz="2000" dirty="0" smtClean="0">
              <a:latin typeface="Times New Roman" pitchFamily="18" charset="0"/>
              <a:cs typeface="Times New Roman" pitchFamily="18" charset="0"/>
            </a:endParaRPr>
          </a:p>
          <a:p>
            <a:pPr algn="just">
              <a:buNone/>
            </a:pPr>
            <a:endParaRPr lang="ru-RU" sz="2400" dirty="0" smtClean="0">
              <a:latin typeface="Times New Roman" pitchFamily="18" charset="0"/>
              <a:cs typeface="Times New Roman" pitchFamily="18" charset="0"/>
            </a:endParaRPr>
          </a:p>
          <a:p>
            <a:pPr algn="just">
              <a:buNone/>
            </a:pPr>
            <a:endParaRPr lang="ru-RU" sz="2400" dirty="0" smtClean="0">
              <a:latin typeface="Times New Roman" pitchFamily="18" charset="0"/>
              <a:cs typeface="Times New Roman" pitchFamily="18" charset="0"/>
            </a:endParaRPr>
          </a:p>
        </p:txBody>
      </p:sp>
    </p:spTree>
  </p:cSld>
  <p:clrMapOvr>
    <a:masterClrMapping/>
  </p:clrMapOvr>
  <p:transition>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52713" y="260530"/>
            <a:ext cx="7886700" cy="5904401"/>
          </a:xfrm>
        </p:spPr>
        <p:txBody>
          <a:bodyPr/>
          <a:lstStyle/>
          <a:p>
            <a:pPr>
              <a:lnSpc>
                <a:spcPct val="100000"/>
              </a:lnSpc>
              <a:spcBef>
                <a:spcPts val="0"/>
              </a:spcBef>
              <a:buNone/>
            </a:pPr>
            <a:r>
              <a:rPr lang="ru-RU" sz="1600" b="1" dirty="0" smtClean="0">
                <a:latin typeface="Times New Roman" pitchFamily="18" charset="0"/>
                <a:cs typeface="Times New Roman" pitchFamily="18" charset="0"/>
              </a:rPr>
              <a:t>4. Я провожу на свежем воздухе</a:t>
            </a:r>
            <a:r>
              <a:rPr lang="ru-RU" sz="1600" dirty="0" smtClean="0">
                <a:latin typeface="Times New Roman" pitchFamily="18" charset="0"/>
                <a:cs typeface="Times New Roman" pitchFamily="18" charset="0"/>
              </a:rPr>
              <a:t> </a:t>
            </a:r>
          </a:p>
          <a:p>
            <a:pPr>
              <a:lnSpc>
                <a:spcPct val="100000"/>
              </a:lnSpc>
              <a:spcBef>
                <a:spcPts val="0"/>
              </a:spcBef>
              <a:buNone/>
            </a:pPr>
            <a:r>
              <a:rPr lang="ru-RU" sz="1600" dirty="0" smtClean="0">
                <a:solidFill>
                  <a:srgbClr val="FF0000"/>
                </a:solidFill>
                <a:latin typeface="Times New Roman" pitchFamily="18" charset="0"/>
                <a:cs typeface="Times New Roman" pitchFamily="18" charset="0"/>
              </a:rPr>
              <a:t>А) не менее 2-х часов в день</a:t>
            </a:r>
          </a:p>
          <a:p>
            <a:pPr>
              <a:lnSpc>
                <a:spcPct val="100000"/>
              </a:lnSpc>
              <a:spcBef>
                <a:spcPts val="0"/>
              </a:spcBef>
              <a:buNone/>
            </a:pPr>
            <a:r>
              <a:rPr lang="ru-RU" sz="1600" dirty="0" smtClean="0">
                <a:latin typeface="Times New Roman" pitchFamily="18" charset="0"/>
                <a:cs typeface="Times New Roman" pitchFamily="18" charset="0"/>
              </a:rPr>
              <a:t>Б) не менее 1 часа в день</a:t>
            </a:r>
            <a:endParaRPr lang="ru-RU" sz="1600" dirty="0" smtClean="0">
              <a:solidFill>
                <a:srgbClr val="FF0000"/>
              </a:solidFill>
              <a:latin typeface="Times New Roman" pitchFamily="18" charset="0"/>
              <a:cs typeface="Times New Roman" pitchFamily="18" charset="0"/>
            </a:endParaRPr>
          </a:p>
          <a:p>
            <a:pPr>
              <a:lnSpc>
                <a:spcPct val="100000"/>
              </a:lnSpc>
              <a:spcBef>
                <a:spcPts val="0"/>
              </a:spcBef>
              <a:buNone/>
            </a:pPr>
            <a:r>
              <a:rPr lang="ru-RU" sz="1600" dirty="0" smtClean="0">
                <a:latin typeface="Times New Roman" pitchFamily="18" charset="0"/>
                <a:cs typeface="Times New Roman" pitchFamily="18" charset="0"/>
              </a:rPr>
              <a:t>В) не гуляю в течении рабочей недели из-за нехватки времени</a:t>
            </a:r>
          </a:p>
          <a:p>
            <a:pPr>
              <a:lnSpc>
                <a:spcPct val="100000"/>
              </a:lnSpc>
              <a:spcBef>
                <a:spcPts val="0"/>
              </a:spcBef>
              <a:buNone/>
            </a:pPr>
            <a:r>
              <a:rPr lang="ru-RU" sz="1600" dirty="0" smtClean="0">
                <a:latin typeface="Times New Roman" pitchFamily="18" charset="0"/>
                <a:cs typeface="Times New Roman" pitchFamily="18" charset="0"/>
              </a:rPr>
              <a:t>Г) не гуляю на свежем воздухе, потому что не люблю проводить время на улице</a:t>
            </a:r>
          </a:p>
          <a:p>
            <a:pPr>
              <a:lnSpc>
                <a:spcPct val="100000"/>
              </a:lnSpc>
              <a:spcBef>
                <a:spcPts val="0"/>
              </a:spcBef>
              <a:buNone/>
            </a:pPr>
            <a:r>
              <a:rPr lang="ru-RU" sz="1600" dirty="0" smtClean="0">
                <a:latin typeface="Times New Roman" pitchFamily="18" charset="0"/>
                <a:cs typeface="Times New Roman" pitchFamily="18" charset="0"/>
              </a:rPr>
              <a:t>Д) гуляю на улице только в выходные дни</a:t>
            </a:r>
          </a:p>
          <a:p>
            <a:pPr>
              <a:lnSpc>
                <a:spcPct val="100000"/>
              </a:lnSpc>
              <a:spcBef>
                <a:spcPts val="0"/>
              </a:spcBef>
              <a:buNone/>
            </a:pPr>
            <a:r>
              <a:rPr lang="ru-RU" sz="1600" b="1" dirty="0" smtClean="0">
                <a:latin typeface="Times New Roman" pitchFamily="18" charset="0"/>
                <a:cs typeface="Times New Roman" pitchFamily="18" charset="0"/>
              </a:rPr>
              <a:t>5.  Я занимаюсь в спортивной секции</a:t>
            </a:r>
            <a:r>
              <a:rPr lang="ru-RU" sz="1600" dirty="0" smtClean="0">
                <a:latin typeface="Times New Roman" pitchFamily="18" charset="0"/>
                <a:cs typeface="Times New Roman" pitchFamily="18" charset="0"/>
              </a:rPr>
              <a:t> </a:t>
            </a:r>
          </a:p>
          <a:p>
            <a:pPr>
              <a:lnSpc>
                <a:spcPct val="100000"/>
              </a:lnSpc>
              <a:spcBef>
                <a:spcPts val="0"/>
              </a:spcBef>
              <a:buNone/>
            </a:pPr>
            <a:r>
              <a:rPr lang="ru-RU" sz="1600" dirty="0" smtClean="0">
                <a:latin typeface="Times New Roman" pitchFamily="18" charset="0"/>
                <a:cs typeface="Times New Roman" pitchFamily="18" charset="0"/>
              </a:rPr>
              <a:t>А) да</a:t>
            </a:r>
          </a:p>
          <a:p>
            <a:pPr>
              <a:lnSpc>
                <a:spcPct val="100000"/>
              </a:lnSpc>
              <a:spcBef>
                <a:spcPts val="0"/>
              </a:spcBef>
              <a:buNone/>
            </a:pPr>
            <a:r>
              <a:rPr lang="ru-RU" sz="1600" dirty="0" smtClean="0">
                <a:solidFill>
                  <a:srgbClr val="FF0000"/>
                </a:solidFill>
                <a:latin typeface="Times New Roman" pitchFamily="18" charset="0"/>
                <a:cs typeface="Times New Roman" pitchFamily="18" charset="0"/>
              </a:rPr>
              <a:t>Б) нет</a:t>
            </a:r>
          </a:p>
          <a:p>
            <a:pPr>
              <a:lnSpc>
                <a:spcPct val="100000"/>
              </a:lnSpc>
              <a:spcBef>
                <a:spcPts val="0"/>
              </a:spcBef>
              <a:buNone/>
            </a:pPr>
            <a:r>
              <a:rPr lang="ru-RU" sz="1600" b="1" dirty="0" smtClean="0">
                <a:latin typeface="Times New Roman" pitchFamily="18" charset="0"/>
                <a:cs typeface="Times New Roman" pitchFamily="18" charset="0"/>
              </a:rPr>
              <a:t>6. У меня есть коньки, зимой я хожу на каток не реже 1 раза в неделю</a:t>
            </a:r>
            <a:r>
              <a:rPr lang="ru-RU" sz="1600" dirty="0" smtClean="0">
                <a:latin typeface="Times New Roman" pitchFamily="18" charset="0"/>
                <a:cs typeface="Times New Roman" pitchFamily="18" charset="0"/>
              </a:rPr>
              <a:t> </a:t>
            </a:r>
          </a:p>
          <a:p>
            <a:pPr>
              <a:lnSpc>
                <a:spcPct val="100000"/>
              </a:lnSpc>
              <a:spcBef>
                <a:spcPts val="0"/>
              </a:spcBef>
              <a:buNone/>
            </a:pPr>
            <a:r>
              <a:rPr lang="ru-RU" sz="1600" dirty="0" smtClean="0">
                <a:latin typeface="Times New Roman" pitchFamily="18" charset="0"/>
                <a:cs typeface="Times New Roman" pitchFamily="18" charset="0"/>
              </a:rPr>
              <a:t>А)да</a:t>
            </a:r>
          </a:p>
          <a:p>
            <a:pPr>
              <a:lnSpc>
                <a:spcPct val="100000"/>
              </a:lnSpc>
              <a:spcBef>
                <a:spcPts val="0"/>
              </a:spcBef>
              <a:buNone/>
            </a:pPr>
            <a:r>
              <a:rPr lang="ru-RU" sz="1600" dirty="0" smtClean="0">
                <a:solidFill>
                  <a:srgbClr val="FF0000"/>
                </a:solidFill>
                <a:latin typeface="Times New Roman" pitchFamily="18" charset="0"/>
                <a:cs typeface="Times New Roman" pitchFamily="18" charset="0"/>
              </a:rPr>
              <a:t>Б) нет</a:t>
            </a:r>
          </a:p>
          <a:p>
            <a:pPr>
              <a:lnSpc>
                <a:spcPct val="100000"/>
              </a:lnSpc>
              <a:spcBef>
                <a:spcPts val="0"/>
              </a:spcBef>
              <a:buNone/>
            </a:pPr>
            <a:r>
              <a:rPr lang="ru-RU" sz="1600" b="1" dirty="0" smtClean="0">
                <a:latin typeface="Times New Roman" pitchFamily="18" charset="0"/>
                <a:cs typeface="Times New Roman" pitchFamily="18" charset="0"/>
              </a:rPr>
              <a:t>7. Я часто катаюсь на велосипеде летом</a:t>
            </a:r>
            <a:r>
              <a:rPr lang="ru-RU" sz="1600" dirty="0" smtClean="0">
                <a:latin typeface="Times New Roman" pitchFamily="18" charset="0"/>
                <a:cs typeface="Times New Roman" pitchFamily="18" charset="0"/>
              </a:rPr>
              <a:t> </a:t>
            </a:r>
          </a:p>
          <a:p>
            <a:pPr>
              <a:lnSpc>
                <a:spcPct val="100000"/>
              </a:lnSpc>
              <a:spcBef>
                <a:spcPts val="0"/>
              </a:spcBef>
              <a:buNone/>
            </a:pPr>
            <a:r>
              <a:rPr lang="ru-RU" sz="1600" dirty="0" smtClean="0">
                <a:solidFill>
                  <a:srgbClr val="FF0000"/>
                </a:solidFill>
                <a:latin typeface="Times New Roman" pitchFamily="18" charset="0"/>
                <a:cs typeface="Times New Roman" pitchFamily="18" charset="0"/>
              </a:rPr>
              <a:t>А) каждый день</a:t>
            </a:r>
          </a:p>
          <a:p>
            <a:pPr>
              <a:lnSpc>
                <a:spcPct val="100000"/>
              </a:lnSpc>
              <a:spcBef>
                <a:spcPts val="0"/>
              </a:spcBef>
              <a:buNone/>
            </a:pPr>
            <a:r>
              <a:rPr lang="ru-RU" sz="1600" dirty="0" smtClean="0">
                <a:latin typeface="Times New Roman" pitchFamily="18" charset="0"/>
                <a:cs typeface="Times New Roman" pitchFamily="18" charset="0"/>
              </a:rPr>
              <a:t>Б) не реже 3 раз в неделю</a:t>
            </a:r>
          </a:p>
          <a:p>
            <a:pPr>
              <a:lnSpc>
                <a:spcPct val="100000"/>
              </a:lnSpc>
              <a:spcBef>
                <a:spcPts val="0"/>
              </a:spcBef>
              <a:buNone/>
            </a:pPr>
            <a:r>
              <a:rPr lang="ru-RU" sz="1600" dirty="0" smtClean="0">
                <a:latin typeface="Times New Roman" pitchFamily="18" charset="0"/>
                <a:cs typeface="Times New Roman" pitchFamily="18" charset="0"/>
              </a:rPr>
              <a:t>В) 1 раз в неделю</a:t>
            </a:r>
          </a:p>
          <a:p>
            <a:pPr>
              <a:lnSpc>
                <a:spcPct val="100000"/>
              </a:lnSpc>
              <a:spcBef>
                <a:spcPts val="0"/>
              </a:spcBef>
              <a:buNone/>
            </a:pPr>
            <a:r>
              <a:rPr lang="ru-RU" sz="1600" dirty="0" smtClean="0">
                <a:latin typeface="Times New Roman" pitchFamily="18" charset="0"/>
                <a:cs typeface="Times New Roman" pitchFamily="18" charset="0"/>
              </a:rPr>
              <a:t>Г) не катаюсь </a:t>
            </a:r>
          </a:p>
          <a:p>
            <a:pPr>
              <a:lnSpc>
                <a:spcPct val="100000"/>
              </a:lnSpc>
              <a:spcBef>
                <a:spcPts val="0"/>
              </a:spcBef>
              <a:buNone/>
            </a:pPr>
            <a:r>
              <a:rPr lang="ru-RU" sz="1600" b="1" dirty="0" smtClean="0">
                <a:latin typeface="Times New Roman" pitchFamily="18" charset="0"/>
                <a:cs typeface="Times New Roman" pitchFamily="18" charset="0"/>
              </a:rPr>
              <a:t>8 . В течение дня я хожу пешком</a:t>
            </a:r>
            <a:r>
              <a:rPr lang="ru-RU" sz="1600" dirty="0" smtClean="0">
                <a:latin typeface="Times New Roman" pitchFamily="18" charset="0"/>
                <a:cs typeface="Times New Roman" pitchFamily="18" charset="0"/>
              </a:rPr>
              <a:t> </a:t>
            </a:r>
          </a:p>
          <a:p>
            <a:pPr>
              <a:lnSpc>
                <a:spcPct val="100000"/>
              </a:lnSpc>
              <a:spcBef>
                <a:spcPts val="0"/>
              </a:spcBef>
              <a:buNone/>
            </a:pPr>
            <a:r>
              <a:rPr lang="ru-RU" sz="1600" dirty="0" smtClean="0">
                <a:latin typeface="Times New Roman" pitchFamily="18" charset="0"/>
                <a:cs typeface="Times New Roman" pitchFamily="18" charset="0"/>
              </a:rPr>
              <a:t>А) не более километра</a:t>
            </a:r>
          </a:p>
          <a:p>
            <a:pPr>
              <a:lnSpc>
                <a:spcPct val="100000"/>
              </a:lnSpc>
              <a:spcBef>
                <a:spcPts val="0"/>
              </a:spcBef>
              <a:buNone/>
            </a:pPr>
            <a:r>
              <a:rPr lang="ru-RU" sz="1600" dirty="0" smtClean="0">
                <a:solidFill>
                  <a:srgbClr val="FF0000"/>
                </a:solidFill>
                <a:latin typeface="Times New Roman" pitchFamily="18" charset="0"/>
                <a:cs typeface="Times New Roman" pitchFamily="18" charset="0"/>
              </a:rPr>
              <a:t>Б) от 1-2 километров</a:t>
            </a:r>
          </a:p>
          <a:p>
            <a:pPr>
              <a:lnSpc>
                <a:spcPct val="100000"/>
              </a:lnSpc>
              <a:spcBef>
                <a:spcPts val="0"/>
              </a:spcBef>
              <a:buNone/>
            </a:pPr>
            <a:r>
              <a:rPr lang="ru-RU" sz="1600" dirty="0" smtClean="0">
                <a:latin typeface="Times New Roman" pitchFamily="18" charset="0"/>
                <a:cs typeface="Times New Roman" pitchFamily="18" charset="0"/>
              </a:rPr>
              <a:t>В) более 2-х километров</a:t>
            </a:r>
          </a:p>
          <a:p>
            <a:pPr>
              <a:lnSpc>
                <a:spcPct val="100000"/>
              </a:lnSpc>
              <a:spcBef>
                <a:spcPts val="0"/>
              </a:spcBef>
              <a:buNone/>
            </a:pPr>
            <a:r>
              <a:rPr lang="ru-RU" sz="1600" dirty="0" smtClean="0">
                <a:latin typeface="Times New Roman" pitchFamily="18" charset="0"/>
                <a:cs typeface="Times New Roman" pitchFamily="18" charset="0"/>
              </a:rPr>
              <a:t>Г) только до школы и обратно</a:t>
            </a:r>
          </a:p>
          <a:p>
            <a:pPr>
              <a:lnSpc>
                <a:spcPct val="100000"/>
              </a:lnSpc>
              <a:spcBef>
                <a:spcPts val="0"/>
              </a:spcBef>
              <a:buNone/>
            </a:pPr>
            <a:endParaRPr lang="ru-RU" sz="1600"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52713" y="386862"/>
            <a:ext cx="7886700" cy="6471138"/>
          </a:xfrm>
        </p:spPr>
        <p:txBody>
          <a:bodyPr/>
          <a:lstStyle/>
          <a:p>
            <a:pPr>
              <a:lnSpc>
                <a:spcPct val="100000"/>
              </a:lnSpc>
              <a:spcBef>
                <a:spcPts val="0"/>
              </a:spcBef>
              <a:buNone/>
            </a:pPr>
            <a:r>
              <a:rPr lang="ru-RU" sz="1600" b="1" dirty="0" smtClean="0">
                <a:latin typeface="Times New Roman" pitchFamily="18" charset="0"/>
                <a:cs typeface="Times New Roman" pitchFamily="18" charset="0"/>
              </a:rPr>
              <a:t>9. Я провожу у телевизора и компьютера в среднем </a:t>
            </a:r>
            <a:endParaRPr lang="ru-RU" sz="1600" dirty="0" smtClean="0">
              <a:latin typeface="Times New Roman" pitchFamily="18" charset="0"/>
              <a:cs typeface="Times New Roman" pitchFamily="18" charset="0"/>
            </a:endParaRPr>
          </a:p>
          <a:p>
            <a:pPr>
              <a:lnSpc>
                <a:spcPct val="100000"/>
              </a:lnSpc>
              <a:spcBef>
                <a:spcPts val="0"/>
              </a:spcBef>
              <a:buNone/>
            </a:pPr>
            <a:r>
              <a:rPr lang="ru-RU" sz="1600" dirty="0" smtClean="0">
                <a:solidFill>
                  <a:srgbClr val="FF0000"/>
                </a:solidFill>
                <a:latin typeface="Times New Roman" pitchFamily="18" charset="0"/>
                <a:cs typeface="Times New Roman" pitchFamily="18" charset="0"/>
              </a:rPr>
              <a:t>А) не более 1 часа в день</a:t>
            </a:r>
          </a:p>
          <a:p>
            <a:pPr>
              <a:lnSpc>
                <a:spcPct val="100000"/>
              </a:lnSpc>
              <a:spcBef>
                <a:spcPts val="0"/>
              </a:spcBef>
              <a:buNone/>
            </a:pPr>
            <a:r>
              <a:rPr lang="ru-RU" sz="1600" dirty="0" smtClean="0">
                <a:latin typeface="Times New Roman" pitchFamily="18" charset="0"/>
                <a:cs typeface="Times New Roman" pitchFamily="18" charset="0"/>
              </a:rPr>
              <a:t>Б) от 1-2 часов в день</a:t>
            </a:r>
          </a:p>
          <a:p>
            <a:pPr>
              <a:lnSpc>
                <a:spcPct val="100000"/>
              </a:lnSpc>
              <a:spcBef>
                <a:spcPts val="0"/>
              </a:spcBef>
              <a:buNone/>
            </a:pPr>
            <a:r>
              <a:rPr lang="ru-RU" sz="1600" dirty="0" smtClean="0">
                <a:latin typeface="Times New Roman" pitchFamily="18" charset="0"/>
                <a:cs typeface="Times New Roman" pitchFamily="18" charset="0"/>
              </a:rPr>
              <a:t>В) от 2-3 часов в день</a:t>
            </a:r>
          </a:p>
          <a:p>
            <a:pPr>
              <a:lnSpc>
                <a:spcPct val="100000"/>
              </a:lnSpc>
              <a:spcBef>
                <a:spcPts val="0"/>
              </a:spcBef>
              <a:buNone/>
            </a:pPr>
            <a:r>
              <a:rPr lang="ru-RU" sz="1600" dirty="0" smtClean="0">
                <a:latin typeface="Times New Roman" pitchFamily="18" charset="0"/>
                <a:cs typeface="Times New Roman" pitchFamily="18" charset="0"/>
              </a:rPr>
              <a:t>Г) более 3 часов в день</a:t>
            </a:r>
          </a:p>
          <a:p>
            <a:pPr>
              <a:lnSpc>
                <a:spcPct val="100000"/>
              </a:lnSpc>
              <a:spcBef>
                <a:spcPts val="0"/>
              </a:spcBef>
              <a:buNone/>
            </a:pPr>
            <a:r>
              <a:rPr lang="ru-RU" sz="1600" b="1" dirty="0" smtClean="0">
                <a:latin typeface="Times New Roman" pitchFamily="18" charset="0"/>
                <a:cs typeface="Times New Roman" pitchFamily="18" charset="0"/>
              </a:rPr>
              <a:t>10.  Я трачу на выполнение домашнего задания в среднем</a:t>
            </a:r>
            <a:r>
              <a:rPr lang="ru-RU" sz="1600" dirty="0" smtClean="0">
                <a:latin typeface="Times New Roman" pitchFamily="18" charset="0"/>
                <a:cs typeface="Times New Roman" pitchFamily="18" charset="0"/>
              </a:rPr>
              <a:t> </a:t>
            </a:r>
          </a:p>
          <a:p>
            <a:pPr>
              <a:lnSpc>
                <a:spcPct val="100000"/>
              </a:lnSpc>
              <a:spcBef>
                <a:spcPts val="0"/>
              </a:spcBef>
              <a:buNone/>
            </a:pPr>
            <a:r>
              <a:rPr lang="ru-RU" sz="1600" dirty="0" smtClean="0">
                <a:solidFill>
                  <a:srgbClr val="FF0000"/>
                </a:solidFill>
                <a:latin typeface="Times New Roman" pitchFamily="18" charset="0"/>
                <a:cs typeface="Times New Roman" pitchFamily="18" charset="0"/>
              </a:rPr>
              <a:t>А) не более 1 часа в день</a:t>
            </a:r>
          </a:p>
          <a:p>
            <a:pPr>
              <a:lnSpc>
                <a:spcPct val="100000"/>
              </a:lnSpc>
              <a:spcBef>
                <a:spcPts val="0"/>
              </a:spcBef>
              <a:buNone/>
            </a:pPr>
            <a:r>
              <a:rPr lang="ru-RU" sz="1600" dirty="0" smtClean="0">
                <a:latin typeface="Times New Roman" pitchFamily="18" charset="0"/>
                <a:cs typeface="Times New Roman" pitchFamily="18" charset="0"/>
              </a:rPr>
              <a:t>Б) от 1-2 час в день</a:t>
            </a:r>
          </a:p>
          <a:p>
            <a:pPr>
              <a:lnSpc>
                <a:spcPct val="100000"/>
              </a:lnSpc>
              <a:spcBef>
                <a:spcPts val="0"/>
              </a:spcBef>
              <a:buNone/>
            </a:pPr>
            <a:r>
              <a:rPr lang="ru-RU" sz="1600" dirty="0" smtClean="0">
                <a:latin typeface="Times New Roman" pitchFamily="18" charset="0"/>
                <a:cs typeface="Times New Roman" pitchFamily="18" charset="0"/>
              </a:rPr>
              <a:t>В) от 2-3 часов в день</a:t>
            </a:r>
          </a:p>
          <a:p>
            <a:pPr>
              <a:lnSpc>
                <a:spcPct val="100000"/>
              </a:lnSpc>
              <a:spcBef>
                <a:spcPts val="0"/>
              </a:spcBef>
              <a:buNone/>
            </a:pPr>
            <a:r>
              <a:rPr lang="ru-RU" sz="1600" dirty="0" smtClean="0">
                <a:latin typeface="Times New Roman" pitchFamily="18" charset="0"/>
                <a:cs typeface="Times New Roman" pitchFamily="18" charset="0"/>
              </a:rPr>
              <a:t>Г) более 3 часов в день</a:t>
            </a:r>
          </a:p>
          <a:p>
            <a:pPr>
              <a:lnSpc>
                <a:spcPct val="100000"/>
              </a:lnSpc>
              <a:spcBef>
                <a:spcPts val="0"/>
              </a:spcBef>
              <a:buNone/>
            </a:pPr>
            <a:r>
              <a:rPr lang="ru-RU" sz="1600" b="1" dirty="0" smtClean="0">
                <a:latin typeface="Times New Roman" pitchFamily="18" charset="0"/>
                <a:cs typeface="Times New Roman" pitchFamily="18" charset="0"/>
              </a:rPr>
              <a:t>11. Я посещаю дополнительные занятия по учебным предметам </a:t>
            </a:r>
            <a:endParaRPr lang="ru-RU" sz="1600" dirty="0" smtClean="0">
              <a:latin typeface="Times New Roman" pitchFamily="18" charset="0"/>
              <a:cs typeface="Times New Roman" pitchFamily="18" charset="0"/>
            </a:endParaRPr>
          </a:p>
          <a:p>
            <a:pPr>
              <a:lnSpc>
                <a:spcPct val="100000"/>
              </a:lnSpc>
              <a:spcBef>
                <a:spcPts val="0"/>
              </a:spcBef>
              <a:buNone/>
            </a:pPr>
            <a:r>
              <a:rPr lang="ru-RU" sz="1600" dirty="0" smtClean="0">
                <a:latin typeface="Times New Roman" pitchFamily="18" charset="0"/>
                <a:cs typeface="Times New Roman" pitchFamily="18" charset="0"/>
              </a:rPr>
              <a:t>А) 1 раз в неделю</a:t>
            </a:r>
          </a:p>
          <a:p>
            <a:pPr>
              <a:lnSpc>
                <a:spcPct val="100000"/>
              </a:lnSpc>
              <a:spcBef>
                <a:spcPts val="0"/>
              </a:spcBef>
              <a:buNone/>
            </a:pPr>
            <a:r>
              <a:rPr lang="ru-RU" sz="1600" dirty="0" smtClean="0">
                <a:latin typeface="Times New Roman" pitchFamily="18" charset="0"/>
                <a:cs typeface="Times New Roman" pitchFamily="18" charset="0"/>
              </a:rPr>
              <a:t>Б) 2 раза в неделю</a:t>
            </a:r>
          </a:p>
          <a:p>
            <a:pPr>
              <a:lnSpc>
                <a:spcPct val="100000"/>
              </a:lnSpc>
              <a:spcBef>
                <a:spcPts val="0"/>
              </a:spcBef>
              <a:buNone/>
            </a:pPr>
            <a:r>
              <a:rPr lang="ru-RU" sz="1600" dirty="0" smtClean="0">
                <a:solidFill>
                  <a:srgbClr val="FF0000"/>
                </a:solidFill>
                <a:latin typeface="Times New Roman" pitchFamily="18" charset="0"/>
                <a:cs typeface="Times New Roman" pitchFamily="18" charset="0"/>
              </a:rPr>
              <a:t>В) 3 раза в неделю</a:t>
            </a:r>
          </a:p>
          <a:p>
            <a:pPr>
              <a:lnSpc>
                <a:spcPct val="100000"/>
              </a:lnSpc>
              <a:spcBef>
                <a:spcPts val="0"/>
              </a:spcBef>
              <a:buNone/>
            </a:pPr>
            <a:r>
              <a:rPr lang="ru-RU" sz="1600" dirty="0" smtClean="0">
                <a:latin typeface="Times New Roman" pitchFamily="18" charset="0"/>
                <a:cs typeface="Times New Roman" pitchFamily="18" charset="0"/>
              </a:rPr>
              <a:t>Г) не посещаю</a:t>
            </a:r>
          </a:p>
          <a:p>
            <a:pPr>
              <a:lnSpc>
                <a:spcPct val="100000"/>
              </a:lnSpc>
              <a:spcBef>
                <a:spcPts val="0"/>
              </a:spcBef>
              <a:buNone/>
            </a:pPr>
            <a:r>
              <a:rPr lang="ru-RU" sz="1600" b="1" dirty="0" smtClean="0">
                <a:latin typeface="Times New Roman" pitchFamily="18" charset="0"/>
                <a:cs typeface="Times New Roman" pitchFamily="18" charset="0"/>
              </a:rPr>
              <a:t>12. Утром я всегда завтракаю 	</a:t>
            </a:r>
            <a:r>
              <a:rPr lang="ru-RU" sz="1600" dirty="0" smtClean="0">
                <a:latin typeface="Times New Roman" pitchFamily="18" charset="0"/>
                <a:cs typeface="Times New Roman" pitchFamily="18" charset="0"/>
              </a:rPr>
              <a:t>	</a:t>
            </a:r>
          </a:p>
          <a:p>
            <a:pPr>
              <a:lnSpc>
                <a:spcPct val="100000"/>
              </a:lnSpc>
              <a:spcBef>
                <a:spcPts val="0"/>
              </a:spcBef>
              <a:buNone/>
            </a:pPr>
            <a:r>
              <a:rPr lang="ru-RU" sz="1600" dirty="0" smtClean="0">
                <a:latin typeface="Times New Roman" pitchFamily="18" charset="0"/>
                <a:cs typeface="Times New Roman" pitchFamily="18" charset="0"/>
              </a:rPr>
              <a:t>А)иногда, когда  мне очень хочется</a:t>
            </a:r>
          </a:p>
          <a:p>
            <a:pPr>
              <a:lnSpc>
                <a:spcPct val="100000"/>
              </a:lnSpc>
              <a:spcBef>
                <a:spcPts val="0"/>
              </a:spcBef>
              <a:buNone/>
            </a:pPr>
            <a:r>
              <a:rPr lang="ru-RU" sz="1600" dirty="0" smtClean="0">
                <a:latin typeface="Times New Roman" pitchFamily="18" charset="0"/>
                <a:cs typeface="Times New Roman" pitchFamily="18" charset="0"/>
              </a:rPr>
              <a:t>Б) нет </a:t>
            </a:r>
          </a:p>
          <a:p>
            <a:pPr>
              <a:lnSpc>
                <a:spcPct val="100000"/>
              </a:lnSpc>
              <a:spcBef>
                <a:spcPts val="0"/>
              </a:spcBef>
              <a:buNone/>
            </a:pPr>
            <a:r>
              <a:rPr lang="ru-RU" sz="1600" dirty="0" smtClean="0">
                <a:latin typeface="Times New Roman" pitchFamily="18" charset="0"/>
                <a:cs typeface="Times New Roman" pitchFamily="18" charset="0"/>
              </a:rPr>
              <a:t>В) стараюсь завтракать каждый день</a:t>
            </a:r>
          </a:p>
          <a:p>
            <a:pPr>
              <a:lnSpc>
                <a:spcPct val="100000"/>
              </a:lnSpc>
              <a:spcBef>
                <a:spcPts val="0"/>
              </a:spcBef>
              <a:buNone/>
            </a:pPr>
            <a:r>
              <a:rPr lang="ru-RU" sz="1600" dirty="0" smtClean="0">
                <a:solidFill>
                  <a:srgbClr val="FF0000"/>
                </a:solidFill>
                <a:latin typeface="Times New Roman" pitchFamily="18" charset="0"/>
                <a:cs typeface="Times New Roman" pitchFamily="18" charset="0"/>
              </a:rPr>
              <a:t>Г) да, чтобы активно работать весь учебный день</a:t>
            </a:r>
          </a:p>
          <a:p>
            <a:pPr>
              <a:lnSpc>
                <a:spcPct val="100000"/>
              </a:lnSpc>
              <a:spcBef>
                <a:spcPts val="0"/>
              </a:spcBef>
              <a:buNone/>
            </a:pPr>
            <a:r>
              <a:rPr lang="ru-RU" sz="1600" b="1" dirty="0" smtClean="0">
                <a:latin typeface="Times New Roman" pitchFamily="18" charset="0"/>
                <a:cs typeface="Times New Roman" pitchFamily="18" charset="0"/>
              </a:rPr>
              <a:t>13. В моем рационе присутствуют</a:t>
            </a:r>
            <a:endParaRPr lang="ru-RU" sz="1600" dirty="0" smtClean="0">
              <a:latin typeface="Times New Roman" pitchFamily="18" charset="0"/>
              <a:cs typeface="Times New Roman" pitchFamily="18" charset="0"/>
            </a:endParaRPr>
          </a:p>
          <a:p>
            <a:pPr>
              <a:lnSpc>
                <a:spcPct val="100000"/>
              </a:lnSpc>
              <a:spcBef>
                <a:spcPts val="0"/>
              </a:spcBef>
              <a:buNone/>
            </a:pPr>
            <a:r>
              <a:rPr lang="ru-RU" sz="1600" dirty="0" smtClean="0">
                <a:solidFill>
                  <a:srgbClr val="FF0000"/>
                </a:solidFill>
                <a:latin typeface="Times New Roman" pitchFamily="18" charset="0"/>
                <a:cs typeface="Times New Roman" pitchFamily="18" charset="0"/>
              </a:rPr>
              <a:t>А) овощи и фрукты каждый день</a:t>
            </a:r>
          </a:p>
          <a:p>
            <a:pPr>
              <a:lnSpc>
                <a:spcPct val="100000"/>
              </a:lnSpc>
              <a:spcBef>
                <a:spcPts val="0"/>
              </a:spcBef>
              <a:buNone/>
            </a:pPr>
            <a:r>
              <a:rPr lang="ru-RU" sz="1600" dirty="0" smtClean="0">
                <a:latin typeface="Times New Roman" pitchFamily="18" charset="0"/>
                <a:cs typeface="Times New Roman" pitchFamily="18" charset="0"/>
              </a:rPr>
              <a:t>Б)сладости, булочки</a:t>
            </a:r>
          </a:p>
          <a:p>
            <a:pPr>
              <a:lnSpc>
                <a:spcPct val="100000"/>
              </a:lnSpc>
              <a:spcBef>
                <a:spcPts val="0"/>
              </a:spcBef>
              <a:buNone/>
            </a:pPr>
            <a:r>
              <a:rPr lang="ru-RU" sz="1600" dirty="0" smtClean="0">
                <a:latin typeface="Times New Roman" pitchFamily="18" charset="0"/>
                <a:cs typeface="Times New Roman" pitchFamily="18" charset="0"/>
              </a:rPr>
              <a:t>В) я часто перекусываю на ходу</a:t>
            </a:r>
          </a:p>
          <a:p>
            <a:pPr>
              <a:lnSpc>
                <a:spcPct val="100000"/>
              </a:lnSpc>
              <a:spcBef>
                <a:spcPts val="0"/>
              </a:spcBef>
              <a:buNone/>
            </a:pPr>
            <a:r>
              <a:rPr lang="ru-RU" sz="1600" dirty="0" smtClean="0">
                <a:latin typeface="Times New Roman" pitchFamily="18" charset="0"/>
                <a:cs typeface="Times New Roman" pitchFamily="18" charset="0"/>
              </a:rPr>
              <a:t>Г) часто ем в сухомятку</a:t>
            </a:r>
          </a:p>
          <a:p>
            <a:pPr>
              <a:lnSpc>
                <a:spcPct val="100000"/>
              </a:lnSpc>
              <a:spcBef>
                <a:spcPts val="0"/>
              </a:spcBef>
              <a:buNone/>
            </a:pPr>
            <a:r>
              <a:rPr lang="ru-RU" sz="1600" dirty="0" smtClean="0">
                <a:latin typeface="Times New Roman" pitchFamily="18" charset="0"/>
                <a:cs typeface="Times New Roman" pitchFamily="18" charset="0"/>
              </a:rPr>
              <a:t> 	</a:t>
            </a:r>
          </a:p>
          <a:p>
            <a:pPr>
              <a:lnSpc>
                <a:spcPct val="100000"/>
              </a:lnSpc>
              <a:spcBef>
                <a:spcPts val="0"/>
              </a:spcBef>
              <a:buNone/>
            </a:pPr>
            <a:r>
              <a:rPr lang="ru-RU" sz="1600" dirty="0" smtClean="0">
                <a:latin typeface="Times New Roman" pitchFamily="18" charset="0"/>
                <a:cs typeface="Times New Roman" pitchFamily="18" charset="0"/>
              </a:rPr>
              <a:t> </a:t>
            </a:r>
          </a:p>
          <a:p>
            <a:pPr>
              <a:lnSpc>
                <a:spcPct val="100000"/>
              </a:lnSpc>
              <a:spcBef>
                <a:spcPts val="0"/>
              </a:spcBef>
              <a:buNone/>
            </a:pPr>
            <a:endParaRPr lang="ru-RU" sz="1600"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413238"/>
            <a:ext cx="7886700" cy="5763725"/>
          </a:xfrm>
        </p:spPr>
        <p:txBody>
          <a:bodyPr/>
          <a:lstStyle/>
          <a:p>
            <a:pPr algn="just"/>
            <a:endParaRPr lang="ru-RU" sz="2400" dirty="0" smtClean="0">
              <a:latin typeface="Times New Roman" pitchFamily="18" charset="0"/>
              <a:cs typeface="Times New Roman" pitchFamily="18" charset="0"/>
            </a:endParaRPr>
          </a:p>
          <a:p>
            <a:pPr algn="just"/>
            <a:r>
              <a:rPr lang="ru-RU" sz="2400" dirty="0" smtClean="0">
                <a:latin typeface="Times New Roman" pitchFamily="18" charset="0"/>
                <a:cs typeface="Times New Roman" pitchFamily="18" charset="0"/>
              </a:rPr>
              <a:t>Результаты анкеты: обратить внимание на режим дня, проанализировать дополнительные нагрузки, выявить трудности, которые возникают.</a:t>
            </a:r>
          </a:p>
          <a:p>
            <a:pPr algn="just"/>
            <a:r>
              <a:rPr lang="ru-RU" sz="2400" dirty="0" smtClean="0">
                <a:latin typeface="Times New Roman" pitchFamily="18" charset="0"/>
                <a:cs typeface="Times New Roman" pitchFamily="18" charset="0"/>
              </a:rPr>
              <a:t>Проанализировав свои ответы на вопросы анкеты, я сделала </a:t>
            </a:r>
            <a:r>
              <a:rPr lang="ru-RU" sz="2400" b="1" u="sng" dirty="0" smtClean="0">
                <a:solidFill>
                  <a:srgbClr val="C00000"/>
                </a:solidFill>
                <a:latin typeface="Times New Roman" pitchFamily="18" charset="0"/>
                <a:cs typeface="Times New Roman" pitchFamily="18" charset="0"/>
              </a:rPr>
              <a:t>вывод:</a:t>
            </a:r>
            <a:r>
              <a:rPr lang="ru-RU" sz="2400" dirty="0" smtClean="0">
                <a:latin typeface="Times New Roman" pitchFamily="18" charset="0"/>
                <a:cs typeface="Times New Roman" pitchFamily="18" charset="0"/>
              </a:rPr>
              <a:t> я веду </a:t>
            </a:r>
            <a:r>
              <a:rPr lang="ru-RU" sz="2400" dirty="0" smtClean="0">
                <a:latin typeface="Times New Roman" pitchFamily="18" charset="0"/>
                <a:cs typeface="Times New Roman" pitchFamily="18" charset="0"/>
              </a:rPr>
              <a:t>активный</a:t>
            </a:r>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образ жизни, </a:t>
            </a:r>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соблюдаю режим дня, </a:t>
            </a:r>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придерживаюсь правил рационального питания.</a:t>
            </a:r>
          </a:p>
          <a:p>
            <a:pPr algn="just"/>
            <a:r>
              <a:rPr lang="ru-RU" sz="2400" dirty="0" smtClean="0">
                <a:latin typeface="Times New Roman" pitchFamily="18" charset="0"/>
                <a:cs typeface="Times New Roman" pitchFamily="18" charset="0"/>
              </a:rPr>
              <a:t>Изучив  литературу по данному вопросу, я составила свою траекторию здорового образа жизни:</a:t>
            </a:r>
          </a:p>
          <a:p>
            <a:pPr algn="just">
              <a:buNone/>
            </a:pPr>
            <a:endParaRPr lang="ru-RU" sz="2400" dirty="0">
              <a:latin typeface="Times New Roman" pitchFamily="18" charset="0"/>
              <a:cs typeface="Times New Roman" pitchFamily="18" charset="0"/>
            </a:endParaRPr>
          </a:p>
        </p:txBody>
      </p:sp>
      <p:pic>
        <p:nvPicPr>
          <p:cNvPr id="3074" name="Picture 2" descr="http://school98.info/netcat_files/userfiles/1/na_jarlyk.jpg"/>
          <p:cNvPicPr>
            <a:picLocks noChangeAspect="1" noChangeArrowheads="1"/>
          </p:cNvPicPr>
          <p:nvPr/>
        </p:nvPicPr>
        <p:blipFill>
          <a:blip r:embed="rId2" cstate="print"/>
          <a:srcRect/>
          <a:stretch>
            <a:fillRect/>
          </a:stretch>
        </p:blipFill>
        <p:spPr bwMode="auto">
          <a:xfrm>
            <a:off x="2289175" y="4180114"/>
            <a:ext cx="3915684" cy="2956341"/>
          </a:xfrm>
          <a:prstGeom prst="rect">
            <a:avLst/>
          </a:prstGeom>
          <a:noFill/>
        </p:spPr>
      </p:pic>
      <p:sp>
        <p:nvSpPr>
          <p:cNvPr id="5" name="Прямоугольник 4"/>
          <p:cNvSpPr/>
          <p:nvPr/>
        </p:nvSpPr>
        <p:spPr>
          <a:xfrm>
            <a:off x="4778829" y="6096001"/>
            <a:ext cx="1360713" cy="9361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1547790" y="762033"/>
            <a:ext cx="4747847" cy="6095967"/>
          </a:xfrm>
          <a:prstGeom prst="rect">
            <a:avLst/>
          </a:prstGeom>
          <a:noFill/>
          <a:ln w="9525">
            <a:noFill/>
            <a:miter lim="800000"/>
            <a:headEnd/>
            <a:tailEnd/>
          </a:ln>
          <a:effectLst/>
        </p:spPr>
      </p:pic>
      <p:pic>
        <p:nvPicPr>
          <p:cNvPr id="2052" name="Picture 4" descr="Анимашки люди, анимашки людей, разные анимашки | Smayli.ru"/>
          <p:cNvPicPr>
            <a:picLocks noChangeAspect="1" noChangeArrowheads="1" noCrop="1"/>
          </p:cNvPicPr>
          <p:nvPr/>
        </p:nvPicPr>
        <p:blipFill>
          <a:blip r:embed="rId3" cstate="print"/>
          <a:srcRect/>
          <a:stretch>
            <a:fillRect/>
          </a:stretch>
        </p:blipFill>
        <p:spPr bwMode="auto">
          <a:xfrm>
            <a:off x="3390549" y="115410"/>
            <a:ext cx="1051872" cy="1585545"/>
          </a:xfrm>
          <a:prstGeom prst="rect">
            <a:avLst/>
          </a:prstGeom>
          <a:noFill/>
        </p:spPr>
      </p:pic>
      <p:sp>
        <p:nvSpPr>
          <p:cNvPr id="8" name="Прямоугольник 7"/>
          <p:cNvSpPr/>
          <p:nvPr/>
        </p:nvSpPr>
        <p:spPr>
          <a:xfrm>
            <a:off x="1547446" y="764932"/>
            <a:ext cx="1257300" cy="13188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2118946" y="5926015"/>
            <a:ext cx="3411416" cy="369332"/>
          </a:xfrm>
          <a:prstGeom prst="rect">
            <a:avLst/>
          </a:prstGeom>
          <a:noFill/>
        </p:spPr>
        <p:txBody>
          <a:bodyPr wrap="square" rtlCol="0">
            <a:spAutoFit/>
          </a:bodyPr>
          <a:lstStyle/>
          <a:p>
            <a:pPr algn="ctr"/>
            <a:r>
              <a:rPr lang="ru-RU" dirty="0" smtClean="0">
                <a:solidFill>
                  <a:schemeClr val="bg1"/>
                </a:solidFill>
                <a:latin typeface="Times New Roman" pitchFamily="18" charset="0"/>
                <a:cs typeface="Times New Roman" pitchFamily="18" charset="0"/>
              </a:rPr>
              <a:t>ПРАВИЛЬНОЕ ПИТАНИЕ</a:t>
            </a:r>
            <a:endParaRPr lang="ru-RU" dirty="0">
              <a:solidFill>
                <a:schemeClr val="bg1"/>
              </a:solidFill>
              <a:latin typeface="Times New Roman" pitchFamily="18" charset="0"/>
              <a:cs typeface="Times New Roman" pitchFamily="18" charset="0"/>
            </a:endParaRPr>
          </a:p>
        </p:txBody>
      </p:sp>
      <p:sp>
        <p:nvSpPr>
          <p:cNvPr id="11" name="TextBox 10"/>
          <p:cNvSpPr txBox="1"/>
          <p:nvPr/>
        </p:nvSpPr>
        <p:spPr>
          <a:xfrm>
            <a:off x="2902999" y="3932807"/>
            <a:ext cx="2121763" cy="646331"/>
          </a:xfrm>
          <a:prstGeom prst="rect">
            <a:avLst/>
          </a:prstGeom>
          <a:noFill/>
        </p:spPr>
        <p:txBody>
          <a:bodyPr wrap="square" rtlCol="0">
            <a:spAutoFit/>
          </a:bodyPr>
          <a:lstStyle/>
          <a:p>
            <a:pPr algn="ctr"/>
            <a:r>
              <a:rPr lang="ru-RU" dirty="0" smtClean="0">
                <a:solidFill>
                  <a:schemeClr val="bg1"/>
                </a:solidFill>
                <a:latin typeface="Times New Roman" pitchFamily="18" charset="0"/>
                <a:cs typeface="Times New Roman" pitchFamily="18" charset="0"/>
              </a:rPr>
              <a:t>Посещение </a:t>
            </a:r>
            <a:r>
              <a:rPr lang="ru-RU" dirty="0" smtClean="0">
                <a:solidFill>
                  <a:schemeClr val="bg1"/>
                </a:solidFill>
                <a:latin typeface="Times New Roman" pitchFamily="18" charset="0"/>
                <a:cs typeface="Times New Roman" pitchFamily="18" charset="0"/>
              </a:rPr>
              <a:t>спортивных</a:t>
            </a:r>
            <a:r>
              <a:rPr lang="ru-RU" dirty="0" smtClean="0">
                <a:solidFill>
                  <a:schemeClr val="bg1"/>
                </a:solidFill>
                <a:latin typeface="Times New Roman" pitchFamily="18" charset="0"/>
                <a:cs typeface="Times New Roman" pitchFamily="18" charset="0"/>
              </a:rPr>
              <a:t> секций</a:t>
            </a:r>
            <a:endParaRPr lang="ru-RU" dirty="0">
              <a:solidFill>
                <a:schemeClr val="bg1"/>
              </a:solidFill>
              <a:latin typeface="Times New Roman" pitchFamily="18" charset="0"/>
              <a:cs typeface="Times New Roman" pitchFamily="18" charset="0"/>
            </a:endParaRPr>
          </a:p>
        </p:txBody>
      </p:sp>
      <p:cxnSp>
        <p:nvCxnSpPr>
          <p:cNvPr id="13" name="Прямая со стрелкой 12"/>
          <p:cNvCxnSpPr/>
          <p:nvPr/>
        </p:nvCxnSpPr>
        <p:spPr>
          <a:xfrm flipH="1" flipV="1">
            <a:off x="1313895" y="4634144"/>
            <a:ext cx="807870" cy="195310"/>
          </a:xfrm>
          <a:prstGeom prst="straightConnector1">
            <a:avLst/>
          </a:prstGeom>
          <a:ln w="5715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Прямоугольник 13"/>
          <p:cNvSpPr/>
          <p:nvPr/>
        </p:nvSpPr>
        <p:spPr>
          <a:xfrm>
            <a:off x="7111014" y="5486400"/>
            <a:ext cx="2032986" cy="1260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latin typeface="Times New Roman" pitchFamily="18" charset="0"/>
                <a:cs typeface="Times New Roman" pitchFamily="18" charset="0"/>
              </a:rPr>
              <a:t>Профилактика заболеваемости желудочно-кишечного тракта и нарушения обмена веществ</a:t>
            </a:r>
            <a:endParaRPr lang="ru-RU" sz="1400" dirty="0">
              <a:latin typeface="Times New Roman" pitchFamily="18" charset="0"/>
              <a:cs typeface="Times New Roman" pitchFamily="18" charset="0"/>
            </a:endParaRPr>
          </a:p>
        </p:txBody>
      </p:sp>
      <p:sp>
        <p:nvSpPr>
          <p:cNvPr id="15" name="TextBox 14"/>
          <p:cNvSpPr txBox="1"/>
          <p:nvPr/>
        </p:nvSpPr>
        <p:spPr>
          <a:xfrm>
            <a:off x="2494625" y="4927107"/>
            <a:ext cx="2778711" cy="369332"/>
          </a:xfrm>
          <a:prstGeom prst="rect">
            <a:avLst/>
          </a:prstGeom>
          <a:noFill/>
        </p:spPr>
        <p:txBody>
          <a:bodyPr wrap="square" rtlCol="0">
            <a:spAutoFit/>
          </a:bodyPr>
          <a:lstStyle/>
          <a:p>
            <a:r>
              <a:rPr lang="ru-RU" dirty="0" smtClean="0">
                <a:solidFill>
                  <a:schemeClr val="bg1"/>
                </a:solidFill>
                <a:latin typeface="Times New Roman" pitchFamily="18" charset="0"/>
                <a:cs typeface="Times New Roman" pitchFamily="18" charset="0"/>
              </a:rPr>
              <a:t>Соблюдение режима дня</a:t>
            </a:r>
            <a:endParaRPr lang="ru-RU" dirty="0">
              <a:solidFill>
                <a:schemeClr val="bg1"/>
              </a:solidFill>
              <a:latin typeface="Times New Roman" pitchFamily="18" charset="0"/>
              <a:cs typeface="Times New Roman" pitchFamily="18" charset="0"/>
            </a:endParaRPr>
          </a:p>
        </p:txBody>
      </p:sp>
      <p:cxnSp>
        <p:nvCxnSpPr>
          <p:cNvPr id="16" name="Прямая со стрелкой 15"/>
          <p:cNvCxnSpPr>
            <a:endCxn id="34" idx="3"/>
          </p:cNvCxnSpPr>
          <p:nvPr/>
        </p:nvCxnSpPr>
        <p:spPr>
          <a:xfrm flipH="1" flipV="1">
            <a:off x="1819835" y="2366682"/>
            <a:ext cx="1004049" cy="735106"/>
          </a:xfrm>
          <a:prstGeom prst="straightConnector1">
            <a:avLst/>
          </a:prstGeom>
          <a:ln w="5715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0" y="4261282"/>
            <a:ext cx="1299882" cy="1074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latin typeface="Times New Roman" pitchFamily="18" charset="0"/>
                <a:cs typeface="Times New Roman" pitchFamily="18" charset="0"/>
              </a:rPr>
              <a:t>Повышение работоспособности организма</a:t>
            </a:r>
            <a:endParaRPr lang="ru-RU" sz="1400" dirty="0">
              <a:latin typeface="Times New Roman" pitchFamily="18" charset="0"/>
              <a:cs typeface="Times New Roman" pitchFamily="18" charset="0"/>
            </a:endParaRPr>
          </a:p>
        </p:txBody>
      </p:sp>
      <p:cxnSp>
        <p:nvCxnSpPr>
          <p:cNvPr id="22" name="Прямая со стрелкой 21"/>
          <p:cNvCxnSpPr>
            <a:endCxn id="14" idx="1"/>
          </p:cNvCxnSpPr>
          <p:nvPr/>
        </p:nvCxnSpPr>
        <p:spPr>
          <a:xfrm flipV="1">
            <a:off x="6306105" y="6116715"/>
            <a:ext cx="804909" cy="82859"/>
          </a:xfrm>
          <a:prstGeom prst="straightConnector1">
            <a:avLst/>
          </a:prstGeom>
          <a:ln w="5715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Прямоугольник 24"/>
          <p:cNvSpPr/>
          <p:nvPr/>
        </p:nvSpPr>
        <p:spPr>
          <a:xfrm>
            <a:off x="6598024" y="3334872"/>
            <a:ext cx="2384611" cy="1201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latin typeface="Times New Roman" pitchFamily="18" charset="0"/>
                <a:cs typeface="Times New Roman" pitchFamily="18" charset="0"/>
              </a:rPr>
              <a:t>Укрепление дыхательной, сердечно - сосудистой систем; избавление от лишнего веса</a:t>
            </a:r>
            <a:endParaRPr lang="ru-RU" sz="1400" dirty="0">
              <a:latin typeface="Times New Roman" pitchFamily="18" charset="0"/>
              <a:cs typeface="Times New Roman" pitchFamily="18" charset="0"/>
            </a:endParaRPr>
          </a:p>
        </p:txBody>
      </p:sp>
      <p:sp>
        <p:nvSpPr>
          <p:cNvPr id="26" name="TextBox 25"/>
          <p:cNvSpPr txBox="1"/>
          <p:nvPr/>
        </p:nvSpPr>
        <p:spPr>
          <a:xfrm>
            <a:off x="3128682" y="2949388"/>
            <a:ext cx="1721224" cy="369332"/>
          </a:xfrm>
          <a:prstGeom prst="rect">
            <a:avLst/>
          </a:prstGeom>
          <a:noFill/>
        </p:spPr>
        <p:txBody>
          <a:bodyPr wrap="square" rtlCol="0">
            <a:spAutoFit/>
          </a:bodyPr>
          <a:lstStyle/>
          <a:p>
            <a:pPr algn="ctr"/>
            <a:r>
              <a:rPr lang="ru-RU" dirty="0" smtClean="0">
                <a:solidFill>
                  <a:schemeClr val="bg1"/>
                </a:solidFill>
                <a:latin typeface="Times New Roman" pitchFamily="18" charset="0"/>
                <a:cs typeface="Times New Roman" pitchFamily="18" charset="0"/>
              </a:rPr>
              <a:t>Закаливание</a:t>
            </a:r>
            <a:endParaRPr lang="ru-RU" dirty="0">
              <a:solidFill>
                <a:schemeClr val="bg1"/>
              </a:solidFill>
              <a:latin typeface="Times New Roman" pitchFamily="18" charset="0"/>
              <a:cs typeface="Times New Roman" pitchFamily="18" charset="0"/>
            </a:endParaRPr>
          </a:p>
        </p:txBody>
      </p:sp>
      <p:cxnSp>
        <p:nvCxnSpPr>
          <p:cNvPr id="28" name="Прямая со стрелкой 27"/>
          <p:cNvCxnSpPr/>
          <p:nvPr/>
        </p:nvCxnSpPr>
        <p:spPr>
          <a:xfrm flipV="1">
            <a:off x="4829365" y="2361460"/>
            <a:ext cx="1322860" cy="173377"/>
          </a:xfrm>
          <a:prstGeom prst="straightConnector1">
            <a:avLst/>
          </a:prstGeom>
          <a:ln w="5715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Прямоугольник 33"/>
          <p:cNvSpPr/>
          <p:nvPr/>
        </p:nvSpPr>
        <p:spPr>
          <a:xfrm>
            <a:off x="385482" y="1972235"/>
            <a:ext cx="1434353" cy="788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latin typeface="Times New Roman" pitchFamily="18" charset="0"/>
                <a:cs typeface="Times New Roman" pitchFamily="18" charset="0"/>
              </a:rPr>
              <a:t>Активизация иммунной системы</a:t>
            </a:r>
            <a:endParaRPr lang="ru-RU" sz="1400" dirty="0">
              <a:latin typeface="Times New Roman" pitchFamily="18" charset="0"/>
              <a:cs typeface="Times New Roman" pitchFamily="18" charset="0"/>
            </a:endParaRPr>
          </a:p>
        </p:txBody>
      </p:sp>
      <p:sp>
        <p:nvSpPr>
          <p:cNvPr id="35" name="TextBox 34"/>
          <p:cNvSpPr txBox="1"/>
          <p:nvPr/>
        </p:nvSpPr>
        <p:spPr>
          <a:xfrm>
            <a:off x="3000653" y="1970843"/>
            <a:ext cx="1944210" cy="584775"/>
          </a:xfrm>
          <a:prstGeom prst="rect">
            <a:avLst/>
          </a:prstGeom>
          <a:noFill/>
        </p:spPr>
        <p:txBody>
          <a:bodyPr wrap="square" rtlCol="0">
            <a:spAutoFit/>
          </a:bodyPr>
          <a:lstStyle/>
          <a:p>
            <a:pPr algn="ctr"/>
            <a:r>
              <a:rPr lang="ru-RU" sz="1600" dirty="0" smtClean="0">
                <a:solidFill>
                  <a:schemeClr val="bg1"/>
                </a:solidFill>
                <a:latin typeface="Times New Roman" pitchFamily="18" charset="0"/>
                <a:cs typeface="Times New Roman" pitchFamily="18" charset="0"/>
              </a:rPr>
              <a:t>Положительные эмоции</a:t>
            </a:r>
            <a:endParaRPr lang="ru-RU" sz="1600" dirty="0">
              <a:solidFill>
                <a:schemeClr val="bg1"/>
              </a:solidFill>
              <a:latin typeface="Times New Roman" pitchFamily="18" charset="0"/>
              <a:cs typeface="Times New Roman" pitchFamily="18" charset="0"/>
            </a:endParaRPr>
          </a:p>
        </p:txBody>
      </p:sp>
      <p:cxnSp>
        <p:nvCxnSpPr>
          <p:cNvPr id="36" name="Прямая со стрелкой 35"/>
          <p:cNvCxnSpPr>
            <a:endCxn id="25" idx="1"/>
          </p:cNvCxnSpPr>
          <p:nvPr/>
        </p:nvCxnSpPr>
        <p:spPr>
          <a:xfrm flipV="1">
            <a:off x="5495278" y="3935681"/>
            <a:ext cx="1102746" cy="378868"/>
          </a:xfrm>
          <a:prstGeom prst="straightConnector1">
            <a:avLst/>
          </a:prstGeom>
          <a:ln w="5715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3" name="Прямоугольник 42"/>
          <p:cNvSpPr/>
          <p:nvPr/>
        </p:nvSpPr>
        <p:spPr>
          <a:xfrm>
            <a:off x="6223248" y="2192784"/>
            <a:ext cx="1491448" cy="692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bg1"/>
                </a:solidFill>
                <a:latin typeface="Times New Roman" pitchFamily="18" charset="0"/>
                <a:cs typeface="Times New Roman" pitchFamily="18" charset="0"/>
              </a:rPr>
              <a:t>Улучшение самочувствия</a:t>
            </a:r>
            <a:endParaRPr lang="ru-RU" sz="1400" dirty="0">
              <a:solidFill>
                <a:schemeClr val="bg1"/>
              </a:solidFill>
              <a:latin typeface="Times New Roman" pitchFamily="18" charset="0"/>
              <a:cs typeface="Times New Roman" pitchFamily="18" charset="0"/>
            </a:endParaRPr>
          </a:p>
        </p:txBody>
      </p:sp>
      <p:sp>
        <p:nvSpPr>
          <p:cNvPr id="45" name="Двойная волна 44"/>
          <p:cNvSpPr/>
          <p:nvPr/>
        </p:nvSpPr>
        <p:spPr>
          <a:xfrm>
            <a:off x="4279038" y="266330"/>
            <a:ext cx="2450236" cy="1242874"/>
          </a:xfrm>
          <a:prstGeom prst="doubleWav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solidFill>
                  <a:schemeClr val="tx1"/>
                </a:solidFill>
                <a:latin typeface="Times New Roman" pitchFamily="18" charset="0"/>
                <a:cs typeface="Times New Roman" pitchFamily="18" charset="0"/>
              </a:rPr>
              <a:t>-Прилив жизненных сил</a:t>
            </a:r>
          </a:p>
          <a:p>
            <a:r>
              <a:rPr lang="ru-RU" sz="1400" dirty="0" smtClean="0">
                <a:solidFill>
                  <a:schemeClr val="tx1"/>
                </a:solidFill>
                <a:latin typeface="Times New Roman" pitchFamily="18" charset="0"/>
                <a:cs typeface="Times New Roman" pitchFamily="18" charset="0"/>
              </a:rPr>
              <a:t>-Имидж успешного человека</a:t>
            </a:r>
          </a:p>
          <a:p>
            <a:r>
              <a:rPr lang="ru-RU" sz="1400" dirty="0" smtClean="0">
                <a:solidFill>
                  <a:schemeClr val="tx1"/>
                </a:solidFill>
                <a:latin typeface="Times New Roman" pitchFamily="18" charset="0"/>
                <a:cs typeface="Times New Roman" pitchFamily="18" charset="0"/>
              </a:rPr>
              <a:t>-Долголетие</a:t>
            </a:r>
            <a:endParaRPr lang="ru-RU" sz="1400" dirty="0">
              <a:solidFill>
                <a:schemeClr val="tx1"/>
              </a:solidFill>
              <a:latin typeface="Times New Roman" pitchFamily="18" charset="0"/>
              <a:cs typeface="Times New Roman" pitchFamily="18" charset="0"/>
            </a:endParaRPr>
          </a:p>
        </p:txBody>
      </p:sp>
    </p:spTree>
  </p:cSld>
  <p:clrMapOvr>
    <a:masterClrMapping/>
  </p:clrMapOvr>
  <p:transition>
    <p:randomBa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221942"/>
            <a:ext cx="7886700" cy="5955021"/>
          </a:xfrm>
        </p:spPr>
        <p:txBody>
          <a:bodyPr/>
          <a:lstStyle/>
          <a:p>
            <a:pPr algn="ctr">
              <a:buNone/>
            </a:pPr>
            <a:r>
              <a:rPr lang="ru-RU" sz="3200" b="1" dirty="0" smtClean="0">
                <a:latin typeface="Times New Roman" pitchFamily="18" charset="0"/>
                <a:cs typeface="Times New Roman" pitchFamily="18" charset="0"/>
              </a:rPr>
              <a:t>Заключение</a:t>
            </a:r>
          </a:p>
          <a:p>
            <a:pPr algn="ctr">
              <a:buNone/>
            </a:pPr>
            <a:r>
              <a:rPr lang="ru-RU" sz="3200" dirty="0" smtClean="0">
                <a:latin typeface="Times New Roman" pitchFamily="18" charset="0"/>
                <a:cs typeface="Times New Roman" pitchFamily="18" charset="0"/>
              </a:rPr>
              <a:t>Здоровый образ жизни является субъективно значимым, поэтому в сохранении и укреплении здоровья каждого человека необходима перестройка сознания, ломка старых представлений о здоровье, изменение стереотипов поведения. Здоровье - это ценность, без которой жизнь не приносит удовлетворения и счастья.</a:t>
            </a:r>
          </a:p>
          <a:p>
            <a:endParaRPr lang="ru-RU" sz="3200" dirty="0"/>
          </a:p>
        </p:txBody>
      </p:sp>
    </p:spTree>
  </p:cSld>
  <p:clrMapOvr>
    <a:masterClrMapping/>
  </p:clrMapOvr>
  <p:transition>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2764970" y="1825625"/>
            <a:ext cx="5750379" cy="4351338"/>
          </a:xfrm>
        </p:spPr>
        <p:txBody>
          <a:bodyPr/>
          <a:lstStyle/>
          <a:p>
            <a:endParaRPr lang="ru-RU" dirty="0"/>
          </a:p>
        </p:txBody>
      </p:sp>
      <p:pic>
        <p:nvPicPr>
          <p:cNvPr id="31746" name="Picture 2" descr="http://images.myshared.ru/4/157850/slide_1.jpg"/>
          <p:cNvPicPr>
            <a:picLocks noChangeAspect="1" noChangeArrowheads="1"/>
          </p:cNvPicPr>
          <p:nvPr/>
        </p:nvPicPr>
        <p:blipFill>
          <a:blip r:embed="rId2" cstate="print"/>
          <a:srcRect/>
          <a:stretch>
            <a:fillRect/>
          </a:stretch>
        </p:blipFill>
        <p:spPr bwMode="auto">
          <a:xfrm>
            <a:off x="645432" y="195943"/>
            <a:ext cx="7620000" cy="5715000"/>
          </a:xfrm>
          <a:prstGeom prst="rect">
            <a:avLst/>
          </a:prstGeom>
          <a:noFill/>
        </p:spPr>
      </p:pic>
      <p:sp>
        <p:nvSpPr>
          <p:cNvPr id="5" name="Прямоугольник 4"/>
          <p:cNvSpPr/>
          <p:nvPr/>
        </p:nvSpPr>
        <p:spPr>
          <a:xfrm>
            <a:off x="6348046" y="5257800"/>
            <a:ext cx="1591408" cy="4835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cover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378069"/>
            <a:ext cx="7886700" cy="5798894"/>
          </a:xfrm>
        </p:spPr>
        <p:txBody>
          <a:bodyPr/>
          <a:lstStyle/>
          <a:p>
            <a:pPr>
              <a:lnSpc>
                <a:spcPct val="100000"/>
              </a:lnSpc>
              <a:spcBef>
                <a:spcPts val="0"/>
              </a:spcBef>
            </a:pPr>
            <a:r>
              <a:rPr lang="ru-RU" sz="1600" b="1" u="sng" dirty="0" smtClean="0">
                <a:solidFill>
                  <a:srgbClr val="C00000"/>
                </a:solidFill>
                <a:latin typeface="Times New Roman" pitchFamily="18" charset="0"/>
                <a:cs typeface="Times New Roman" pitchFamily="18" charset="0"/>
              </a:rPr>
              <a:t>Цель проекта: </a:t>
            </a:r>
            <a:r>
              <a:rPr lang="ru-RU" sz="1600" dirty="0" smtClean="0">
                <a:latin typeface="Times New Roman" pitchFamily="18" charset="0"/>
                <a:cs typeface="Times New Roman" pitchFamily="18" charset="0"/>
              </a:rPr>
              <a:t>Создание  условий   для  формирования   здорового  образа  жизни подростка.</a:t>
            </a:r>
          </a:p>
          <a:p>
            <a:pPr>
              <a:lnSpc>
                <a:spcPct val="100000"/>
              </a:lnSpc>
              <a:spcBef>
                <a:spcPts val="0"/>
              </a:spcBef>
            </a:pPr>
            <a:r>
              <a:rPr lang="ru-RU" sz="1600" b="1" u="sng" dirty="0" smtClean="0">
                <a:solidFill>
                  <a:srgbClr val="C00000"/>
                </a:solidFill>
                <a:latin typeface="Times New Roman" pitchFamily="18" charset="0"/>
                <a:cs typeface="Times New Roman" pitchFamily="18" charset="0"/>
              </a:rPr>
              <a:t>Задачи:</a:t>
            </a:r>
            <a:endParaRPr lang="ru-RU" sz="1600" u="sng" dirty="0" smtClean="0">
              <a:solidFill>
                <a:srgbClr val="C00000"/>
              </a:solidFill>
              <a:latin typeface="Times New Roman" pitchFamily="18" charset="0"/>
              <a:cs typeface="Times New Roman" pitchFamily="18" charset="0"/>
            </a:endParaRPr>
          </a:p>
          <a:p>
            <a:pPr>
              <a:lnSpc>
                <a:spcPct val="100000"/>
              </a:lnSpc>
              <a:spcBef>
                <a:spcPts val="0"/>
              </a:spcBef>
              <a:buNone/>
            </a:pPr>
            <a:r>
              <a:rPr lang="ru-RU" sz="1600" dirty="0" smtClean="0">
                <a:latin typeface="Times New Roman" pitchFamily="18" charset="0"/>
                <a:cs typeface="Times New Roman" pitchFamily="18" charset="0"/>
              </a:rPr>
              <a:t>1. Дать определению понятию   «здоровый  образ  жизни».</a:t>
            </a:r>
          </a:p>
          <a:p>
            <a:pPr>
              <a:lnSpc>
                <a:spcPct val="100000"/>
              </a:lnSpc>
              <a:spcBef>
                <a:spcPts val="0"/>
              </a:spcBef>
              <a:buNone/>
            </a:pPr>
            <a:r>
              <a:rPr lang="ru-RU" sz="1600" dirty="0" smtClean="0">
                <a:latin typeface="Times New Roman" pitchFamily="18" charset="0"/>
                <a:cs typeface="Times New Roman" pitchFamily="18" charset="0"/>
              </a:rPr>
              <a:t>2. Определить  составляющие  здорового  образа  жизни  человека.</a:t>
            </a:r>
          </a:p>
          <a:p>
            <a:pPr marL="342900" indent="-342900">
              <a:lnSpc>
                <a:spcPct val="100000"/>
              </a:lnSpc>
              <a:spcBef>
                <a:spcPts val="0"/>
              </a:spcBef>
              <a:buAutoNum type="arabicPeriod" startAt="3"/>
            </a:pPr>
            <a:r>
              <a:rPr lang="ru-RU" sz="1600" dirty="0" smtClean="0">
                <a:latin typeface="Times New Roman" pitchFamily="18" charset="0"/>
                <a:cs typeface="Times New Roman" pitchFamily="18" charset="0"/>
              </a:rPr>
              <a:t>Определить факторы, влияющие на здоровый образ жизни подростка.</a:t>
            </a:r>
          </a:p>
          <a:p>
            <a:pPr marL="342900" indent="-342900">
              <a:lnSpc>
                <a:spcPct val="100000"/>
              </a:lnSpc>
              <a:spcBef>
                <a:spcPts val="0"/>
              </a:spcBef>
              <a:buAutoNum type="arabicPeriod" startAt="3"/>
            </a:pPr>
            <a:r>
              <a:rPr lang="ru-RU" sz="1600" dirty="0" smtClean="0">
                <a:latin typeface="Times New Roman" pitchFamily="18" charset="0"/>
                <a:cs typeface="Times New Roman" pitchFamily="18" charset="0"/>
              </a:rPr>
              <a:t>Составить свою траекторию здорового образа жизни.</a:t>
            </a:r>
          </a:p>
          <a:p>
            <a:pPr marL="342900" indent="-342900">
              <a:lnSpc>
                <a:spcPct val="100000"/>
              </a:lnSpc>
              <a:spcBef>
                <a:spcPts val="0"/>
              </a:spcBef>
              <a:buAutoNum type="arabicPeriod" startAt="3"/>
            </a:pPr>
            <a:endParaRPr lang="ru-RU" sz="1600" dirty="0" smtClean="0">
              <a:latin typeface="Times New Roman" pitchFamily="18" charset="0"/>
              <a:cs typeface="Times New Roman" pitchFamily="18" charset="0"/>
            </a:endParaRPr>
          </a:p>
          <a:p>
            <a:pPr>
              <a:lnSpc>
                <a:spcPct val="100000"/>
              </a:lnSpc>
              <a:spcBef>
                <a:spcPts val="0"/>
              </a:spcBef>
            </a:pPr>
            <a:r>
              <a:rPr lang="ru-RU" sz="1600" b="1" u="sng" dirty="0" smtClean="0">
                <a:solidFill>
                  <a:srgbClr val="C00000"/>
                </a:solidFill>
                <a:latin typeface="Times New Roman" pitchFamily="18" charset="0"/>
                <a:cs typeface="Times New Roman" pitchFamily="18" charset="0"/>
              </a:rPr>
              <a:t>Предмет  исследования</a:t>
            </a:r>
            <a:r>
              <a:rPr lang="ru-RU" sz="1600" dirty="0" smtClean="0">
                <a:latin typeface="Times New Roman" pitchFamily="18" charset="0"/>
                <a:cs typeface="Times New Roman" pitchFamily="18" charset="0"/>
              </a:rPr>
              <a:t>: Составляющие  здорового  образа  жизни.</a:t>
            </a:r>
          </a:p>
          <a:p>
            <a:pPr>
              <a:lnSpc>
                <a:spcPct val="100000"/>
              </a:lnSpc>
              <a:spcBef>
                <a:spcPts val="0"/>
              </a:spcBef>
            </a:pPr>
            <a:endParaRPr lang="ru-RU" sz="1600" dirty="0" smtClean="0">
              <a:latin typeface="Times New Roman" pitchFamily="18" charset="0"/>
              <a:cs typeface="Times New Roman" pitchFamily="18" charset="0"/>
            </a:endParaRPr>
          </a:p>
          <a:p>
            <a:pPr>
              <a:lnSpc>
                <a:spcPct val="100000"/>
              </a:lnSpc>
              <a:spcBef>
                <a:spcPts val="0"/>
              </a:spcBef>
            </a:pPr>
            <a:r>
              <a:rPr lang="ru-RU" sz="1600" b="1" u="sng" dirty="0" smtClean="0">
                <a:solidFill>
                  <a:srgbClr val="C00000"/>
                </a:solidFill>
                <a:latin typeface="Times New Roman" pitchFamily="18" charset="0"/>
                <a:cs typeface="Times New Roman" pitchFamily="18" charset="0"/>
              </a:rPr>
              <a:t>Объект  исследования</a:t>
            </a:r>
            <a:r>
              <a:rPr lang="ru-RU" sz="1600" dirty="0" smtClean="0">
                <a:latin typeface="Times New Roman" pitchFamily="18" charset="0"/>
                <a:cs typeface="Times New Roman" pitchFamily="18" charset="0"/>
              </a:rPr>
              <a:t>: мой режим дня.</a:t>
            </a:r>
          </a:p>
          <a:p>
            <a:pPr>
              <a:lnSpc>
                <a:spcPct val="100000"/>
              </a:lnSpc>
              <a:spcBef>
                <a:spcPts val="0"/>
              </a:spcBef>
            </a:pPr>
            <a:endParaRPr lang="ru-RU" sz="1600" dirty="0" smtClean="0">
              <a:latin typeface="Times New Roman" pitchFamily="18" charset="0"/>
              <a:cs typeface="Times New Roman" pitchFamily="18" charset="0"/>
            </a:endParaRPr>
          </a:p>
          <a:p>
            <a:pPr algn="just">
              <a:lnSpc>
                <a:spcPct val="100000"/>
              </a:lnSpc>
              <a:spcBef>
                <a:spcPts val="0"/>
              </a:spcBef>
            </a:pPr>
            <a:r>
              <a:rPr lang="ru-RU" sz="1600" b="1" dirty="0" smtClean="0">
                <a:solidFill>
                  <a:schemeClr val="accent6">
                    <a:lumMod val="50000"/>
                  </a:schemeClr>
                </a:solidFill>
                <a:latin typeface="Times New Roman" pitchFamily="18" charset="0"/>
                <a:cs typeface="Times New Roman" pitchFamily="18" charset="0"/>
              </a:rPr>
              <a:t>Гипотеза   : </a:t>
            </a:r>
            <a:r>
              <a:rPr lang="ru-RU" sz="1600" dirty="0" smtClean="0">
                <a:latin typeface="Times New Roman" pitchFamily="18" charset="0"/>
                <a:cs typeface="Times New Roman" pitchFamily="18" charset="0"/>
              </a:rPr>
              <a:t>Предполагаю, что есть  потребность  в перестроении режима дня.</a:t>
            </a:r>
          </a:p>
          <a:p>
            <a:pPr>
              <a:lnSpc>
                <a:spcPct val="100000"/>
              </a:lnSpc>
              <a:spcBef>
                <a:spcPts val="0"/>
              </a:spcBef>
            </a:pPr>
            <a:endParaRPr lang="ru-RU" sz="1600" dirty="0" smtClean="0">
              <a:solidFill>
                <a:schemeClr val="accent2">
                  <a:lumMod val="40000"/>
                  <a:lumOff val="60000"/>
                </a:schemeClr>
              </a:solidFill>
              <a:latin typeface="Times New Roman" pitchFamily="18" charset="0"/>
              <a:cs typeface="Times New Roman" pitchFamily="18" charset="0"/>
            </a:endParaRPr>
          </a:p>
          <a:p>
            <a:pPr>
              <a:lnSpc>
                <a:spcPct val="100000"/>
              </a:lnSpc>
              <a:spcBef>
                <a:spcPts val="0"/>
              </a:spcBef>
            </a:pPr>
            <a:r>
              <a:rPr lang="ru-RU" sz="1600" b="1" u="sng" dirty="0" smtClean="0">
                <a:solidFill>
                  <a:srgbClr val="C00000"/>
                </a:solidFill>
                <a:latin typeface="Times New Roman" pitchFamily="18" charset="0"/>
                <a:cs typeface="Times New Roman" pitchFamily="18" charset="0"/>
              </a:rPr>
              <a:t>Методы  исследования:  </a:t>
            </a:r>
            <a:endParaRPr lang="ru-RU" sz="1600" u="sng" dirty="0" smtClean="0">
              <a:solidFill>
                <a:srgbClr val="C00000"/>
              </a:solidFill>
              <a:latin typeface="Times New Roman" pitchFamily="18" charset="0"/>
              <a:cs typeface="Times New Roman" pitchFamily="18" charset="0"/>
            </a:endParaRPr>
          </a:p>
          <a:p>
            <a:pPr lvl="0">
              <a:lnSpc>
                <a:spcPct val="100000"/>
              </a:lnSpc>
              <a:spcBef>
                <a:spcPts val="0"/>
              </a:spcBef>
            </a:pPr>
            <a:r>
              <a:rPr lang="ru-RU" sz="1600" dirty="0" smtClean="0">
                <a:latin typeface="Times New Roman" pitchFamily="18" charset="0"/>
                <a:cs typeface="Times New Roman" pitchFamily="18" charset="0"/>
              </a:rPr>
              <a:t>теоретический  анализ  литературы  </a:t>
            </a:r>
          </a:p>
          <a:p>
            <a:pPr lvl="0">
              <a:lnSpc>
                <a:spcPct val="100000"/>
              </a:lnSpc>
              <a:spcBef>
                <a:spcPts val="0"/>
              </a:spcBef>
            </a:pPr>
            <a:r>
              <a:rPr lang="ru-RU" sz="1600" dirty="0" smtClean="0">
                <a:latin typeface="Times New Roman" pitchFamily="18" charset="0"/>
                <a:cs typeface="Times New Roman" pitchFamily="18" charset="0"/>
              </a:rPr>
              <a:t>интернет  ресурсы по  данной  теме </a:t>
            </a:r>
          </a:p>
          <a:p>
            <a:pPr lvl="0">
              <a:lnSpc>
                <a:spcPct val="100000"/>
              </a:lnSpc>
              <a:spcBef>
                <a:spcPts val="0"/>
              </a:spcBef>
            </a:pPr>
            <a:r>
              <a:rPr lang="ru-RU" sz="1600" dirty="0" smtClean="0">
                <a:latin typeface="Times New Roman" pitchFamily="18" charset="0"/>
                <a:cs typeface="Times New Roman" pitchFamily="18" charset="0"/>
              </a:rPr>
              <a:t>тестирование</a:t>
            </a:r>
          </a:p>
          <a:p>
            <a:endParaRPr lang="ru-RU" dirty="0"/>
          </a:p>
        </p:txBody>
      </p:sp>
    </p:spTree>
  </p:cSld>
  <p:clrMapOvr>
    <a:masterClrMapping/>
  </p:clrMapOvr>
  <p:transition>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000" b="1" dirty="0" smtClean="0">
                <a:solidFill>
                  <a:srgbClr val="7030A0"/>
                </a:solidFill>
                <a:latin typeface="Times New Roman" pitchFamily="18" charset="0"/>
                <a:cs typeface="Times New Roman" pitchFamily="18" charset="0"/>
              </a:rPr>
              <a:t>Понятие «здоровье» и «здоровый образ жизни»</a:t>
            </a:r>
            <a:endParaRPr lang="ru-RU" sz="4000" b="1" dirty="0">
              <a:solidFill>
                <a:srgbClr val="7030A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lgn="just"/>
            <a:r>
              <a:rPr lang="ru-RU" sz="1800" dirty="0" smtClean="0">
                <a:latin typeface="Times New Roman" pitchFamily="18" charset="0"/>
                <a:cs typeface="Times New Roman" pitchFamily="18" charset="0"/>
              </a:rPr>
              <a:t>В уставе Всемирной Организации Здравоохранения (ВОЗ) записано, что здоровье представляет собой не только отсутствие болезней и физических дефектов, но состояние полного социального и духовного благополучия.</a:t>
            </a:r>
          </a:p>
          <a:p>
            <a:pPr algn="just"/>
            <a:r>
              <a:rPr lang="ru-RU" sz="1800" dirty="0" smtClean="0">
                <a:latin typeface="Times New Roman" pitchFamily="18" charset="0"/>
                <a:cs typeface="Times New Roman" pitchFamily="18" charset="0"/>
              </a:rPr>
              <a:t>“Здоровый образ жизни - это, прежде всего деятельность, активность личности, группы людей, общества, использующих материальные и духовные условия и возможности в интересах здоровья, гармонического физического и духовного развития человека” </a:t>
            </a:r>
          </a:p>
          <a:p>
            <a:pPr algn="just"/>
            <a:r>
              <a:rPr lang="ru-RU" sz="1800" dirty="0" smtClean="0">
                <a:latin typeface="Times New Roman" pitchFamily="18" charset="0"/>
                <a:cs typeface="Times New Roman" pitchFamily="18" charset="0"/>
              </a:rPr>
              <a:t>Главное в здоровом образе жизни — это активное творение здоровья, включая все его компоненты. Таким образом, понятие здорового образа жизни гораздо шире, чем отсутствие вредных привычек, режим труда и отдыха, система питания, различные закаливающие и развивающие упражнения; в него также входит система отношений к себе, к другому человеку, к жизни в целом, а также жизненные цели и ценности и т.д.</a:t>
            </a:r>
          </a:p>
          <a:p>
            <a:pPr algn="just"/>
            <a:endParaRPr lang="ru-RU" sz="2000" dirty="0">
              <a:latin typeface="Times New Roman" pitchFamily="18" charset="0"/>
              <a:cs typeface="Times New Roman" pitchFamily="18" charset="0"/>
            </a:endParaRPr>
          </a:p>
        </p:txBody>
      </p:sp>
      <p:pic>
        <p:nvPicPr>
          <p:cNvPr id="22530" name="Picture 2" descr="Анимашки спорт, спортивные анимашки, анимашки спортсменов | Smayli.ru"/>
          <p:cNvPicPr>
            <a:picLocks noChangeAspect="1" noChangeArrowheads="1" noCrop="1"/>
          </p:cNvPicPr>
          <p:nvPr/>
        </p:nvPicPr>
        <p:blipFill>
          <a:blip r:embed="rId2" cstate="print"/>
          <a:srcRect/>
          <a:stretch>
            <a:fillRect/>
          </a:stretch>
        </p:blipFill>
        <p:spPr bwMode="auto">
          <a:xfrm>
            <a:off x="-1" y="4925786"/>
            <a:ext cx="1317171" cy="1676400"/>
          </a:xfrm>
          <a:prstGeom prst="rect">
            <a:avLst/>
          </a:prstGeom>
          <a:noFill/>
        </p:spPr>
      </p:pic>
    </p:spTree>
  </p:cSld>
  <p:clrMapOvr>
    <a:masterClrMapping/>
  </p:clrMapOvr>
  <p:transition>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0070C0"/>
                </a:solidFill>
                <a:latin typeface="Times New Roman" pitchFamily="18" charset="0"/>
                <a:cs typeface="Times New Roman" pitchFamily="18" charset="0"/>
              </a:rPr>
              <a:t>Мудрые изречения:</a:t>
            </a:r>
            <a:endParaRPr lang="ru-RU" b="1" dirty="0">
              <a:solidFill>
                <a:srgbClr val="0070C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lnSpc>
                <a:spcPct val="100000"/>
              </a:lnSpc>
              <a:spcBef>
                <a:spcPts val="0"/>
              </a:spcBef>
            </a:pPr>
            <a:r>
              <a:rPr lang="ru-RU" sz="2400" dirty="0" smtClean="0">
                <a:latin typeface="Times New Roman" pitchFamily="18" charset="0"/>
                <a:cs typeface="Times New Roman" pitchFamily="18" charset="0"/>
              </a:rPr>
              <a:t>«Нужно поддерживать крепость тела, чтобы сохранить крепость души» (В.Гюго)</a:t>
            </a:r>
          </a:p>
          <a:p>
            <a:pPr>
              <a:lnSpc>
                <a:spcPct val="100000"/>
              </a:lnSpc>
              <a:spcBef>
                <a:spcPts val="0"/>
              </a:spcBef>
            </a:pPr>
            <a:r>
              <a:rPr lang="ru-RU" sz="2400" dirty="0" smtClean="0">
                <a:latin typeface="Times New Roman" pitchFamily="18" charset="0"/>
                <a:cs typeface="Times New Roman" pitchFamily="18" charset="0"/>
              </a:rPr>
              <a:t>«Если не бегаешь пока здоров, придется побегать, когда заболеешь!» (Гораций)</a:t>
            </a:r>
          </a:p>
          <a:p>
            <a:pPr>
              <a:lnSpc>
                <a:spcPct val="100000"/>
              </a:lnSpc>
              <a:spcBef>
                <a:spcPts val="0"/>
              </a:spcBef>
            </a:pPr>
            <a:r>
              <a:rPr lang="ru-RU" sz="2400" dirty="0" smtClean="0">
                <a:latin typeface="Times New Roman" pitchFamily="18" charset="0"/>
                <a:cs typeface="Times New Roman" pitchFamily="18" charset="0"/>
              </a:rPr>
              <a:t>«Избегай удовольствие, которое порождает печаль» (Солон)</a:t>
            </a:r>
          </a:p>
          <a:p>
            <a:pPr>
              <a:lnSpc>
                <a:spcPct val="100000"/>
              </a:lnSpc>
              <a:spcBef>
                <a:spcPts val="0"/>
              </a:spcBef>
            </a:pPr>
            <a:r>
              <a:rPr lang="ru-RU" sz="2400" dirty="0" smtClean="0">
                <a:latin typeface="Times New Roman" pitchFamily="18" charset="0"/>
                <a:cs typeface="Times New Roman" pitchFamily="18" charset="0"/>
              </a:rPr>
              <a:t>«Если заниматься физическими упражнениями,  нет никакой нужды в употреблении лекарств, принимаемых при разных болезнях, если в то же время соблюдать все прочие предписания нормального режима дня (Авиценна)</a:t>
            </a:r>
            <a:endParaRPr lang="ru-RU" sz="2400" dirty="0">
              <a:latin typeface="Times New Roman" pitchFamily="18" charset="0"/>
              <a:cs typeface="Times New Roman" pitchFamily="18" charset="0"/>
            </a:endParaRPr>
          </a:p>
        </p:txBody>
      </p:sp>
      <p:pic>
        <p:nvPicPr>
          <p:cNvPr id="4" name="Picture 6" descr="http://oviedo.toastmasters.us/images/roman_speaker_hg_clr.gif"/>
          <p:cNvPicPr>
            <a:picLocks noChangeAspect="1" noChangeArrowheads="1" noCrop="1"/>
          </p:cNvPicPr>
          <p:nvPr/>
        </p:nvPicPr>
        <p:blipFill>
          <a:blip r:embed="rId2" cstate="print"/>
          <a:srcRect/>
          <a:stretch>
            <a:fillRect/>
          </a:stretch>
        </p:blipFill>
        <p:spPr bwMode="auto">
          <a:xfrm>
            <a:off x="7272338" y="0"/>
            <a:ext cx="1871662" cy="2039938"/>
          </a:xfrm>
          <a:prstGeom prst="rect">
            <a:avLst/>
          </a:prstGeom>
          <a:noFill/>
          <a:ln w="9525">
            <a:noFill/>
            <a:miter lim="800000"/>
            <a:headEnd/>
            <a:tailEnd/>
          </a:ln>
        </p:spPr>
      </p:pic>
    </p:spTree>
  </p:cSld>
  <p:clrMapOvr>
    <a:masterClrMapping/>
  </p:clrMapOvr>
  <p:transition>
    <p:strips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500" y="365125"/>
            <a:ext cx="7943849" cy="1325563"/>
          </a:xfrm>
        </p:spPr>
        <p:txBody>
          <a:bodyPr/>
          <a:lstStyle/>
          <a:p>
            <a:pPr algn="ctr"/>
            <a:r>
              <a:rPr lang="ru-RU" b="1" dirty="0" smtClean="0">
                <a:solidFill>
                  <a:srgbClr val="7030A0"/>
                </a:solidFill>
                <a:latin typeface="Times New Roman" pitchFamily="18" charset="0"/>
                <a:cs typeface="Times New Roman" pitchFamily="18" charset="0"/>
              </a:rPr>
              <a:t>Факторы, влияющие на </a:t>
            </a:r>
            <a:br>
              <a:rPr lang="ru-RU" b="1" dirty="0" smtClean="0">
                <a:solidFill>
                  <a:srgbClr val="7030A0"/>
                </a:solidFill>
                <a:latin typeface="Times New Roman" pitchFamily="18" charset="0"/>
                <a:cs typeface="Times New Roman" pitchFamily="18" charset="0"/>
              </a:rPr>
            </a:br>
            <a:r>
              <a:rPr lang="ru-RU" b="1" dirty="0" smtClean="0">
                <a:solidFill>
                  <a:srgbClr val="7030A0"/>
                </a:solidFill>
                <a:latin typeface="Times New Roman" pitchFamily="18" charset="0"/>
                <a:cs typeface="Times New Roman" pitchFamily="18" charset="0"/>
              </a:rPr>
              <a:t>ЗОЖ человека</a:t>
            </a:r>
            <a:endParaRPr lang="ru-RU" b="1" dirty="0">
              <a:solidFill>
                <a:srgbClr val="7030A0"/>
              </a:solidFill>
              <a:latin typeface="Times New Roman" pitchFamily="18" charset="0"/>
              <a:cs typeface="Times New Roman" pitchFamily="18" charset="0"/>
            </a:endParaRPr>
          </a:p>
        </p:txBody>
      </p:sp>
      <p:pic>
        <p:nvPicPr>
          <p:cNvPr id="1026" name="Picture 2" descr="http://slavyan-zdorove.net/files/18.12.2013/factor/octagon_heart.png"/>
          <p:cNvPicPr>
            <a:picLocks noChangeAspect="1" noChangeArrowheads="1"/>
          </p:cNvPicPr>
          <p:nvPr/>
        </p:nvPicPr>
        <p:blipFill>
          <a:blip r:embed="rId2" cstate="print"/>
          <a:srcRect/>
          <a:stretch>
            <a:fillRect/>
          </a:stretch>
        </p:blipFill>
        <p:spPr bwMode="auto">
          <a:xfrm>
            <a:off x="2300898" y="1815367"/>
            <a:ext cx="4762500" cy="48196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800" decel="100000"/>
                                        <p:tgtEl>
                                          <p:spTgt spid="1026"/>
                                        </p:tgtEl>
                                      </p:cBhvr>
                                    </p:animEffect>
                                    <p:anim calcmode="lin" valueType="num">
                                      <p:cBhvr>
                                        <p:cTn id="8" dur="800" decel="100000" fill="hold"/>
                                        <p:tgtEl>
                                          <p:spTgt spid="1026"/>
                                        </p:tgtEl>
                                        <p:attrNameLst>
                                          <p:attrName>style.rotation</p:attrName>
                                        </p:attrNameLst>
                                      </p:cBhvr>
                                      <p:tavLst>
                                        <p:tav tm="0">
                                          <p:val>
                                            <p:fltVal val="-90"/>
                                          </p:val>
                                        </p:tav>
                                        <p:tav tm="100000">
                                          <p:val>
                                            <p:fltVal val="0"/>
                                          </p:val>
                                        </p:tav>
                                      </p:tavLst>
                                    </p:anim>
                                    <p:anim calcmode="lin" valueType="num">
                                      <p:cBhvr>
                                        <p:cTn id="9" dur="800" decel="100000" fill="hold"/>
                                        <p:tgtEl>
                                          <p:spTgt spid="1026"/>
                                        </p:tgtEl>
                                        <p:attrNameLst>
                                          <p:attrName>ppt_x</p:attrName>
                                        </p:attrNameLst>
                                      </p:cBhvr>
                                      <p:tavLst>
                                        <p:tav tm="0">
                                          <p:val>
                                            <p:strVal val="#ppt_x+0.4"/>
                                          </p:val>
                                        </p:tav>
                                        <p:tav tm="100000">
                                          <p:val>
                                            <p:strVal val="#ppt_x-0.05"/>
                                          </p:val>
                                        </p:tav>
                                      </p:tavLst>
                                    </p:anim>
                                    <p:anim calcmode="lin" valueType="num">
                                      <p:cBhvr>
                                        <p:cTn id="10" dur="800" decel="100000" fill="hold"/>
                                        <p:tgtEl>
                                          <p:spTgt spid="10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386862"/>
            <a:ext cx="7886700" cy="5790101"/>
          </a:xfrm>
        </p:spPr>
        <p:txBody>
          <a:bodyPr/>
          <a:lstStyle/>
          <a:p>
            <a:pPr algn="just">
              <a:buNone/>
            </a:pPr>
            <a:r>
              <a:rPr lang="ru-RU" sz="2000" dirty="0" smtClean="0">
                <a:latin typeface="Times New Roman" pitchFamily="18" charset="0"/>
                <a:cs typeface="Times New Roman" pitchFamily="18" charset="0"/>
              </a:rPr>
              <a:t>    Все элементы природы взаимосвязаны. На человека, который тоже является ее частью, влияют различные факторы, в том числе и вредные. Их воздействие негативно сказывается на здоровье. Чаще всего страдает пищеварительная система. Ритм жизни, в котором мы живем, просто не позволяет нам питаться правильно. Помимо вредных продуктов, существует множество других факторов, имеющих отрицательное воздействие на человеческий организм.</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Условно все вредные факторы, влияющие на здоровье человека можно разделить на те, воздействие которых неизбежно, и те, которые можно исключить из своей жизни.</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Чтобы не быть голословным, приведу примеры, которые показывают влияние вредных факторов на здоровье человека в быту.</a:t>
            </a:r>
          </a:p>
          <a:p>
            <a:r>
              <a:rPr lang="ru-RU" sz="2000" b="1" dirty="0" smtClean="0">
                <a:latin typeface="Times New Roman" pitchFamily="18" charset="0"/>
                <a:cs typeface="Times New Roman" pitchFamily="18" charset="0"/>
              </a:rPr>
              <a:t>Вредные привычки</a:t>
            </a:r>
            <a:endParaRPr lang="ru-RU" sz="2000" dirty="0" smtClean="0">
              <a:latin typeface="Times New Roman" pitchFamily="18" charset="0"/>
              <a:cs typeface="Times New Roman" pitchFamily="18" charset="0"/>
            </a:endParaRPr>
          </a:p>
          <a:p>
            <a:r>
              <a:rPr lang="ru-RU" sz="2000" b="1" dirty="0" smtClean="0">
                <a:latin typeface="Times New Roman" pitchFamily="18" charset="0"/>
                <a:cs typeface="Times New Roman" pitchFamily="18" charset="0"/>
              </a:rPr>
              <a:t>Малоподвижный образ жизни</a:t>
            </a:r>
            <a:endParaRPr lang="ru-RU" sz="2000" dirty="0" smtClean="0">
              <a:latin typeface="Times New Roman" pitchFamily="18" charset="0"/>
              <a:cs typeface="Times New Roman" pitchFamily="18" charset="0"/>
            </a:endParaRPr>
          </a:p>
          <a:p>
            <a:r>
              <a:rPr lang="ru-RU" sz="2000" b="1" dirty="0" smtClean="0">
                <a:latin typeface="Times New Roman" pitchFamily="18" charset="0"/>
                <a:cs typeface="Times New Roman" pitchFamily="18" charset="0"/>
              </a:rPr>
              <a:t>Негативные эмоции</a:t>
            </a:r>
            <a:endParaRPr lang="ru-RU" sz="2000" dirty="0" smtClean="0">
              <a:latin typeface="Times New Roman" pitchFamily="18" charset="0"/>
              <a:cs typeface="Times New Roman" pitchFamily="18" charset="0"/>
            </a:endParaRPr>
          </a:p>
          <a:p>
            <a:r>
              <a:rPr lang="ru-RU" sz="2000" b="1" dirty="0" smtClean="0">
                <a:latin typeface="Times New Roman" pitchFamily="18" charset="0"/>
                <a:cs typeface="Times New Roman" pitchFamily="18" charset="0"/>
              </a:rPr>
              <a:t>Злоупотребление лечением</a:t>
            </a:r>
            <a:endParaRPr lang="ru-RU" sz="2000" dirty="0" smtClean="0">
              <a:latin typeface="Times New Roman" pitchFamily="18" charset="0"/>
              <a:cs typeface="Times New Roman" pitchFamily="18" charset="0"/>
            </a:endParaRPr>
          </a:p>
          <a:p>
            <a:r>
              <a:rPr lang="ru-RU" sz="2000" b="1" dirty="0" smtClean="0">
                <a:latin typeface="Times New Roman" pitchFamily="18" charset="0"/>
                <a:cs typeface="Times New Roman" pitchFamily="18" charset="0"/>
              </a:rPr>
              <a:t>Окружающая среда</a:t>
            </a:r>
            <a:endParaRPr lang="ru-RU" sz="2000" dirty="0" smtClean="0">
              <a:latin typeface="Times New Roman" pitchFamily="18" charset="0"/>
              <a:cs typeface="Times New Roman" pitchFamily="18" charset="0"/>
            </a:endParaRPr>
          </a:p>
          <a:p>
            <a:endParaRPr lang="ru-RU" dirty="0"/>
          </a:p>
        </p:txBody>
      </p:sp>
    </p:spTree>
  </p:cSld>
  <p:clrMapOvr>
    <a:masterClrMapping/>
  </p:clrMapOvr>
  <p:transition>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465992"/>
            <a:ext cx="7886700" cy="5710971"/>
          </a:xfrm>
        </p:spPr>
        <p:txBody>
          <a:bodyPr/>
          <a:lstStyle/>
          <a:p>
            <a:pPr algn="just"/>
            <a:r>
              <a:rPr lang="ru-RU" sz="2000" b="1" dirty="0" smtClean="0">
                <a:latin typeface="Times New Roman" pitchFamily="18" charset="0"/>
                <a:cs typeface="Times New Roman" pitchFamily="18" charset="0"/>
                <a:hlinkClick r:id="rId2"/>
              </a:rPr>
              <a:t>Вредные привычки</a:t>
            </a:r>
            <a:r>
              <a:rPr lang="ru-RU" sz="2000" b="1" dirty="0" smtClean="0">
                <a:latin typeface="Times New Roman" pitchFamily="18" charset="0"/>
                <a:cs typeface="Times New Roman" pitchFamily="18" charset="0"/>
              </a:rPr>
              <a:t> - </a:t>
            </a:r>
            <a:r>
              <a:rPr lang="ru-RU" sz="2000" dirty="0" smtClean="0">
                <a:latin typeface="Times New Roman" pitchFamily="18" charset="0"/>
                <a:cs typeface="Times New Roman" pitchFamily="18" charset="0"/>
              </a:rPr>
              <a:t>это сложные, многоуровневые проблемы, их сложность в том, что основная часть людей не воспринимает их правильно, те, кто начинает курить, пить, принимать наркотики, считают, что легко сможет отказаться от этого и загоняет себя все дальше и дальше в угол. Некоторые думают, что вредная привычка - это несокрушимая скала, которую не под силу разрушить никому, ни самому человеку, ни с помощью специалистов.</a:t>
            </a:r>
          </a:p>
          <a:p>
            <a:pPr algn="just"/>
            <a:r>
              <a:rPr lang="ru-RU" sz="2000" b="1" i="1" dirty="0" smtClean="0">
                <a:latin typeface="Times New Roman" pitchFamily="18" charset="0"/>
                <a:cs typeface="Times New Roman" pitchFamily="18" charset="0"/>
              </a:rPr>
              <a:t>  </a:t>
            </a:r>
            <a:r>
              <a:rPr lang="ru-RU" sz="2000" b="1" u="sng" dirty="0" smtClean="0">
                <a:solidFill>
                  <a:srgbClr val="7030A0"/>
                </a:solidFill>
                <a:latin typeface="Times New Roman" pitchFamily="18" charset="0"/>
                <a:cs typeface="Times New Roman" pitchFamily="18" charset="0"/>
              </a:rPr>
              <a:t>Гиподинамия </a:t>
            </a:r>
            <a:r>
              <a:rPr lang="ru-RU" sz="2000" dirty="0" smtClean="0">
                <a:latin typeface="Times New Roman" pitchFamily="18" charset="0"/>
                <a:cs typeface="Times New Roman" pitchFamily="18" charset="0"/>
              </a:rPr>
              <a:t>– это нарушение функций организма (опорно-двигательного аппарата, дыхания, кровообращения,  пищеварения) при ограничении двигательной активности,  снижении силы сокращения мышц.  Гиподинамия является следствием освобождения человека от физического труда. При гиподинамии существенно снижается сопротивляемость организма возбудителям инфекционных болезней: дети часто болеют, заболевания могут приобретать хроническое течение.  Часто гиподинамия наблюдается у школьников, слишком перезагруженных учебными программами и не имеющих времени на спортивные мероприятия.                    </a:t>
            </a:r>
          </a:p>
          <a:p>
            <a:pPr algn="just"/>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509954"/>
            <a:ext cx="7886700" cy="5667009"/>
          </a:xfrm>
        </p:spPr>
        <p:txBody>
          <a:bodyPr/>
          <a:lstStyle/>
          <a:p>
            <a:r>
              <a:rPr lang="ru-RU" sz="2000" b="1" u="sng" dirty="0" smtClean="0">
                <a:solidFill>
                  <a:srgbClr val="7030A0"/>
                </a:solidFill>
                <a:latin typeface="Times New Roman" pitchFamily="18" charset="0"/>
                <a:cs typeface="Times New Roman" pitchFamily="18" charset="0"/>
              </a:rPr>
              <a:t>Негативные эмоции. </a:t>
            </a:r>
            <a:r>
              <a:rPr lang="ru-RU" sz="2000" dirty="0" smtClean="0">
                <a:latin typeface="Times New Roman" pitchFamily="18" charset="0"/>
                <a:cs typeface="Times New Roman" pitchFamily="18" charset="0"/>
              </a:rPr>
              <a:t>Недоверчивый и подозрительный человек в большей степени подвержен сердечно - сосудистым заболеваниям. То же самое можно сказать и о человеке, проявляющем враждебность к окружающим. Это можно объяснить тем, что в его организме происходит резкое увеличение белка С3, что оказывает влияние на иммунную систему и чревато не только заболеваниями сердца, но и развитием сахарного диабета.</a:t>
            </a:r>
          </a:p>
          <a:p>
            <a:endParaRPr lang="ru-RU" sz="2000" dirty="0" smtClean="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Большой вред организму наносит регулярное применение лекарственных препаратов, которые могут вызвать даже привыкание. Одно из опасных увлечений - </a:t>
            </a:r>
            <a:r>
              <a:rPr lang="ru-RU" sz="2000" b="1" u="sng" dirty="0" smtClean="0">
                <a:solidFill>
                  <a:srgbClr val="C00000"/>
                </a:solidFill>
                <a:latin typeface="Times New Roman" pitchFamily="18" charset="0"/>
                <a:cs typeface="Times New Roman" pitchFamily="18" charset="0"/>
              </a:rPr>
              <a:t>злоупотребление безрецептурными лекарствами</a:t>
            </a:r>
            <a:r>
              <a:rPr lang="ru-RU" sz="2000" dirty="0" smtClean="0">
                <a:latin typeface="Times New Roman" pitchFamily="18" charset="0"/>
                <a:cs typeface="Times New Roman" pitchFamily="18" charset="0"/>
              </a:rPr>
              <a:t>, содержащими спирт или вызывающими сонливость. В больших дозах они влияют на органы чувств, особенно зрения и слуха, и вызывают спутанность сознания, галлюцинации, оцепенение и боль в желудке.</a:t>
            </a:r>
            <a:endParaRPr lang="ru-RU" sz="2000" dirty="0">
              <a:latin typeface="Times New Roman" pitchFamily="18" charset="0"/>
              <a:cs typeface="Times New Roman" pitchFamily="18" charset="0"/>
            </a:endParaRPr>
          </a:p>
        </p:txBody>
      </p:sp>
    </p:spTree>
  </p:cSld>
  <p:clrMapOvr>
    <a:masterClrMapping/>
  </p:clrMapOvr>
  <p:transition>
    <p:strips dir="ru"/>
  </p:transition>
  <p:timing>
    <p:tnLst>
      <p:par>
        <p:cTn id="1" dur="indefinite" restart="never" nodeType="tmRoot"/>
      </p:par>
    </p:tnLst>
  </p:timing>
</p:sld>
</file>

<file path=ppt/theme/theme1.xml><?xml version="1.0" encoding="utf-8"?>
<a:theme xmlns:a="http://schemas.openxmlformats.org/drawingml/2006/main" name="Raznocvetnyy-gradient">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gradient01.pot [Режим совместимости]" id="{0ECF2CA0-5544-4BD2-86EF-F8D2E3D6FFDE}" vid="{80881649-E6EB-44D8-944E-2186FE5E378B}"/>
    </a:ext>
  </a:extLst>
</a:theme>
</file>

<file path=docProps/app.xml><?xml version="1.0" encoding="utf-8"?>
<Properties xmlns="http://schemas.openxmlformats.org/officeDocument/2006/extended-properties" xmlns:vt="http://schemas.openxmlformats.org/officeDocument/2006/docPropsVTypes">
  <Template>Raznocvetnyy-gradient</Template>
  <TotalTime>751</TotalTime>
  <Words>1620</Words>
  <Application>Microsoft Office PowerPoint</Application>
  <PresentationFormat>Экран (4:3)</PresentationFormat>
  <Paragraphs>155</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Raznocvetnyy-gradient</vt:lpstr>
      <vt:lpstr>Моя траектория здорового образа жизни</vt:lpstr>
      <vt:lpstr>ВВЕДЕНИЕ</vt:lpstr>
      <vt:lpstr>Слайд 3</vt:lpstr>
      <vt:lpstr>Понятие «здоровье» и «здоровый образ жизни»</vt:lpstr>
      <vt:lpstr>Мудрые изречения:</vt:lpstr>
      <vt:lpstr>Факторы, влияющие на  ЗОЖ человека</vt:lpstr>
      <vt:lpstr>Слайд 7</vt:lpstr>
      <vt:lpstr>Слайд 8</vt:lpstr>
      <vt:lpstr>Слайд 9</vt:lpstr>
      <vt:lpstr>Слайд 10</vt:lpstr>
      <vt:lpstr>Компоненты здорового образа жизни</vt:lpstr>
      <vt:lpstr>Правильное распределение режима дня</vt:lpstr>
      <vt:lpstr>Слайд 13</vt:lpstr>
      <vt:lpstr>Личная гигиена</vt:lpstr>
      <vt:lpstr>Закаливание</vt:lpstr>
      <vt:lpstr>Виды закаливания</vt:lpstr>
      <vt:lpstr>Двигательная активность</vt:lpstr>
      <vt:lpstr>Отказ от вредных привычек</vt:lpstr>
      <vt:lpstr>Построение своей траектории ЗОЖ</vt:lpstr>
      <vt:lpstr>Слайд 20</vt:lpstr>
      <vt:lpstr>Слайд 21</vt:lpstr>
      <vt:lpstr>Слайд 22</vt:lpstr>
      <vt:lpstr>Слайд 23</vt:lpstr>
      <vt:lpstr>Слайд 24</vt:lpstr>
      <vt:lpstr>Слайд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Admin4</cp:lastModifiedBy>
  <cp:revision>118</cp:revision>
  <dcterms:created xsi:type="dcterms:W3CDTF">2015-07-02T21:51:55Z</dcterms:created>
  <dcterms:modified xsi:type="dcterms:W3CDTF">2019-04-03T23:42:06Z</dcterms:modified>
</cp:coreProperties>
</file>