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9" r:id="rId3"/>
    <p:sldId id="280" r:id="rId4"/>
    <p:sldId id="281" r:id="rId5"/>
    <p:sldId id="262" r:id="rId6"/>
    <p:sldId id="283" r:id="rId7"/>
    <p:sldId id="285" r:id="rId8"/>
    <p:sldId id="284" r:id="rId9"/>
    <p:sldId id="286" r:id="rId10"/>
    <p:sldId id="28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304"/>
    <a:srgbClr val="CCFFCC"/>
    <a:srgbClr val="DAB66F"/>
    <a:srgbClr val="6A4A3A"/>
    <a:srgbClr val="FEFEEF"/>
    <a:srgbClr val="B43C00"/>
    <a:srgbClr val="FFFFCC"/>
    <a:srgbClr val="66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06" autoAdjust="0"/>
    <p:restoredTop sz="94752" autoAdjust="0"/>
  </p:normalViewPr>
  <p:slideViewPr>
    <p:cSldViewPr>
      <p:cViewPr varScale="1">
        <p:scale>
          <a:sx n="44" d="100"/>
          <a:sy n="44" d="100"/>
        </p:scale>
        <p:origin x="-102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5D72611-1B79-4412-A4BF-5BBC0B58EB3E}" type="datetimeFigureOut">
              <a:rPr lang="ru-RU"/>
              <a:pPr>
                <a:defRPr/>
              </a:pPr>
              <a:t>05.06.2020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8A9CB46-72FF-4B92-A4C6-F7CB93DC72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F8E710-C2FA-4F80-9DC0-925882CBF3E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CBAE89-5180-4974-8B5D-DDB2201F983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0D096C-1EB4-4559-8F34-E00A2A249BE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0D096C-1EB4-4559-8F34-E00A2A249BE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0D096C-1EB4-4559-8F34-E00A2A249BE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0D096C-1EB4-4559-8F34-E00A2A249BE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CBAE89-5180-4974-8B5D-DDB2201F983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CBAE89-5180-4974-8B5D-DDB2201F983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CBAE89-5180-4974-8B5D-DDB2201F983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CBAE89-5180-4974-8B5D-DDB2201F983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5" name="Picture 3" descr="minispi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7" name="Picture 5" descr="minispir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110B29-29CC-425C-9E9D-BF2390B2E8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22849C0-1BA6-48BD-BA19-E357E4590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AACF7A9-5446-4AF2-8A13-5FD6C127F3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4911BAD-1CB7-4A6F-91F7-EE9CD20E4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DBBAB77-EF4D-44DF-9B63-A5F4539B1A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A5C57A6-2B7B-4990-BB4C-5898AB8D5E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5AD4481-9B1D-4F9D-B505-E7BFF1AC9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C39EB0D-0453-42AC-864B-639F73B5E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6728F10-4CE1-42DA-8690-34E16284DF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480C753-73EB-4EA7-938C-0A4764956F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9E6EA32-9E3F-4531-B975-BB23BBBDC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782394D-CF86-4B69-BD57-96978E6A9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5299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240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1028" name="Picture 4" descr="minispir"/>
          <p:cNvPicPr>
            <a:picLocks noChangeAspect="1" noChangeArrowheads="1"/>
          </p:cNvPicPr>
          <p:nvPr/>
        </p:nvPicPr>
        <p:blipFill>
          <a:blip r:embed="rId14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minispir"/>
          <p:cNvPicPr>
            <a:picLocks noChangeAspect="1" noChangeArrowheads="1"/>
          </p:cNvPicPr>
          <p:nvPr/>
        </p:nvPicPr>
        <p:blipFill>
          <a:blip r:embed="rId14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560D127D-E0E3-45E3-AF5D-5FBC491344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 spd="med">
    <p:pull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1285874" y="1085850"/>
            <a:ext cx="7318573" cy="4935438"/>
          </a:xfrm>
        </p:spPr>
        <p:txBody>
          <a:bodyPr/>
          <a:lstStyle/>
          <a:p>
            <a:r>
              <a:rPr lang="ru-RU" sz="4000" dirty="0" smtClean="0">
                <a:latin typeface="Arial" charset="0"/>
                <a:cs typeface="Arial" charset="0"/>
              </a:rPr>
              <a:t>Технологии организации группового взаимодействия обучающихся. </a:t>
            </a:r>
            <a:br>
              <a:rPr lang="ru-RU" sz="4000" dirty="0" smtClean="0">
                <a:latin typeface="Arial" charset="0"/>
                <a:cs typeface="Arial" charset="0"/>
              </a:rPr>
            </a:br>
            <a:endParaRPr lang="ru-RU" sz="4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Прямоугольник 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7425" y="2828925"/>
            <a:ext cx="7705725" cy="11033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    Если в обучении </a:t>
            </a:r>
          </a:p>
          <a:p>
            <a:pPr algn="ctr">
              <a:buNone/>
            </a:pPr>
            <a:r>
              <a:rPr lang="ru-RU" i="1" dirty="0" smtClean="0"/>
              <a:t>один учит несколько человек </a:t>
            </a:r>
          </a:p>
          <a:p>
            <a:pPr algn="ctr">
              <a:buNone/>
            </a:pPr>
            <a:r>
              <a:rPr lang="ru-RU" i="1" dirty="0" smtClean="0"/>
              <a:t>                            (не менее 2-х),</a:t>
            </a:r>
          </a:p>
          <a:p>
            <a:pPr algn="ctr">
              <a:buNone/>
            </a:pPr>
            <a:r>
              <a:rPr lang="ru-RU" i="1" dirty="0" smtClean="0"/>
              <a:t> то форма организации учебных занятий – </a:t>
            </a:r>
            <a:r>
              <a:rPr lang="ru-RU" b="1" dirty="0" smtClean="0"/>
              <a:t>групповая.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                                </a:t>
            </a:r>
            <a:r>
              <a:rPr lang="ru-RU" dirty="0" smtClean="0"/>
              <a:t> </a:t>
            </a:r>
            <a:r>
              <a:rPr lang="ru-RU" i="1" dirty="0" smtClean="0"/>
              <a:t>( по В.К. Дьяченко)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75792"/>
          </a:xfrm>
        </p:spPr>
        <p:txBody>
          <a:bodyPr/>
          <a:lstStyle/>
          <a:p>
            <a:r>
              <a:rPr lang="ru-RU" sz="3200" b="1" dirty="0" smtClean="0"/>
              <a:t>Технологический процесс групповой работы</a:t>
            </a:r>
            <a:endParaRPr lang="ru-RU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1844824"/>
            <a:ext cx="73448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 этап. Подготовка к выполнению группового задания</a:t>
            </a:r>
            <a:r>
              <a:rPr lang="ru-RU" i="1" dirty="0" smtClean="0"/>
              <a:t>:</a:t>
            </a:r>
            <a:endParaRPr lang="ru-RU" dirty="0" smtClean="0"/>
          </a:p>
          <a:p>
            <a:r>
              <a:rPr lang="ru-RU" dirty="0" smtClean="0"/>
              <a:t>а) Постановка познавательной задачи (проблемной ситуации);</a:t>
            </a:r>
          </a:p>
          <a:p>
            <a:r>
              <a:rPr lang="ru-RU" dirty="0" smtClean="0"/>
              <a:t>б) Инструктаж о последовательности работы;</a:t>
            </a:r>
          </a:p>
          <a:p>
            <a:r>
              <a:rPr lang="ru-RU" dirty="0" smtClean="0"/>
              <a:t>в) Раздача дидактического материала по группам;</a:t>
            </a:r>
          </a:p>
          <a:p>
            <a:pPr lvl="0"/>
            <a:r>
              <a:rPr lang="ru-RU" b="1" dirty="0" smtClean="0"/>
              <a:t>2 этап. Групповая работа</a:t>
            </a:r>
            <a:r>
              <a:rPr lang="ru-RU" b="1" i="1" dirty="0" smtClean="0"/>
              <a:t>:</a:t>
            </a:r>
            <a:endParaRPr lang="ru-RU" b="1" dirty="0" smtClean="0"/>
          </a:p>
          <a:p>
            <a:r>
              <a:rPr lang="ru-RU" dirty="0" smtClean="0"/>
              <a:t>а) Знакомство с материалом, планирование работы в группе;</a:t>
            </a:r>
          </a:p>
          <a:p>
            <a:r>
              <a:rPr lang="ru-RU" dirty="0" smtClean="0"/>
              <a:t>б) Распределение заданий внутри группы;</a:t>
            </a:r>
          </a:p>
          <a:p>
            <a:r>
              <a:rPr lang="ru-RU" dirty="0" smtClean="0"/>
              <a:t>в) Индивидуальное выполнение задания;</a:t>
            </a:r>
          </a:p>
          <a:p>
            <a:r>
              <a:rPr lang="ru-RU" dirty="0" smtClean="0"/>
              <a:t>г) Обсуждение индивидуальных результатов работы в группе;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Обсуждение общего задания группы</a:t>
            </a:r>
          </a:p>
          <a:p>
            <a:r>
              <a:rPr lang="ru-RU" dirty="0" smtClean="0"/>
              <a:t>е) Подведение итогов группового задания. </a:t>
            </a:r>
          </a:p>
          <a:p>
            <a:r>
              <a:rPr lang="ru-RU" b="1" dirty="0" smtClean="0"/>
              <a:t>3 этап. Заключительная часть</a:t>
            </a:r>
            <a:r>
              <a:rPr lang="ru-RU" b="1" i="1" dirty="0" smtClean="0"/>
              <a:t>:</a:t>
            </a:r>
            <a:endParaRPr lang="ru-RU" b="1" dirty="0" smtClean="0"/>
          </a:p>
          <a:p>
            <a:r>
              <a:rPr lang="ru-RU" dirty="0" smtClean="0"/>
              <a:t>а) Сообщение о результатах работы в группах;</a:t>
            </a:r>
          </a:p>
          <a:p>
            <a:r>
              <a:rPr lang="ru-RU" dirty="0" smtClean="0"/>
              <a:t>б) Анализ познавательной задачи, рефлексия;</a:t>
            </a:r>
          </a:p>
          <a:p>
            <a:r>
              <a:rPr lang="ru-RU" dirty="0" smtClean="0"/>
              <a:t>в) Общий вывод о групповой работе и достижении поставленной задачи. Дополнительная информация учителя на группу.</a:t>
            </a:r>
            <a:endParaRPr lang="ru-RU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Arial" charset="0"/>
                <a:cs typeface="Arial" charset="0"/>
              </a:rPr>
              <a:t>Схема работы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      </a:t>
            </a:r>
            <a:r>
              <a:rPr lang="ru-RU" dirty="0" smtClean="0"/>
              <a:t>Такт 1                          Такт 2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Такт 3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 bwMode="auto">
          <a:xfrm>
            <a:off x="1763688" y="2780928"/>
            <a:ext cx="1800200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2">
                <a:lumMod val="90000"/>
                <a:lumOff val="10000"/>
              </a:schemeClr>
            </a:solidFill>
            <a:prstDash val="solid"/>
            <a:miter lim="800000"/>
            <a:headEnd type="arrow"/>
            <a:tailEnd type="arrow"/>
          </a:ln>
          <a:effectLst/>
        </p:spPr>
      </p:cxnSp>
      <p:cxnSp>
        <p:nvCxnSpPr>
          <p:cNvPr id="8" name="Прямая со стрелкой 7"/>
          <p:cNvCxnSpPr/>
          <p:nvPr/>
        </p:nvCxnSpPr>
        <p:spPr bwMode="auto">
          <a:xfrm>
            <a:off x="1835696" y="3501008"/>
            <a:ext cx="1800200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2">
                <a:lumMod val="90000"/>
                <a:lumOff val="10000"/>
              </a:schemeClr>
            </a:solidFill>
            <a:prstDash val="solid"/>
            <a:miter lim="800000"/>
            <a:headEnd type="arrow"/>
            <a:tailEnd type="arrow"/>
          </a:ln>
          <a:effectLst/>
        </p:spPr>
      </p:cxnSp>
      <p:cxnSp>
        <p:nvCxnSpPr>
          <p:cNvPr id="15" name="Прямая со стрелкой 14"/>
          <p:cNvCxnSpPr/>
          <p:nvPr/>
        </p:nvCxnSpPr>
        <p:spPr bwMode="auto">
          <a:xfrm>
            <a:off x="6228184" y="2420888"/>
            <a:ext cx="72008" cy="1368152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2">
                <a:lumMod val="90000"/>
                <a:lumOff val="10000"/>
              </a:schemeClr>
            </a:solidFill>
            <a:prstDash val="solid"/>
            <a:miter lim="800000"/>
            <a:headEnd type="arrow"/>
            <a:tailEnd type="arrow"/>
          </a:ln>
          <a:effectLst/>
        </p:spPr>
      </p:cxnSp>
      <p:cxnSp>
        <p:nvCxnSpPr>
          <p:cNvPr id="17" name="Прямая со стрелкой 16"/>
          <p:cNvCxnSpPr/>
          <p:nvPr/>
        </p:nvCxnSpPr>
        <p:spPr bwMode="auto">
          <a:xfrm>
            <a:off x="7308304" y="2420888"/>
            <a:ext cx="72008" cy="1368152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2">
                <a:lumMod val="90000"/>
                <a:lumOff val="10000"/>
              </a:schemeClr>
            </a:solidFill>
            <a:prstDash val="solid"/>
            <a:miter lim="800000"/>
            <a:headEnd type="arrow"/>
            <a:tailEnd type="arrow"/>
          </a:ln>
          <a:effectLst/>
        </p:spPr>
      </p:cxnSp>
      <p:cxnSp>
        <p:nvCxnSpPr>
          <p:cNvPr id="19" name="Прямая со стрелкой 18"/>
          <p:cNvCxnSpPr/>
          <p:nvPr/>
        </p:nvCxnSpPr>
        <p:spPr bwMode="auto">
          <a:xfrm>
            <a:off x="4067944" y="5013176"/>
            <a:ext cx="1440160" cy="864096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2">
                <a:lumMod val="90000"/>
                <a:lumOff val="10000"/>
              </a:schemeClr>
            </a:solidFill>
            <a:prstDash val="solid"/>
            <a:miter lim="800000"/>
            <a:headEnd type="arrow"/>
            <a:tailEnd type="arrow"/>
          </a:ln>
          <a:effectLst/>
        </p:spPr>
      </p:cxnSp>
      <p:cxnSp>
        <p:nvCxnSpPr>
          <p:cNvPr id="21" name="Прямая со стрелкой 20"/>
          <p:cNvCxnSpPr/>
          <p:nvPr/>
        </p:nvCxnSpPr>
        <p:spPr bwMode="auto">
          <a:xfrm flipH="1">
            <a:off x="4211960" y="4869160"/>
            <a:ext cx="1296144" cy="1008112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2">
                <a:lumMod val="90000"/>
                <a:lumOff val="10000"/>
              </a:schemeClr>
            </a:solidFill>
            <a:prstDash val="solid"/>
            <a:miter lim="800000"/>
            <a:headEnd type="arrow"/>
            <a:tailEnd type="arrow"/>
          </a:ln>
          <a:effectLst/>
        </p:spPr>
      </p:cxn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b="1" dirty="0" smtClean="0">
                <a:latin typeface="Arial" charset="0"/>
                <a:cs typeface="Arial" charset="0"/>
              </a:rPr>
              <a:t>    Формы групповой работы</a:t>
            </a: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6228184" y="2204864"/>
            <a:ext cx="1944216" cy="108012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Б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ригадные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148064" y="3789040"/>
            <a:ext cx="3096344" cy="108012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Дифференцированно-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групповые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475656" y="3789040"/>
            <a:ext cx="2952328" cy="108012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Кооперированно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-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групповые</a:t>
            </a: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47664" y="2276872"/>
            <a:ext cx="1944216" cy="108012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З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веньевые</a:t>
            </a: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3995936" y="5157192"/>
            <a:ext cx="1944216" cy="108012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Парные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404664"/>
            <a:ext cx="1335161" cy="133647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1700808"/>
            <a:ext cx="691276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 групповой смотр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учебная встреча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общественный смотр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диспут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нетрадиционные уроки, в которых имеет место разделение класса на учебные группы (урок – путешествие,  урок-суд , интегрированный урок и др.)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19672" y="692696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Также к групповым технологиям следует отнести :</a:t>
            </a:r>
            <a:endParaRPr lang="ru-RU" sz="2400" b="1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1700808"/>
            <a:ext cx="691276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400" dirty="0" smtClean="0"/>
          </a:p>
          <a:p>
            <a:pPr algn="ctr">
              <a:lnSpc>
                <a:spcPct val="150000"/>
              </a:lnSpc>
            </a:pPr>
            <a:r>
              <a:rPr lang="ru-RU" sz="4000" b="1" i="1" dirty="0" smtClean="0"/>
              <a:t>Работа </a:t>
            </a:r>
            <a:r>
              <a:rPr lang="ru-RU" sz="4000" b="1" i="1" u="sng" dirty="0" smtClean="0"/>
              <a:t>в паре </a:t>
            </a:r>
          </a:p>
          <a:p>
            <a:pPr algn="ctr">
              <a:lnSpc>
                <a:spcPct val="150000"/>
              </a:lnSpc>
            </a:pPr>
            <a:r>
              <a:rPr lang="ru-RU" sz="4000" b="1" i="1" dirty="0" smtClean="0"/>
              <a:t>является ли    </a:t>
            </a:r>
            <a:r>
              <a:rPr lang="ru-RU" sz="4000" b="1" i="1" u="sng" dirty="0" smtClean="0"/>
              <a:t>групповой</a:t>
            </a:r>
            <a:r>
              <a:rPr lang="ru-RU" sz="4000" b="1" i="1" dirty="0" smtClean="0"/>
              <a:t> формой работы ?</a:t>
            </a:r>
            <a:endParaRPr lang="ru-RU" sz="40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1124744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Повестка:</a:t>
            </a:r>
            <a:endParaRPr lang="ru-RU" sz="28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404664"/>
            <a:ext cx="1335161" cy="133647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1988840"/>
            <a:ext cx="336053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Динамическая пара    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Вариативная пара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764704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Статическая пара</a:t>
            </a:r>
            <a:endParaRPr lang="ru-RU" sz="2400" dirty="0"/>
          </a:p>
        </p:txBody>
      </p:sp>
      <p:cxnSp>
        <p:nvCxnSpPr>
          <p:cNvPr id="6" name="Прямая со стрелкой 5"/>
          <p:cNvCxnSpPr/>
          <p:nvPr/>
        </p:nvCxnSpPr>
        <p:spPr bwMode="auto">
          <a:xfrm>
            <a:off x="4932040" y="98072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</p:spPr>
      </p:cxnSp>
      <p:cxnSp>
        <p:nvCxnSpPr>
          <p:cNvPr id="7" name="Прямая со стрелкой 6"/>
          <p:cNvCxnSpPr/>
          <p:nvPr/>
        </p:nvCxnSpPr>
        <p:spPr bwMode="auto">
          <a:xfrm>
            <a:off x="1475656" y="458112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</p:spPr>
      </p:cxnSp>
      <p:cxnSp>
        <p:nvCxnSpPr>
          <p:cNvPr id="9" name="Прямая со стрелкой 8"/>
          <p:cNvCxnSpPr/>
          <p:nvPr/>
        </p:nvCxnSpPr>
        <p:spPr bwMode="auto">
          <a:xfrm>
            <a:off x="1475656" y="3356992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</p:spPr>
      </p:cxnSp>
      <p:cxnSp>
        <p:nvCxnSpPr>
          <p:cNvPr id="10" name="Прямая со стрелкой 9"/>
          <p:cNvCxnSpPr/>
          <p:nvPr/>
        </p:nvCxnSpPr>
        <p:spPr bwMode="auto">
          <a:xfrm>
            <a:off x="1475656" y="278092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</p:spPr>
      </p:cxnSp>
      <p:cxnSp>
        <p:nvCxnSpPr>
          <p:cNvPr id="11" name="Прямая со стрелкой 10"/>
          <p:cNvCxnSpPr/>
          <p:nvPr/>
        </p:nvCxnSpPr>
        <p:spPr bwMode="auto">
          <a:xfrm>
            <a:off x="6660232" y="5229200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</p:spPr>
      </p:cxnSp>
      <p:cxnSp>
        <p:nvCxnSpPr>
          <p:cNvPr id="12" name="Прямая со стрелкой 11"/>
          <p:cNvCxnSpPr/>
          <p:nvPr/>
        </p:nvCxnSpPr>
        <p:spPr bwMode="auto">
          <a:xfrm>
            <a:off x="6660232" y="4509120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</p:spPr>
      </p:cxnSp>
      <p:cxnSp>
        <p:nvCxnSpPr>
          <p:cNvPr id="13" name="Прямая со стрелкой 12"/>
          <p:cNvCxnSpPr/>
          <p:nvPr/>
        </p:nvCxnSpPr>
        <p:spPr bwMode="auto">
          <a:xfrm>
            <a:off x="1547664" y="5229200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</p:spPr>
      </p:cxnSp>
      <p:cxnSp>
        <p:nvCxnSpPr>
          <p:cNvPr id="15" name="Прямая со стрелкой 14"/>
          <p:cNvCxnSpPr/>
          <p:nvPr/>
        </p:nvCxnSpPr>
        <p:spPr bwMode="auto">
          <a:xfrm>
            <a:off x="4211960" y="2564904"/>
            <a:ext cx="0" cy="10801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</p:spPr>
      </p:cxnSp>
      <p:cxnSp>
        <p:nvCxnSpPr>
          <p:cNvPr id="16" name="Прямая со стрелкой 15"/>
          <p:cNvCxnSpPr/>
          <p:nvPr/>
        </p:nvCxnSpPr>
        <p:spPr bwMode="auto">
          <a:xfrm>
            <a:off x="4932040" y="2564904"/>
            <a:ext cx="0" cy="10801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</p:spPr>
      </p:cxnSp>
      <p:cxnSp>
        <p:nvCxnSpPr>
          <p:cNvPr id="17" name="Прямая со стрелкой 16"/>
          <p:cNvCxnSpPr/>
          <p:nvPr/>
        </p:nvCxnSpPr>
        <p:spPr bwMode="auto">
          <a:xfrm>
            <a:off x="4932040" y="4509120"/>
            <a:ext cx="0" cy="10801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</p:spPr>
      </p:cxnSp>
      <p:cxnSp>
        <p:nvCxnSpPr>
          <p:cNvPr id="18" name="Прямая со стрелкой 17"/>
          <p:cNvCxnSpPr/>
          <p:nvPr/>
        </p:nvCxnSpPr>
        <p:spPr bwMode="auto">
          <a:xfrm>
            <a:off x="4355976" y="4509120"/>
            <a:ext cx="0" cy="10801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</p:spPr>
      </p:cxnSp>
      <p:cxnSp>
        <p:nvCxnSpPr>
          <p:cNvPr id="20" name="Прямая со стрелкой 19"/>
          <p:cNvCxnSpPr/>
          <p:nvPr/>
        </p:nvCxnSpPr>
        <p:spPr bwMode="auto">
          <a:xfrm>
            <a:off x="6588224" y="2564904"/>
            <a:ext cx="1368152" cy="7200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</p:spPr>
      </p:cxnSp>
      <p:cxnSp>
        <p:nvCxnSpPr>
          <p:cNvPr id="22" name="Прямая со стрелкой 21"/>
          <p:cNvCxnSpPr/>
          <p:nvPr/>
        </p:nvCxnSpPr>
        <p:spPr bwMode="auto">
          <a:xfrm flipH="1">
            <a:off x="6660232" y="2492896"/>
            <a:ext cx="1224136" cy="93610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</p:spPr>
      </p:cxn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russiaedu.ru/media/cache/image_md_resize/uploads/content-image/1183/1509033500_b3cc6761-6d1c-4292-b129-bd9149510108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492896"/>
            <a:ext cx="5760640" cy="384042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15616" y="404664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Развивается самостоятельность, повышается работоспособность, вырастает чувство ответственности за проделанную работу.</a:t>
            </a:r>
            <a:r>
              <a:rPr lang="ru-RU" sz="2400" dirty="0" smtClean="0"/>
              <a:t> </a:t>
            </a:r>
            <a:endParaRPr lang="ru-RU" sz="2400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традь">
  <a:themeElements>
    <a:clrScheme name="Тетрадь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традь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1414</TotalTime>
  <Words>268</Words>
  <Application>Microsoft Office PowerPoint</Application>
  <PresentationFormat>Экран (4:3)</PresentationFormat>
  <Paragraphs>69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Тетрадь</vt:lpstr>
      <vt:lpstr>Технологии организации группового взаимодействия обучающихся.  </vt:lpstr>
      <vt:lpstr>Слайд 2</vt:lpstr>
      <vt:lpstr>Технологический процесс групповой работы</vt:lpstr>
      <vt:lpstr>Схема работы</vt:lpstr>
      <vt:lpstr>    Формы групповой работы</vt:lpstr>
      <vt:lpstr>Слайд 6</vt:lpstr>
      <vt:lpstr>Слайд 7</vt:lpstr>
      <vt:lpstr>Слайд 8</vt:lpstr>
      <vt:lpstr>Слайд 9</vt:lpstr>
      <vt:lpstr>Слайд 10</vt:lpstr>
    </vt:vector>
  </TitlesOfParts>
  <Company>Амвей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организация групповой работы</dc:title>
  <dc:creator>Наталья</dc:creator>
  <cp:lastModifiedBy>User</cp:lastModifiedBy>
  <cp:revision>122</cp:revision>
  <dcterms:created xsi:type="dcterms:W3CDTF">2009-10-15T06:39:47Z</dcterms:created>
  <dcterms:modified xsi:type="dcterms:W3CDTF">2020-06-05T17:17:50Z</dcterms:modified>
</cp:coreProperties>
</file>