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89" r:id="rId2"/>
    <p:sldMasterId id="2147483702" r:id="rId3"/>
    <p:sldMasterId id="2147483714" r:id="rId4"/>
  </p:sldMasterIdLst>
  <p:notesMasterIdLst>
    <p:notesMasterId r:id="rId41"/>
  </p:notesMasterIdLst>
  <p:sldIdLst>
    <p:sldId id="266" r:id="rId5"/>
    <p:sldId id="300" r:id="rId6"/>
    <p:sldId id="327" r:id="rId7"/>
    <p:sldId id="337" r:id="rId8"/>
    <p:sldId id="336" r:id="rId9"/>
    <p:sldId id="338" r:id="rId10"/>
    <p:sldId id="351" r:id="rId11"/>
    <p:sldId id="329" r:id="rId12"/>
    <p:sldId id="330" r:id="rId13"/>
    <p:sldId id="332" r:id="rId14"/>
    <p:sldId id="331" r:id="rId15"/>
    <p:sldId id="334" r:id="rId16"/>
    <p:sldId id="348" r:id="rId17"/>
    <p:sldId id="366" r:id="rId18"/>
    <p:sldId id="365" r:id="rId19"/>
    <p:sldId id="357" r:id="rId20"/>
    <p:sldId id="367" r:id="rId21"/>
    <p:sldId id="368" r:id="rId22"/>
    <p:sldId id="369" r:id="rId23"/>
    <p:sldId id="379" r:id="rId24"/>
    <p:sldId id="382" r:id="rId25"/>
    <p:sldId id="381" r:id="rId26"/>
    <p:sldId id="372" r:id="rId27"/>
    <p:sldId id="373" r:id="rId28"/>
    <p:sldId id="374" r:id="rId29"/>
    <p:sldId id="358" r:id="rId30"/>
    <p:sldId id="363" r:id="rId31"/>
    <p:sldId id="375" r:id="rId32"/>
    <p:sldId id="377" r:id="rId33"/>
    <p:sldId id="370" r:id="rId34"/>
    <p:sldId id="371" r:id="rId35"/>
    <p:sldId id="360" r:id="rId36"/>
    <p:sldId id="335" r:id="rId37"/>
    <p:sldId id="380" r:id="rId38"/>
    <p:sldId id="378" r:id="rId39"/>
    <p:sldId id="361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66"/>
    <a:srgbClr val="008080"/>
    <a:srgbClr val="333399"/>
    <a:srgbClr val="666699"/>
    <a:srgbClr val="6600FF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zh-CN" altLang="en-US"/>
              <a:t>*</a:t>
            </a:r>
            <a:endParaRPr lang="zh-CN" alt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zh-CN" altLang="en-US"/>
              <a:t>07/16/96</a:t>
            </a:r>
            <a:endParaRPr lang="zh-CN" altLang="en-US" sz="12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zh-CN" altLang="en-US"/>
              <a:t>*</a:t>
            </a:r>
            <a:endParaRPr lang="zh-CN" alt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zh-CN" altLang="en-US"/>
              <a:t>##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818738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4C4EB-D331-45E6-BCC2-04DDDB777215}" type="slidenum">
              <a:rPr lang="ru-RU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0" y="2362200"/>
            <a:ext cx="5181600" cy="403225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400"/>
            </a:lvl1pPr>
          </a:lstStyle>
          <a:p>
            <a:r>
              <a:rPr lang="ru-RU" altLang="zh-CN" smtClean="0"/>
              <a:t>Образец подзаголовка</a:t>
            </a:r>
            <a:endParaRPr lang="en-US" altLang="zh-CN"/>
          </a:p>
        </p:txBody>
      </p:sp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0" y="1676400"/>
            <a:ext cx="91487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1524000"/>
            <a:ext cx="5181600" cy="506413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1752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685800"/>
            <a:ext cx="51054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06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676400" y="1981200"/>
            <a:ext cx="6781800" cy="4495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D0D4-5709-4ECB-9AEF-E9F4D5C406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1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2089-7051-4899-8A3D-DD7086B944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17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E5A8-F0A3-4645-8D2F-A304A308EE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8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B8A4-5AC7-45E5-80A0-BF03D5998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3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C8258-9914-48E6-BE85-D5B5552E98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1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BD9C-818C-4998-BE69-C0808DA559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8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2FF4-44F7-4F3C-AA15-574087731B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3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D098-DBAE-4445-8C42-814906577C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3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BB7C-8A0F-4891-9A99-EB414BCB4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3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249B-2DE0-4DCF-80ED-CB24AF1248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44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05F8-3B6E-47EB-9DA1-FCAB4A24C0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50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4E73-53C2-4187-A1D9-FDC854EE9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2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43AE-6680-4844-8B39-79AFCE36764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C102-CAA8-4960-BB39-375709EFA88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8842-1258-4BE7-9E6D-1DF309085D2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CE80-2C48-44B9-9905-8949369D6D4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18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44EF-F9E1-47C2-B32E-9D49FAFBD23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9F5-A5FE-44E7-9590-C593D95D398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73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06EE-DE21-4661-83C5-6D186A93060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AA79-EC2C-40B2-8EE5-18B6C9265BB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95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D796-B538-41AC-A532-F4274C5C266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E2E5-2A9E-4586-89A1-7B98F7D60E0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1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1C9B-A150-48E1-B294-7912BFC2756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E257-B09E-43D0-8B53-58D6CB40BD6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53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10DB-9EE6-4BEE-BE26-97D5C4726F9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913D-613E-40A6-97A6-EA7D01975DA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9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5166-772D-439F-B58A-4C39DC12172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828B-DF6B-46C6-A440-7E41E11A664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4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0E94-9F1E-4499-AEF8-519E8BD1C3B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EF35-8AE8-4563-B79F-8D2F8583009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48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548C-25B1-4B8F-82DB-C81A7ABE134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4961-5456-4F6C-8EB1-C642BE1B742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61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7926-99F3-4BB3-BAEB-A650EDC4A3A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6/7/2020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9115-C9F6-42E8-B5FD-D98A15DF973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6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0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97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4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7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1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7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82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42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8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7342-9D23-421C-97D4-41FB69A36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6989-9D88-4DA6-AF06-8D0F0E041A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3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85800"/>
            <a:ext cx="7010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add title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add text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>
    <p:wipe dir="r"/>
  </p:transition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666699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EA42"/>
            </a:gs>
            <a:gs pos="100000">
              <a:srgbClr val="6EC24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kumimoji="0"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kumimoji="0"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AC4F2F53-AC15-46D1-B08D-E697E521AD1E}" type="slidenum">
              <a:rPr kumimoji="0" lang="ru-RU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kumimoji="0"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1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F098D5A8-625A-4981-8938-6FF8AEE7BB64}" type="datetimeFigureOut">
              <a:rPr kumimoji="0" lang="en-US">
                <a:solidFill>
                  <a:prstClr val="white">
                    <a:tint val="75000"/>
                  </a:prstClr>
                </a:solidFill>
              </a:rPr>
              <a:pPr eaLnBrk="1" hangingPunct="1">
                <a:defRPr/>
              </a:pPr>
              <a:t>6/7/2020</a:t>
            </a:fld>
            <a:endParaRPr kumimoji="0"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kumimoji="0"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BA043EF0-D89F-4489-BC52-FE2C64F5205E}" type="slidenum">
              <a:rPr kumimoji="0" lang="en-US">
                <a:solidFill>
                  <a:prstClr val="white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A2E7342-9D23-421C-97D4-41FB69A36DD3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07.06.2020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9D86989-9D88-4DA6-AF06-8D0F0E041A86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7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source=wiz&amp;fp=2&amp;uinfo=ww-1203-wh-865-fw-978-fh-598-pd-1.0499999523162841&amp;p=2&amp;text=%D1%8D%D0%BA%D1%80%D0%B0%D0%BD%20%D1%82%D0%B5%D0%BB%D0%B5%D0%B2%D0%B8%D0%B7%D0%BE%D1%80%D0%B0%20%D0%BA%D0%B0%D1%80%D1%82%D0%B8%D0%BD%D0%BA%D0%B0&amp;noreask=1&amp;pos=73&amp;rpt=simage&amp;lr=38&amp;img_url=http://img.torg.mail.ru/model/7/45556/2-2.jpg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3366CC"/>
                </a:solidFill>
                <a:latin typeface="Comic Sans MS" pitchFamily="66" charset="0"/>
              </a:rPr>
              <a:t>Формирование регулятивных УУД на уроках английского языка</a:t>
            </a:r>
            <a:endParaRPr lang="ru-RU" sz="3600" dirty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Учитель английского языка МАОУ СОШ №94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Зимина Инесса Владиславовна</a:t>
            </a:r>
            <a:endParaRPr lang="ru-RU" sz="1800" dirty="0"/>
          </a:p>
        </p:txBody>
      </p:sp>
      <p:pic>
        <p:nvPicPr>
          <p:cNvPr id="6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2204864"/>
            <a:ext cx="5019381" cy="328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Контроль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в форме сличения способа действия и его результата с заданным эталоном с целью обнаружения отклонений и отличий от эталона.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Коррекция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– внесение необходимых дополнений и корректив в план и способ действия в случае расхождения эталона, реального действия и его продукта.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Оценка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- выделение и осознание учащимися того, что уже усвоено и что еще подлежит усвоению, осознание качества и уровня усвоения.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Регулятивные УУД =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организация учебной деятельности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44824"/>
            <a:ext cx="8784976" cy="4784576"/>
          </a:xfrm>
        </p:spPr>
        <p:txBody>
          <a:bodyPr/>
          <a:lstStyle/>
          <a:p>
            <a:pPr indent="14288"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Волевая </a:t>
            </a:r>
            <a:r>
              <a:rPr lang="ru-RU" b="1" i="1" dirty="0" err="1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саморегуляция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как способность: </a:t>
            </a:r>
          </a:p>
          <a:p>
            <a:pPr indent="14288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-  к мобилизации сил и энергии; </a:t>
            </a:r>
          </a:p>
          <a:p>
            <a:pPr indent="14288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 к волевому усилию выбора в ситуации конфликта;</a:t>
            </a:r>
          </a:p>
          <a:p>
            <a:pPr indent="14288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-  к преодолению препятствий;</a:t>
            </a:r>
          </a:p>
          <a:p>
            <a:pPr indent="14288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-  эмоциональная устойчивость к стрессам; </a:t>
            </a:r>
          </a:p>
          <a:p>
            <a:pPr indent="14288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- эффективные стратегии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совладания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с трудными жизненными ситуациями.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Регулятивные УУД =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организация учебной деятельности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Регулятивные УУД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формируются в результате использования в процессе обучения таких видов заданий, как: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тестовые задания для самоконтроля;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создание проблемных ситуаций;</a:t>
            </a:r>
          </a:p>
          <a:p>
            <a:pPr>
              <a:lnSpc>
                <a:spcPct val="90000"/>
              </a:lnSpc>
              <a:buNone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«Преднамеренные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ошибки»;</a:t>
            </a: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Виды заданий, направленных на развитие  регулятивных УУД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взаимоконтроль 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самоконтроль 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«Найди ошибки» 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разработка алгоритмов выполнения заданий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контрольный опрос на определенную тему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выполнение проектов (индивидуальных и в группах)                                                       и др.</a:t>
            </a:r>
          </a:p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Виды заданий, направленных на развитие  регулятивных УУД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11551"/>
          </a:xfrm>
        </p:spPr>
        <p:txBody>
          <a:bodyPr/>
          <a:lstStyle/>
          <a:p>
            <a:r>
              <a:rPr lang="ru-RU" b="0" dirty="0" err="1" smtClean="0">
                <a:solidFill>
                  <a:srgbClr val="C00000"/>
                </a:solidFill>
                <a:latin typeface="Comic Sans MS" pitchFamily="66" charset="0"/>
              </a:rPr>
              <a:t>Целепологание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628800"/>
            <a:ext cx="7846640" cy="48482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Приемы </a:t>
            </a:r>
            <a:r>
              <a:rPr lang="ru-RU" sz="2000" dirty="0">
                <a:latin typeface="Times New Roman"/>
                <a:ea typeface="Times New Roman"/>
              </a:rPr>
              <a:t>целеполагания формируют  мотив, потребность действия.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Через мотивацию педагогические цели быстрее превращаются в личностные цели обучаемых. Через содержание формируется определенное отношение учащихся к учебному предмету и осознается его ценностная значимость для личностного, в том числе интеллектуального, развития ребенка.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Не менее важным моментом целеполагания наряду с пониманием цели является её принятие. Чтобы цель урока стала значимой для каждого  конкретного ученика важно ответить на вопросы: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Зачем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?»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«Где или для чего могут пригодиться полученные новые знания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?»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91056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11551"/>
          </a:xfrm>
        </p:spPr>
        <p:txBody>
          <a:bodyPr/>
          <a:lstStyle/>
          <a:p>
            <a:r>
              <a:rPr lang="en-US" dirty="0"/>
              <a:t>SMART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990656" cy="5352256"/>
          </a:xfrm>
        </p:spPr>
        <p:txBody>
          <a:bodyPr/>
          <a:lstStyle/>
          <a:p>
            <a:r>
              <a:rPr lang="ru-RU" sz="1800" dirty="0"/>
              <a:t>S-</a:t>
            </a:r>
            <a:r>
              <a:rPr lang="ru-RU" sz="1800" dirty="0" err="1"/>
              <a:t>Specific</a:t>
            </a:r>
            <a:r>
              <a:rPr lang="ru-RU" sz="1800" dirty="0"/>
              <a:t>. Цель должна быть предельно четкой, точной, конкретной, не допускающей ее двойной трактовки.</a:t>
            </a:r>
          </a:p>
          <a:p>
            <a:endParaRPr lang="ru-RU" sz="1800" dirty="0"/>
          </a:p>
          <a:p>
            <a:r>
              <a:rPr lang="ru-RU" sz="1800" dirty="0"/>
              <a:t>M-</a:t>
            </a:r>
            <a:r>
              <a:rPr lang="ru-RU" sz="1800" dirty="0" err="1"/>
              <a:t>Measurable</a:t>
            </a:r>
            <a:r>
              <a:rPr lang="ru-RU" sz="1800" dirty="0"/>
              <a:t>. Цель должна быть измеримой, что предполагает наличие количественных и качественных критериев, достигнув которых, можно быть уверенным в достижении цели.</a:t>
            </a:r>
          </a:p>
          <a:p>
            <a:endParaRPr lang="ru-RU" sz="1800" dirty="0"/>
          </a:p>
          <a:p>
            <a:r>
              <a:rPr lang="ru-RU" sz="1800" dirty="0"/>
              <a:t>A-</a:t>
            </a:r>
            <a:r>
              <a:rPr lang="ru-RU" sz="1800" dirty="0" err="1"/>
              <a:t>Achievable</a:t>
            </a:r>
            <a:r>
              <a:rPr lang="ru-RU" sz="1800" dirty="0"/>
              <a:t>. Цель должна быть достижимой с учетом внешних возможностей и рисков, а также тех ресурсов, которыми располагаете Вы и Ваши учащиеся.</a:t>
            </a:r>
          </a:p>
          <a:p>
            <a:endParaRPr lang="ru-RU" sz="1800" dirty="0"/>
          </a:p>
          <a:p>
            <a:r>
              <a:rPr lang="ru-RU" sz="1800" dirty="0"/>
              <a:t>R-</a:t>
            </a:r>
            <a:r>
              <a:rPr lang="ru-RU" sz="1800" dirty="0" err="1"/>
              <a:t>Relevant</a:t>
            </a:r>
            <a:r>
              <a:rPr lang="ru-RU" sz="1800" dirty="0"/>
              <a:t>. Цель должна быть уместной в изменяемой ситуации, изменения должны  соответствовать Вашим потребностям и (или) потребностям Ваших обучающихся.</a:t>
            </a:r>
          </a:p>
          <a:p>
            <a:endParaRPr lang="ru-RU" sz="1800" dirty="0"/>
          </a:p>
          <a:p>
            <a:r>
              <a:rPr lang="ru-RU" sz="1800" dirty="0"/>
              <a:t>T- </a:t>
            </a:r>
            <a:r>
              <a:rPr lang="ru-RU" sz="1800" dirty="0" err="1"/>
              <a:t>Time-limited</a:t>
            </a:r>
            <a:r>
              <a:rPr lang="ru-RU" sz="1800" dirty="0"/>
              <a:t>. Цель должна быть достигнута в ограниченное время. Точно определите время или период для достижения выбранной цели.</a:t>
            </a:r>
          </a:p>
        </p:txBody>
      </p:sp>
    </p:spTree>
    <p:extLst>
      <p:ext uri="{BB962C8B-B14F-4D97-AF65-F5344CB8AC3E}">
        <p14:creationId xmlns:p14="http://schemas.microsoft.com/office/powerpoint/2010/main" val="10775677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Приемы </a:t>
            </a:r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целеполагания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595564" cy="528024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Визуальные: </a:t>
            </a:r>
          </a:p>
          <a:p>
            <a:r>
              <a:rPr lang="ru-RU" dirty="0"/>
              <a:t>Тема-вопрос </a:t>
            </a:r>
          </a:p>
          <a:p>
            <a:r>
              <a:rPr lang="ru-RU" dirty="0"/>
              <a:t>Работа над понятием </a:t>
            </a:r>
          </a:p>
          <a:p>
            <a:r>
              <a:rPr lang="ru-RU" dirty="0"/>
              <a:t>Ситуация яркого пятна </a:t>
            </a:r>
          </a:p>
          <a:p>
            <a:r>
              <a:rPr lang="ru-RU" dirty="0"/>
              <a:t>Исключение </a:t>
            </a:r>
          </a:p>
          <a:p>
            <a:r>
              <a:rPr lang="ru-RU" dirty="0"/>
              <a:t>Домысливание </a:t>
            </a:r>
          </a:p>
          <a:p>
            <a:r>
              <a:rPr lang="ru-RU" dirty="0"/>
              <a:t>Проблемная ситуация </a:t>
            </a:r>
          </a:p>
          <a:p>
            <a:r>
              <a:rPr lang="ru-RU" dirty="0" smtClean="0"/>
              <a:t>Группировка</a:t>
            </a:r>
            <a:endParaRPr lang="ru-RU" dirty="0"/>
          </a:p>
          <a:p>
            <a:r>
              <a:rPr lang="ru-RU" dirty="0"/>
              <a:t>Удивляй!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672408" cy="51125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Аудиальные: </a:t>
            </a:r>
          </a:p>
          <a:p>
            <a:r>
              <a:rPr lang="ru-RU" dirty="0"/>
              <a:t>Подводящий диалог </a:t>
            </a:r>
          </a:p>
          <a:p>
            <a:r>
              <a:rPr lang="ru-RU" dirty="0"/>
              <a:t>Собери слово </a:t>
            </a:r>
          </a:p>
          <a:p>
            <a:r>
              <a:rPr lang="ru-RU" dirty="0"/>
              <a:t>Исключение </a:t>
            </a:r>
          </a:p>
          <a:p>
            <a:r>
              <a:rPr lang="ru-RU" dirty="0"/>
              <a:t>Проблема предыдущего урока. </a:t>
            </a:r>
          </a:p>
          <a:p>
            <a:r>
              <a:rPr lang="ru-RU" dirty="0"/>
              <a:t>Отсроченная догадка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485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11551"/>
          </a:xfrm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Ситуация «Яркого пятна»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60"/>
            <a:ext cx="7990656" cy="5208240"/>
          </a:xfrm>
        </p:spPr>
        <p:txBody>
          <a:bodyPr/>
          <a:lstStyle/>
          <a:p>
            <a:r>
              <a:rPr lang="ru-RU" sz="2000" dirty="0"/>
              <a:t>Прием заключается в том, что среди множества однотипных слов, цифр, букв или  фигур одно выделено цветом, расположением или размером. Таким образом, посредством  зрительного восприятия внимание концентрируется на выделенном предмете.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примеру, тема занятия «</a:t>
            </a:r>
            <a:r>
              <a:rPr lang="ru-RU" sz="2000" dirty="0" err="1" smtClean="0"/>
              <a:t>Past</a:t>
            </a:r>
            <a:r>
              <a:rPr lang="ru-RU" sz="2000" dirty="0" smtClean="0"/>
              <a:t> </a:t>
            </a:r>
            <a:r>
              <a:rPr lang="ru-RU" sz="2000" dirty="0" err="1" smtClean="0"/>
              <a:t>Simple</a:t>
            </a:r>
            <a:r>
              <a:rPr lang="ru-RU" sz="2000" dirty="0"/>
              <a:t>» (Простое прошедшее время),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доске выписаны пары глаголов: </a:t>
            </a:r>
            <a:r>
              <a:rPr lang="ru-RU" sz="2000" dirty="0" err="1"/>
              <a:t>make-made</a:t>
            </a:r>
            <a:r>
              <a:rPr lang="ru-RU" sz="2000" dirty="0"/>
              <a:t>, </a:t>
            </a:r>
            <a:r>
              <a:rPr lang="ru-RU" sz="2000" dirty="0" err="1"/>
              <a:t>begin-began</a:t>
            </a:r>
            <a:r>
              <a:rPr lang="ru-RU" sz="2000" dirty="0"/>
              <a:t>, </a:t>
            </a:r>
            <a:r>
              <a:rPr lang="ru-RU" sz="2000" dirty="0" err="1"/>
              <a:t>come-came</a:t>
            </a:r>
            <a:r>
              <a:rPr lang="ru-RU" sz="2000" dirty="0"/>
              <a:t>, </a:t>
            </a:r>
            <a:r>
              <a:rPr lang="ru-RU" sz="2000" dirty="0" err="1"/>
              <a:t>go-went</a:t>
            </a:r>
            <a:r>
              <a:rPr lang="ru-RU" sz="2000" dirty="0"/>
              <a:t>, </a:t>
            </a:r>
            <a:r>
              <a:rPr lang="ru-RU" sz="2000" dirty="0" err="1"/>
              <a:t>read-read</a:t>
            </a:r>
            <a:r>
              <a:rPr lang="ru-RU" sz="2000" dirty="0"/>
              <a:t>, </a:t>
            </a:r>
            <a:r>
              <a:rPr lang="ru-RU" sz="2000" dirty="0" err="1"/>
              <a:t>write-wrote</a:t>
            </a:r>
            <a:r>
              <a:rPr lang="ru-RU" sz="2000" dirty="0"/>
              <a:t>, </a:t>
            </a:r>
            <a:r>
              <a:rPr lang="ru-RU" sz="2000" dirty="0" err="1"/>
              <a:t>become-became</a:t>
            </a:r>
            <a:r>
              <a:rPr lang="ru-RU" sz="2000" dirty="0"/>
              <a:t>…, глагол </a:t>
            </a:r>
            <a:r>
              <a:rPr lang="ru-RU" sz="4000" dirty="0" smtClean="0"/>
              <a:t>COOK-COOK</a:t>
            </a:r>
            <a:r>
              <a:rPr lang="ru-RU" sz="4000" dirty="0" smtClean="0">
                <a:solidFill>
                  <a:srgbClr val="C00000"/>
                </a:solidFill>
              </a:rPr>
              <a:t>ED</a:t>
            </a:r>
            <a:r>
              <a:rPr lang="ru-RU" sz="2000" dirty="0" smtClean="0"/>
              <a:t> написан </a:t>
            </a:r>
            <a:r>
              <a:rPr lang="ru-RU" sz="2000" dirty="0"/>
              <a:t>крупным шрифтом, окончание –</a:t>
            </a:r>
            <a:r>
              <a:rPr lang="ru-RU" sz="2000" dirty="0" err="1"/>
              <a:t>ed</a:t>
            </a:r>
            <a:r>
              <a:rPr lang="ru-RU" sz="2000" dirty="0"/>
              <a:t> выделено. Совместно c учащимися определяется причина обособленности и общности всего предложенного. Затем определяется тема и цели урока.</a:t>
            </a:r>
          </a:p>
        </p:txBody>
      </p:sp>
    </p:spTree>
    <p:extLst>
      <p:ext uri="{BB962C8B-B14F-4D97-AF65-F5344CB8AC3E}">
        <p14:creationId xmlns:p14="http://schemas.microsoft.com/office/powerpoint/2010/main" val="665978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459229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Домысливание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702624" cy="5496272"/>
          </a:xfrm>
        </p:spPr>
        <p:txBody>
          <a:bodyPr/>
          <a:lstStyle/>
          <a:p>
            <a:r>
              <a:rPr lang="ru-RU" sz="2400" dirty="0">
                <a:latin typeface="Comic Sans MS" pitchFamily="66" charset="0"/>
              </a:rPr>
              <a:t>Данный прием предполагает формирование целей при помощи опорных </a:t>
            </a:r>
            <a:r>
              <a:rPr lang="ru-RU" sz="2400" dirty="0" smtClean="0">
                <a:latin typeface="Comic Sans MS" pitchFamily="66" charset="0"/>
              </a:rPr>
              <a:t>глаголов. Преподаватель </a:t>
            </a:r>
            <a:r>
              <a:rPr lang="ru-RU" sz="2400" dirty="0">
                <a:latin typeface="Comic Sans MS" pitchFamily="66" charset="0"/>
              </a:rPr>
              <a:t>называет тему урока, например «</a:t>
            </a:r>
            <a:r>
              <a:rPr lang="ru-RU" sz="2400" dirty="0" err="1">
                <a:latin typeface="Comic Sans MS" pitchFamily="66" charset="0"/>
              </a:rPr>
              <a:t>Character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and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appearance</a:t>
            </a:r>
            <a:r>
              <a:rPr lang="ru-RU" sz="2400" dirty="0" smtClean="0">
                <a:latin typeface="Comic Sans MS" pitchFamily="66" charset="0"/>
              </a:rPr>
              <a:t>», </a:t>
            </a:r>
            <a:r>
              <a:rPr lang="ru-RU" sz="2400" dirty="0">
                <a:latin typeface="Comic Sans MS" pitchFamily="66" charset="0"/>
              </a:rPr>
              <a:t>затем просит учащихся сформулировать цель с помощью  опорных глаголов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: изучить, знать, уметь, выяснить, обобщить, проанализировать, сделать вывод, систематизировать.</a:t>
            </a:r>
          </a:p>
          <a:p>
            <a:r>
              <a:rPr lang="ru-RU" sz="2400" dirty="0" smtClean="0">
                <a:latin typeface="Comic Sans MS" pitchFamily="66" charset="0"/>
              </a:rPr>
              <a:t>Учащиеся</a:t>
            </a:r>
            <a:r>
              <a:rPr lang="ru-RU" sz="2400" dirty="0">
                <a:latin typeface="Comic Sans MS" pitchFamily="66" charset="0"/>
              </a:rPr>
              <a:t>, к примеру, предлагают изучить слова по теме, научиться составлять предложения, описывающие их характер и внешность, узнать о своих </a:t>
            </a:r>
            <a:r>
              <a:rPr lang="ru-RU" sz="2400" dirty="0" smtClean="0">
                <a:latin typeface="Comic Sans MS" pitchFamily="66" charset="0"/>
              </a:rPr>
              <a:t>одноклассниках,  </a:t>
            </a:r>
            <a:r>
              <a:rPr lang="ru-RU" sz="2400" dirty="0">
                <a:latin typeface="Comic Sans MS" pitchFamily="66" charset="0"/>
              </a:rPr>
              <a:t>уметь рассказать о себе и своем друге. </a:t>
            </a:r>
          </a:p>
        </p:txBody>
      </p:sp>
    </p:spTree>
    <p:extLst>
      <p:ext uri="{BB962C8B-B14F-4D97-AF65-F5344CB8AC3E}">
        <p14:creationId xmlns:p14="http://schemas.microsoft.com/office/powerpoint/2010/main" val="2374096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11551"/>
          </a:xfrm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Проблема предыдущего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134672" cy="5208240"/>
          </a:xfrm>
        </p:spPr>
        <p:txBody>
          <a:bodyPr/>
          <a:lstStyle/>
          <a:p>
            <a:r>
              <a:rPr lang="ru-RU" sz="1800" dirty="0">
                <a:latin typeface="Comic Sans MS" pitchFamily="66" charset="0"/>
              </a:rPr>
              <a:t>В конце урока  предлагается задание, в ходе которого должны возникнуть трудности с выполнением, из-за недостаточности знаний или недостаточностью времени, что подразумевает продолжение работы на следующем уроке. Таким образом, тему урока можно сформулировать накануне, а на следующем уроке лишь восстановить в памяти и обосновать</a:t>
            </a:r>
            <a:r>
              <a:rPr lang="ru-RU" sz="1800" dirty="0" smtClean="0">
                <a:latin typeface="Comic Sans MS" pitchFamily="66" charset="0"/>
              </a:rPr>
              <a:t>.</a:t>
            </a:r>
            <a:endParaRPr lang="ru-RU" sz="1800" dirty="0">
              <a:latin typeface="Comic Sans MS" pitchFamily="66" charset="0"/>
            </a:endParaRPr>
          </a:p>
          <a:p>
            <a:r>
              <a:rPr lang="ru-RU" sz="1800" dirty="0">
                <a:latin typeface="Comic Sans MS" pitchFamily="66" charset="0"/>
              </a:rPr>
              <a:t>Предъявляется  тема </a:t>
            </a:r>
            <a:r>
              <a:rPr lang="ru-RU" sz="1800" dirty="0" smtClean="0">
                <a:latin typeface="Comic Sans MS" pitchFamily="66" charset="0"/>
              </a:rPr>
              <a:t>урока 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</a:rPr>
              <a:t>Hobbies</a:t>
            </a:r>
            <a:r>
              <a:rPr lang="ru-RU" sz="1800" dirty="0" smtClean="0">
                <a:latin typeface="Comic Sans MS" pitchFamily="66" charset="0"/>
              </a:rPr>
              <a:t>».</a:t>
            </a:r>
            <a:r>
              <a:rPr lang="ru-RU" sz="1800" dirty="0" smtClean="0"/>
              <a:t>На </a:t>
            </a:r>
            <a:r>
              <a:rPr lang="ru-RU" sz="1800" dirty="0"/>
              <a:t>доске </a:t>
            </a:r>
            <a:r>
              <a:rPr lang="ru-RU" sz="1800" dirty="0" smtClean="0"/>
              <a:t>чертится  </a:t>
            </a:r>
            <a:r>
              <a:rPr lang="ru-RU" sz="1800" dirty="0"/>
              <a:t>таблица из трех  колонок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Know</a:t>
            </a:r>
            <a:r>
              <a:rPr lang="en-US" dirty="0">
                <a:solidFill>
                  <a:srgbClr val="C00000"/>
                </a:solidFill>
              </a:rPr>
              <a:t>…. </a:t>
            </a:r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en-US" dirty="0" smtClean="0">
                <a:solidFill>
                  <a:srgbClr val="C00000"/>
                </a:solidFill>
              </a:rPr>
              <a:t>Don’t know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en-US" dirty="0">
                <a:solidFill>
                  <a:srgbClr val="C00000"/>
                </a:solidFill>
              </a:rPr>
              <a:t>Want to know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latin typeface="Comic Sans MS" pitchFamily="66" charset="0"/>
              </a:rPr>
              <a:t>Учащиеся вспоминают, что они уже знают по этой теме  (например, названия самых популярных видов хобби), добавляют, что  они хотели бы узнать (например, как по-английски назвать различные хобби: «садоводство», «гонки», «вышивание», «альпинизм», «изучение иностранных языков» </a:t>
            </a:r>
            <a:r>
              <a:rPr lang="ru-RU" sz="1800" dirty="0" err="1">
                <a:latin typeface="Comic Sans MS" pitchFamily="66" charset="0"/>
              </a:rPr>
              <a:t>и.т.д</a:t>
            </a:r>
            <a:r>
              <a:rPr lang="ru-RU" sz="1800" dirty="0">
                <a:latin typeface="Comic Sans MS" pitchFamily="66" charset="0"/>
              </a:rPr>
              <a:t>.). Все записывается в соответствующую колонку, а  во время заключительного этапа делается вывод о том, что из желаемого и неизвестного удалось узнать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3591843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556792"/>
            <a:ext cx="8640960" cy="507260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200" i="1" dirty="0" smtClean="0">
                <a:solidFill>
                  <a:srgbClr val="CC0000"/>
                </a:solidFill>
                <a:latin typeface="Comic Sans MS" pitchFamily="66" charset="0"/>
              </a:rPr>
              <a:t>Важнейшей задачей</a:t>
            </a:r>
            <a:r>
              <a:rPr lang="ru-RU" sz="3200" dirty="0" smtClean="0">
                <a:latin typeface="Comic Sans MS" pitchFamily="66" charset="0"/>
              </a:rPr>
              <a:t> современной системы образования является формирование совокупности универсальных учебных действий, обеспечивающих компетенцию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«научить учиться»</a:t>
            </a:r>
            <a: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  <a:t>,</a:t>
            </a:r>
            <a:r>
              <a:rPr lang="ru-RU" sz="3200" dirty="0" smtClean="0">
                <a:latin typeface="Comic Sans MS" pitchFamily="66" charset="0"/>
              </a:rPr>
              <a:t>а не только освоение обучающимися конкретных предметных знаний и навыков в рамках отдельных предметов. </a:t>
            </a: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93012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Удивляй!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3627434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2061"/>
            <a:ext cx="2809875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2" y="4081981"/>
            <a:ext cx="4806110" cy="27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8707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3285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50738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11551"/>
          </a:xfrm>
        </p:spPr>
        <p:txBody>
          <a:bodyPr/>
          <a:lstStyle/>
          <a:p>
            <a:r>
              <a:rPr lang="en-US" dirty="0" smtClean="0"/>
              <a:t>Tastes differ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Одним их ярких представителей </a:t>
            </a:r>
            <a:r>
              <a:rPr lang="ru-RU" sz="2000" dirty="0" err="1"/>
              <a:t>Jelly</a:t>
            </a:r>
            <a:r>
              <a:rPr lang="ru-RU" sz="2000" dirty="0"/>
              <a:t> </a:t>
            </a:r>
            <a:r>
              <a:rPr lang="ru-RU" sz="2000" dirty="0" err="1"/>
              <a:t>Belly</a:t>
            </a:r>
            <a:r>
              <a:rPr lang="ru-RU" sz="2000" dirty="0"/>
              <a:t> </a:t>
            </a:r>
            <a:r>
              <a:rPr lang="ru-RU" sz="2000" dirty="0" err="1"/>
              <a:t>Art</a:t>
            </a:r>
            <a:r>
              <a:rPr lang="ru-RU" sz="2000" dirty="0"/>
              <a:t> является художник из Великобритании Малколм Уэст. О своей работе он говорит так: “Это очень долгий, трудоемкий и кропотливый процесс. И, как большинство вещей в мире искусства, в картинных галереях вы видите только их глянцевую сторону”. Среди его работ – портреты Элвиса Пресли, Мэрилин Монро, принца Уильяма и Кэтрин </a:t>
            </a:r>
            <a:r>
              <a:rPr lang="ru-RU" sz="2000" dirty="0" err="1"/>
              <a:t>Миддлтон</a:t>
            </a:r>
            <a:r>
              <a:rPr lang="ru-RU" sz="2000" dirty="0"/>
              <a:t>,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Beatles</a:t>
            </a:r>
            <a:r>
              <a:rPr lang="ru-RU" sz="2000" dirty="0"/>
              <a:t>. Для создания группового портрета легендарной ливерпульской четверки потребовалось 15 000 штук драже с 51 различным вкусом. Картина получила название </a:t>
            </a:r>
            <a:r>
              <a:rPr lang="ru-RU" sz="2000" dirty="0" err="1"/>
              <a:t>Let</a:t>
            </a:r>
            <a:r>
              <a:rPr lang="ru-RU" sz="2000" dirty="0"/>
              <a:t> </a:t>
            </a:r>
            <a:r>
              <a:rPr lang="ru-RU" sz="2000" dirty="0" err="1"/>
              <a:t>it</a:t>
            </a:r>
            <a:r>
              <a:rPr lang="ru-RU" sz="2000" dirty="0"/>
              <a:t> </a:t>
            </a:r>
            <a:r>
              <a:rPr lang="ru-RU" sz="2000" dirty="0" err="1"/>
              <a:t>Bean</a:t>
            </a:r>
            <a:r>
              <a:rPr lang="ru-RU" sz="2000" dirty="0"/>
              <a:t> (</a:t>
            </a:r>
            <a:r>
              <a:rPr lang="ru-RU" sz="2000" dirty="0" err="1"/>
              <a:t>bean</a:t>
            </a:r>
            <a:r>
              <a:rPr lang="ru-RU" sz="2000" dirty="0"/>
              <a:t>) – фасоль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83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63873"/>
          </a:xfrm>
        </p:spPr>
        <p:txBody>
          <a:bodyPr/>
          <a:lstStyle/>
          <a:p>
            <a:r>
              <a:rPr lang="ru-RU" sz="3600" b="0" dirty="0" smtClean="0">
                <a:solidFill>
                  <a:srgbClr val="C00000"/>
                </a:solidFill>
                <a:latin typeface="Comic Sans MS" pitchFamily="66" charset="0"/>
              </a:rPr>
              <a:t> Мои ВИДЕОКОПИЛКИ</a:t>
            </a:r>
            <a:endParaRPr lang="ru-RU" sz="36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278688" cy="5280248"/>
          </a:xfrm>
        </p:spPr>
        <p:txBody>
          <a:bodyPr/>
          <a:lstStyle/>
          <a:p>
            <a:r>
              <a:rPr lang="ru-RU" sz="1800" dirty="0"/>
              <a:t>На этапе целеполагания </a:t>
            </a:r>
            <a:r>
              <a:rPr lang="ru-RU" sz="1800" dirty="0" smtClean="0"/>
              <a:t>ученики  </a:t>
            </a:r>
            <a:r>
              <a:rPr lang="ru-RU" sz="1800" dirty="0"/>
              <a:t>просматривают видеоклип на песню  М. Джексона «Планета земля», где демонстрируются примеры разрушительных катастроф, пагубно влияющих на существование нашей планеты. Исходя из данной ситуации, задача для учеников - сформулировать название урока и цели.</a:t>
            </a:r>
          </a:p>
          <a:p>
            <a:r>
              <a:rPr lang="ru-RU" sz="1800" dirty="0"/>
              <a:t>В ходе обсуждения видео ребята приходят к выводу, что здесь демонстрировались катастрофы как природного характера ( </a:t>
            </a:r>
            <a:r>
              <a:rPr lang="ru-RU" sz="1800" dirty="0" err="1"/>
              <a:t>Natural</a:t>
            </a:r>
            <a:r>
              <a:rPr lang="ru-RU" sz="1800" dirty="0"/>
              <a:t> </a:t>
            </a:r>
            <a:r>
              <a:rPr lang="ru-RU" sz="1800" dirty="0" err="1"/>
              <a:t>disasters</a:t>
            </a:r>
            <a:r>
              <a:rPr lang="ru-RU" sz="1800" dirty="0"/>
              <a:t>), так и катастрофы возникающие из-за действий людей (</a:t>
            </a:r>
            <a:r>
              <a:rPr lang="ru-RU" sz="1800" dirty="0" err="1"/>
              <a:t>Human</a:t>
            </a:r>
            <a:r>
              <a:rPr lang="ru-RU" sz="1800" dirty="0"/>
              <a:t> </a:t>
            </a:r>
            <a:r>
              <a:rPr lang="ru-RU" sz="1800" dirty="0" err="1"/>
              <a:t>disasters</a:t>
            </a:r>
            <a:r>
              <a:rPr lang="ru-RU" sz="1800" dirty="0"/>
              <a:t>),также становится очевидным довольно скудный список названий катастроф. Это  наблюдение становится основой формулирования названия урока и целеполагания.</a:t>
            </a:r>
          </a:p>
          <a:p>
            <a:r>
              <a:rPr lang="ru-RU" sz="1800" dirty="0"/>
              <a:t>Название урока: Катастрофы</a:t>
            </a:r>
          </a:p>
          <a:p>
            <a:r>
              <a:rPr lang="ru-RU" sz="1800" dirty="0"/>
              <a:t>Цель урока: 1)познакомиться с названиями катастроф природного и антропогенного характера.</a:t>
            </a:r>
          </a:p>
          <a:p>
            <a:r>
              <a:rPr lang="ru-RU" sz="1800" dirty="0"/>
              <a:t>2)дать толкование каждого явления</a:t>
            </a:r>
          </a:p>
          <a:p>
            <a:r>
              <a:rPr lang="ru-RU" sz="1800" dirty="0"/>
              <a:t>3) определить, о каких   явлениях будет идти речь в предложенных текстах.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1089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11551"/>
          </a:xfrm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Контроль и оценка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846640" cy="5352256"/>
          </a:xfrm>
        </p:spPr>
        <p:txBody>
          <a:bodyPr/>
          <a:lstStyle/>
          <a:p>
            <a:r>
              <a:rPr lang="ru-RU" sz="1800" dirty="0">
                <a:latin typeface="Comic Sans MS" pitchFamily="66" charset="0"/>
              </a:rPr>
              <a:t>Как любой управляемый про­цесс, учебная деятельность предполагает наличие контроля. У учащихся следует формировать умение проверять не только конечный результат выполненной работы, но и весь процесс ее выполнения. Развитие умения предвидеть результаты своих действий, отдавая отчет в правильности их выполнения, сопоставляя выполняемые действия с определенным образцом, позволяет не только исправлять ошибки, но и предотвращать возможность их появления.</a:t>
            </a:r>
          </a:p>
          <a:p>
            <a:r>
              <a:rPr lang="ru-RU" sz="1800" dirty="0">
                <a:latin typeface="Comic Sans MS" pitchFamily="66" charset="0"/>
              </a:rPr>
              <a:t>       Контроль должен быть мотивирующим и диагностирующим, а оценка – рефлексивной и прогностической. Со способности рефлексировать, т.е. различать: “это я уже знаю и умею”, “а это я ещё совсем не знаю, надо узнать”, “я уже немного знаю это, но надо ещё получше разобраться” - начинается учебная самостоятельность школьника, переход от чисто исполнительского поведения к подлинному самосовершенствованию человека, умеющего учиться. </a:t>
            </a:r>
            <a:r>
              <a:rPr lang="ru-RU" sz="1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412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7376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010400" cy="511551"/>
          </a:xfrm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Приёмы оценочной деятельности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124744"/>
            <a:ext cx="7846640" cy="5352256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kumimoji="0" lang="ru-RU" sz="18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Лесенка</a:t>
            </a: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 – ученики отмечают на ступеньках, как усвоили материал: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Нижняя – не понял, 2-я ступенька – требуется небольшая помощь, верхняя ступенька – ребёнок хорошо усвоил материал, может работу выполнить самостоятельно.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kumimoji="0"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Светофор</a:t>
            </a: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 – оценивать  выполнение заданий с помощью цветовых сигналов: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Красный – нужна помощь!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Зелёный – я умею сам.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Жёлтый – умею, но не уверен ещё.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kumimoji="0"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Смайлики</a:t>
            </a:r>
            <a:r>
              <a:rPr kumimoji="0" lang="ru-RU" sz="18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 </a:t>
            </a: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– весёлый –я доволен собой (справился с заданием), простой – мне было трудно, но я справился, грустный – мне нужна помощь (трудно, задания сложные).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kumimoji="0" lang="ru-RU" sz="1800" dirty="0">
              <a:solidFill>
                <a:schemeClr val="accent4">
                  <a:lumMod val="90000"/>
                  <a:lumOff val="10000"/>
                </a:schemeClr>
              </a:solidFill>
              <a:latin typeface="Comic Sans MS" pitchFamily="66" charset="0"/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kumimoji="0" lang="ru-RU" sz="18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Портфолио или «Карта самооценки ученика»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Основной смысл портфолио – показать всё, на что ты способен. Есть специальный раздел, где ребёнок оценивает свои ЗУН на начало изучаемой темы и на конец.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Портфель достижений может помочь ученику: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- оценить его успехи;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- спланировать дальнейшее обучение;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- показать свои достижения окружающим.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endParaRPr kumimoji="0" lang="ru-RU" sz="1800" b="1" dirty="0">
              <a:solidFill>
                <a:schemeClr val="accent4">
                  <a:lumMod val="90000"/>
                  <a:lumOff val="10000"/>
                </a:schemeClr>
              </a:solidFill>
              <a:latin typeface="Comic Sans MS" pitchFamily="66" charset="0"/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SzPct val="70000"/>
              <a:buNone/>
            </a:pPr>
            <a:r>
              <a:rPr kumimoji="0" lang="ru-RU" sz="18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omic Sans MS" pitchFamily="66" charset="0"/>
              </a:rPr>
              <a:t>Работа с эталонами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3178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0" y="2286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 эмоционального состояния</a:t>
            </a:r>
          </a:p>
        </p:txBody>
      </p:sp>
      <p:pic>
        <p:nvPicPr>
          <p:cNvPr id="5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791200" y="57150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400" y="685800"/>
            <a:ext cx="3962400" cy="213360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kumimoji="0" lang="ru-RU" sz="2000" dirty="0">
              <a:solidFill>
                <a:srgbClr val="002060"/>
              </a:solidFill>
            </a:endParaRPr>
          </a:p>
        </p:txBody>
      </p:sp>
      <p:pic>
        <p:nvPicPr>
          <p:cNvPr id="10248" name="Рисунок 6" descr="330026694634_282eb25d96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2325" r="3484" b="51163"/>
          <a:stretch>
            <a:fillRect/>
          </a:stretch>
        </p:blipFill>
        <p:spPr bwMode="auto">
          <a:xfrm>
            <a:off x="609600" y="1066800"/>
            <a:ext cx="1143000" cy="137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Рисунок 7" descr="330026694634_282eb25d96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51613" r="53191" b="3226"/>
          <a:stretch>
            <a:fillRect/>
          </a:stretch>
        </p:blipFill>
        <p:spPr bwMode="auto">
          <a:xfrm>
            <a:off x="1905000" y="1066800"/>
            <a:ext cx="1143000" cy="137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Рисунок 8" descr="330026694634_282eb25d96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1" t="52000" r="3177"/>
          <a:stretch>
            <a:fillRect/>
          </a:stretch>
        </p:blipFill>
        <p:spPr bwMode="auto">
          <a:xfrm>
            <a:off x="3200400" y="1066800"/>
            <a:ext cx="1143000" cy="137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48200" y="685800"/>
            <a:ext cx="3733800" cy="205740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ru-RU" sz="1800">
              <a:solidFill>
                <a:prstClr val="white"/>
              </a:solidFill>
            </a:endParaRPr>
          </a:p>
        </p:txBody>
      </p:sp>
      <p:pic>
        <p:nvPicPr>
          <p:cNvPr id="10252" name="Рисунок 10" descr="smi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0" b="75047"/>
          <a:stretch>
            <a:fillRect/>
          </a:stretch>
        </p:blipFill>
        <p:spPr bwMode="auto">
          <a:xfrm>
            <a:off x="4800600" y="1066800"/>
            <a:ext cx="1066800" cy="137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Рисунок 11" descr="smi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24953" b="51138"/>
          <a:stretch>
            <a:fillRect/>
          </a:stretch>
        </p:blipFill>
        <p:spPr bwMode="auto">
          <a:xfrm>
            <a:off x="5943600" y="1066800"/>
            <a:ext cx="1066800" cy="137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Рисунок 12" descr="smi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50000" b="75047"/>
          <a:stretch>
            <a:fillRect/>
          </a:stretch>
        </p:blipFill>
        <p:spPr bwMode="auto">
          <a:xfrm>
            <a:off x="7086600" y="1066800"/>
            <a:ext cx="1066800" cy="137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57200" y="3505200"/>
            <a:ext cx="3962400" cy="213360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kumimoji="0" lang="ru-RU" sz="1800" dirty="0">
              <a:solidFill>
                <a:srgbClr val="002060"/>
              </a:solidFill>
            </a:endParaRPr>
          </a:p>
        </p:txBody>
      </p:sp>
      <p:pic>
        <p:nvPicPr>
          <p:cNvPr id="10256" name="Рисунок 14" descr="img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2971800" cy="1609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648200" y="3505200"/>
            <a:ext cx="3657600" cy="205740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ru-RU" sz="1800">
              <a:solidFill>
                <a:prstClr val="white"/>
              </a:solidFill>
            </a:endParaRPr>
          </a:p>
        </p:txBody>
      </p:sp>
      <p:pic>
        <p:nvPicPr>
          <p:cNvPr id="10258" name="Рисунок 17" descr="pravilnyj-vybor-novogodnix-iskusstvennyx-elo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447800" cy="1828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6" descr="C:\Documents and Settings\Иятта\Рабочий стол\ЭТО СРОЧНО\Новая папка\1283249095_school-supplies-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419600"/>
            <a:ext cx="360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Рисунок 18" descr="032009297550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1485900" cy="1828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1" name="TextBox 19"/>
          <p:cNvSpPr txBox="1">
            <a:spLocks noChangeArrowheads="1"/>
          </p:cNvSpPr>
          <p:nvPr/>
        </p:nvSpPr>
        <p:spPr bwMode="auto">
          <a:xfrm>
            <a:off x="1447800" y="28956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195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41775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-125819"/>
            <a:ext cx="4392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доске рисуется мишень, которая делится на сектора. В каждом из секторов записываются параметры- вопросы рефлексии состоявшейся деятельности. Например, оценка содержания, оценка форм и методов проведения урока, оценка деятельности педагога, оценка своей деятельности. Участник ставит метки в сектора соответственно оценке результата: чем ближе к центру мишени, тем ближе к десятке, на краях мишени оценка ближе к нулю. Затем проводят её краткий анализ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5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kumimoji="0"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Метод «</a:t>
            </a:r>
            <a:r>
              <a:rPr kumimoji="0" lang="ru-RU" sz="4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Плюс-минус-интересно</a:t>
            </a:r>
            <a:r>
              <a:rPr kumimoji="0"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kumimoji="0" lang="ru-RU" sz="4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ru-RU" sz="1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Это упражнение можно выполнять как устно, так и письменно, в зависимости от наличия времени. Для письменного выполнения предлагается заполнить таблицу из трех граф. В графу «П» - «плюс»- записывается все, что понравилось на уроке, информация и формы работы,  которые вызвали положительные эмоции, либо, по мнению ученика, могут быть ему полезны для достижения каких-то целей. В графу «М» - «минус»- 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. В графу «И» - «интересно»- учащиеся вписывают все любопытные факты, о которых узнали на уроке, что бы еще хотелось узнать по данной проблеме, вопросы к учителю.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5" y="4725144"/>
          <a:ext cx="4680519" cy="1584176"/>
        </p:xfrm>
        <a:graphic>
          <a:graphicData uri="http://schemas.openxmlformats.org/drawingml/2006/table">
            <a:tbl>
              <a:tblPr/>
              <a:tblGrid>
                <a:gridCol w="156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Плюс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4437112"/>
            <a:ext cx="1872208" cy="20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4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72816"/>
            <a:ext cx="8568952" cy="485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В широком значении термин «универсальные учебные действия» означает умение учиться, т. е. способность субъекта к саморазвитию и самосовершенствованию путем сознательного и активного присвоения нового социального опыта. </a:t>
            </a: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Универсальные учебные действия (УУД)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6632"/>
            <a:ext cx="7010400" cy="8375242"/>
          </a:xfrm>
        </p:spPr>
        <p:txBody>
          <a:bodyPr/>
          <a:lstStyle/>
          <a:p>
            <a:pPr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dirty="0">
                <a:solidFill>
                  <a:srgbClr val="C00000"/>
                </a:solidFill>
                <a:latin typeface="Comic Sans MS" pitchFamily="66" charset="0"/>
              </a:rPr>
              <a:t>Оценочный лист к тесту Модуля 3 по английскому языку</a:t>
            </a:r>
            <a:br>
              <a:rPr lang="ru-RU" sz="1800" b="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0" dirty="0">
                <a:solidFill>
                  <a:srgbClr val="C00000"/>
                </a:solidFill>
                <a:latin typeface="Comic Sans MS" pitchFamily="66" charset="0"/>
              </a:rPr>
              <a:t>(УМК </a:t>
            </a:r>
            <a:r>
              <a:rPr lang="ru-RU" sz="1800" b="0" dirty="0" err="1">
                <a:solidFill>
                  <a:srgbClr val="C00000"/>
                </a:solidFill>
                <a:latin typeface="Comic Sans MS" pitchFamily="66" charset="0"/>
              </a:rPr>
              <a:t>Spotlight</a:t>
            </a:r>
            <a:r>
              <a:rPr lang="ru-RU" sz="1800" b="0" dirty="0">
                <a:solidFill>
                  <a:srgbClr val="C00000"/>
                </a:solidFill>
                <a:latin typeface="Comic Sans MS" pitchFamily="66" charset="0"/>
              </a:rPr>
              <a:t>, 5 класс)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r>
              <a:rPr lang="ru-RU" b="0" kern="12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b="0" dirty="0">
                <a:latin typeface="Arial"/>
              </a:rPr>
              <a:t/>
            </a:r>
            <a:br>
              <a:rPr lang="ru-RU" sz="4800" b="0" dirty="0">
                <a:latin typeface="Arial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35206" y="981075"/>
          <a:ext cx="5441987" cy="5495924"/>
        </p:xfrm>
        <a:graphic>
          <a:graphicData uri="http://schemas.openxmlformats.org/drawingml/2006/table">
            <a:tbl>
              <a:tblPr firstRow="1" firstCol="1" bandRow="1"/>
              <a:tblGrid>
                <a:gridCol w="40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Номера заданий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возможные баллы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учителя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Знать базовую лексику модуля 3 по темам (дом, комнаты – стр.46, мебель – стр.48)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подбирать окончания составных названий комнат, мебели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А, 1-8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подставлять лексику (дом, комнаты, мебель) в предложения по смыслу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В, 9-18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19-24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Знать предлоги (стр.50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GR2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употреблять предлоги в предложениях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25-30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Знать правило «Оборот 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there is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there are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(стр. 49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GR2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употреблять оборот 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there is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there are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его формы (положительную и отрицательную) в предложениях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31-35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36-39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отвечать на вопросы по теме «Описание дома»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40-44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отвечать на вопросы по прочитанному тексту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45-49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выделять нужную информацию на слух при прослушивании текста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50-54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5" marR="64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5086" y="1055786"/>
            <a:ext cx="243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29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47" y="476672"/>
            <a:ext cx="662495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096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843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Видный исследователь проблем контроля и самоконтроля М.Э. </a:t>
            </a:r>
            <a:r>
              <a:rPr lang="ru-RU" dirty="0" err="1">
                <a:latin typeface="Comic Sans MS" pitchFamily="66" charset="0"/>
              </a:rPr>
              <a:t>Боцманова</a:t>
            </a:r>
            <a:r>
              <a:rPr lang="ru-RU" dirty="0">
                <a:latin typeface="Comic Sans MS" pitchFamily="66" charset="0"/>
              </a:rPr>
              <a:t> подчёркивала: “Если вам удастся научить ребёнка постоянному самоконтролю, считайте, что вы сделали очень важный шаг – вы поставили его на эскалатор, который вынесет его к вершинам самостоятельности”.</a:t>
            </a:r>
          </a:p>
        </p:txBody>
      </p:sp>
    </p:spTree>
    <p:extLst>
      <p:ext uri="{BB962C8B-B14F-4D97-AF65-F5344CB8AC3E}">
        <p14:creationId xmlns:p14="http://schemas.microsoft.com/office/powerpoint/2010/main" val="40230170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78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УМК «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SPOLIGHT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(АВТОРЫ:Н.И.БЫКОВА, Д.ДУЛИ, М.Д.ПОСПЕЛОВА, В.ЭВАНС, О.Е.ПОДОЛЯКО и др.)  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5298" name="Picture 2" descr="http://ok-language.ru/images/lib/ENG/Spotlight/Spotlight-UMK.jpg"/>
          <p:cNvPicPr>
            <a:picLocks noChangeAspect="1" noChangeArrowheads="1"/>
          </p:cNvPicPr>
          <p:nvPr/>
        </p:nvPicPr>
        <p:blipFill>
          <a:blip r:embed="rId2" cstate="print"/>
          <a:srcRect l="1303" t="10500" r="2243" b="3401"/>
          <a:stretch>
            <a:fillRect/>
          </a:stretch>
        </p:blipFill>
        <p:spPr bwMode="auto">
          <a:xfrm>
            <a:off x="2555776" y="3156536"/>
            <a:ext cx="6340216" cy="351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предлагает широкий спектр увлекательных заданий, позволяющих расширить и углубить изучаемый материал, способствует формированию УУД. </a:t>
            </a:r>
          </a:p>
        </p:txBody>
      </p:sp>
      <p:pic>
        <p:nvPicPr>
          <p:cNvPr id="7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231272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25144"/>
            <a:ext cx="3454562" cy="197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2177"/>
            <a:ext cx="5742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Целеполагание - 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Зачем?</a:t>
            </a:r>
          </a:p>
          <a:p>
            <a:r>
              <a:rPr lang="ru-RU" sz="3200" dirty="0">
                <a:latin typeface="Comic Sans MS" pitchFamily="66" charset="0"/>
              </a:rPr>
              <a:t>Планирование –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В какой последовательности?</a:t>
            </a:r>
          </a:p>
          <a:p>
            <a:r>
              <a:rPr lang="ru-RU" sz="3200" dirty="0">
                <a:latin typeface="Comic Sans MS" pitchFamily="66" charset="0"/>
              </a:rPr>
              <a:t>Прогнозирование –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Где необходимо?</a:t>
            </a:r>
          </a:p>
          <a:p>
            <a:r>
              <a:rPr lang="ru-RU" sz="3200" dirty="0">
                <a:latin typeface="Comic Sans MS" pitchFamily="66" charset="0"/>
              </a:rPr>
              <a:t>Контроль –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Правильно ли?</a:t>
            </a:r>
          </a:p>
          <a:p>
            <a:r>
              <a:rPr lang="ru-RU" sz="3200" dirty="0">
                <a:latin typeface="Comic Sans MS" pitchFamily="66" charset="0"/>
              </a:rPr>
              <a:t>Коррекция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– Как исправить?</a:t>
            </a:r>
          </a:p>
          <a:p>
            <a:r>
              <a:rPr lang="ru-RU" sz="3200" dirty="0">
                <a:latin typeface="Comic Sans MS" pitchFamily="66" charset="0"/>
              </a:rPr>
              <a:t>Оценка –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Вот так хорошо, правильно!</a:t>
            </a:r>
          </a:p>
          <a:p>
            <a:r>
              <a:rPr lang="ru-RU" sz="3200" dirty="0">
                <a:latin typeface="Comic Sans MS" pitchFamily="66" charset="0"/>
              </a:rPr>
              <a:t>Волевая </a:t>
            </a:r>
            <a:r>
              <a:rPr lang="ru-RU" sz="3200" dirty="0" err="1">
                <a:latin typeface="Comic Sans MS" pitchFamily="66" charset="0"/>
              </a:rPr>
              <a:t>саморегуляция</a:t>
            </a:r>
            <a:r>
              <a:rPr lang="ru-RU" sz="3200" dirty="0">
                <a:latin typeface="Comic Sans MS" pitchFamily="66" charset="0"/>
              </a:rPr>
              <a:t> –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Сосредоточился 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          </a:t>
            </a: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и ещё раз!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32" y="266214"/>
            <a:ext cx="2073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212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83907"/>
            <a:ext cx="603041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Главное для учителя - помнить, что все учащиеся - звезды, маленькие и большие, близкие и далекие, но одинаково красивые. Каждая звездочка выбирает свою траекторию полета. Каждая звездочка мечтает сиять.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28422"/>
            <a:ext cx="2607593" cy="347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3739"/>
            <a:ext cx="29432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982"/>
            <a:ext cx="2073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371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3" descr="http://image.horoshop.ru/catalog_image/product/tv/048653_01_big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569325" cy="6426200"/>
          </a:xfrm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95288" y="950913"/>
            <a:ext cx="45370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я узнал… </a:t>
            </a:r>
            <a:b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интересно… </a:t>
            </a:r>
            <a:b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научился… </a:t>
            </a:r>
            <a: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понял, что… </a:t>
            </a:r>
            <a:b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я могу… </a:t>
            </a:r>
            <a:b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почувствовал…</a:t>
            </a:r>
          </a:p>
          <a:p>
            <a: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трудно… </a:t>
            </a:r>
            <a:br>
              <a:rPr kumimoji="0" lang="ru-RU" sz="3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4500563" y="1125538"/>
            <a:ext cx="46434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научился… </a:t>
            </a:r>
            <a:b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смог… </a:t>
            </a:r>
          </a:p>
          <a:p>
            <a:pPr eaLnBrk="1" hangingPunct="1"/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 меня получилось  </a:t>
            </a:r>
            <a:b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 попробую… </a:t>
            </a:r>
            <a:b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Меня удивило… </a:t>
            </a:r>
            <a:b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приобрел… </a:t>
            </a:r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Мне захотелось… </a:t>
            </a:r>
            <a:r>
              <a:rPr kumimoji="0" lang="ru-RU" sz="1800" smtClean="0">
                <a:solidFill>
                  <a:srgbClr val="000000"/>
                </a:solidFill>
              </a:rPr>
              <a:t/>
            </a:r>
            <a:br>
              <a:rPr kumimoji="0" lang="ru-RU" sz="1800" smtClean="0">
                <a:solidFill>
                  <a:srgbClr val="000000"/>
                </a:solidFill>
              </a:rPr>
            </a:br>
            <a:endParaRPr kumimoji="0" 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72816"/>
            <a:ext cx="8568952" cy="485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В более узком (собственно психологическом) значении этот термин можно определить как совокупность способов действия учащегося (а также связанных с ними навыков учебной работы), обеспечивающих самостоятельное усвоение новых знаний, формирование умений, включая организацию этого процесса.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Универсальные учебные действия (УУД)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В составе основных видов универсальных учебных действий, соответствующих ключевым целям общего образования, можно выделить четыре блока: </a:t>
            </a:r>
          </a:p>
          <a:p>
            <a:r>
              <a:rPr lang="ru-RU" b="1" i="1" dirty="0" smtClean="0">
                <a:latin typeface="Comic Sans MS" pitchFamily="66" charset="0"/>
              </a:rPr>
              <a:t>личностный</a:t>
            </a:r>
            <a:r>
              <a:rPr lang="ru-RU" b="1" dirty="0" smtClean="0">
                <a:latin typeface="Comic Sans MS" pitchFamily="66" charset="0"/>
              </a:rPr>
              <a:t>;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регулятивный </a:t>
            </a:r>
            <a:r>
              <a:rPr lang="ru-RU" b="1" dirty="0" smtClean="0">
                <a:latin typeface="Comic Sans MS" pitchFamily="66" charset="0"/>
              </a:rPr>
              <a:t>(включающий также действия </a:t>
            </a:r>
            <a:r>
              <a:rPr lang="ru-RU" b="1" i="1" dirty="0" err="1" smtClean="0">
                <a:latin typeface="Comic Sans MS" pitchFamily="66" charset="0"/>
              </a:rPr>
              <a:t>саморегуляции</a:t>
            </a:r>
            <a:r>
              <a:rPr lang="ru-RU" b="1" dirty="0" smtClean="0">
                <a:latin typeface="Comic Sans MS" pitchFamily="66" charset="0"/>
              </a:rPr>
              <a:t>);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познавательный</a:t>
            </a:r>
            <a:r>
              <a:rPr lang="ru-RU" b="1" dirty="0" smtClean="0">
                <a:latin typeface="Comic Sans MS" pitchFamily="66" charset="0"/>
              </a:rPr>
              <a:t>;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коммуникативный</a:t>
            </a:r>
            <a:r>
              <a:rPr lang="ru-RU" b="1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Виды универсальных учебных действий (УУД)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Регулятивные универсальные учебные действия 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обеспечивают организацию и регулирование учащимися своей учебной деятельности.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Регулятивные УУД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2226" name="Picture 2" descr="http://foto.kr.ua/gallery/photos/05_school/school_004.jpg"/>
          <p:cNvPicPr>
            <a:picLocks noChangeAspect="1" noChangeArrowheads="1"/>
          </p:cNvPicPr>
          <p:nvPr/>
        </p:nvPicPr>
        <p:blipFill>
          <a:blip r:embed="rId3" cstate="print"/>
          <a:srcRect l="10909" t="8060" r="10252"/>
          <a:stretch>
            <a:fillRect/>
          </a:stretch>
        </p:blipFill>
        <p:spPr bwMode="auto">
          <a:xfrm>
            <a:off x="4499992" y="3140968"/>
            <a:ext cx="4392488" cy="343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12776"/>
            <a:ext cx="8784976" cy="521662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В умении учиться выделяются две составляющие:</a:t>
            </a:r>
          </a:p>
          <a:p>
            <a:pPr lvl="0"/>
            <a:r>
              <a:rPr lang="ru-RU" b="1" dirty="0" smtClean="0">
                <a:latin typeface="Comic Sans MS" pitchFamily="66" charset="0"/>
              </a:rPr>
              <a:t>Рефлексивные действия</a:t>
            </a:r>
            <a:r>
              <a:rPr lang="ru-RU" dirty="0" smtClean="0">
                <a:latin typeface="Comic Sans MS" pitchFamily="66" charset="0"/>
              </a:rPr>
              <a:t>, необходимые для того, чтобы опознать новую задачу, для решения которой человеку не хватает его знаний и умений, и для того, чтобы получить ответ на вопрос </a:t>
            </a:r>
            <a:r>
              <a:rPr lang="ru-RU" b="1" dirty="0" smtClean="0">
                <a:latin typeface="Comic Sans MS" pitchFamily="66" charset="0"/>
              </a:rPr>
              <a:t>чему учиться?</a:t>
            </a:r>
            <a:endParaRPr lang="ru-RU" dirty="0" smtClean="0">
              <a:latin typeface="Comic Sans MS" pitchFamily="66" charset="0"/>
            </a:endParaRPr>
          </a:p>
          <a:p>
            <a:pPr lvl="0"/>
            <a:r>
              <a:rPr lang="ru-RU" b="1" dirty="0" smtClean="0">
                <a:latin typeface="Comic Sans MS" pitchFamily="66" charset="0"/>
              </a:rPr>
              <a:t>Поисковые действия,</a:t>
            </a:r>
            <a:r>
              <a:rPr lang="ru-RU" dirty="0" smtClean="0">
                <a:latin typeface="Comic Sans MS" pitchFamily="66" charset="0"/>
              </a:rPr>
              <a:t> которые необходимы для приобретения недостающих знаний, умений для ответа на второй вопрос: </a:t>
            </a:r>
            <a:r>
              <a:rPr lang="ru-RU" b="1" dirty="0" smtClean="0">
                <a:latin typeface="Comic Sans MS" pitchFamily="66" charset="0"/>
              </a:rPr>
              <a:t>как научиться?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Регулятивные УУД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Регулятивные УУД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0178" name="Picture 2" descr="https://fs00.infourok.ru/images/doc/306/305765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8784976" cy="485658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i="1" dirty="0" err="1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Целеполагание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- постановка учебной задачи на основе соотнесения того, что уже известно и усвоено учащимся, и того, что еще неизвестно. 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Планирование</a:t>
            </a:r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– определение последовательности промежуточных целей с учетом конечного результата; составление плана и последовательности действий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Прогнозирование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– предвосхищение результата и уровня усвоения, его временных характеристик.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gameraft.ru/wp-content/uploads/2014/10/fgos-didaktichesk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5696" cy="12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3" y="26064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Регулятивные УУД =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организация учебной деятельности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off to school">
  <a:themeElements>
    <a:clrScheme name="">
      <a:dk1>
        <a:srgbClr val="000066"/>
      </a:dk1>
      <a:lt1>
        <a:srgbClr val="FFFFFF"/>
      </a:lt1>
      <a:dk2>
        <a:srgbClr val="666699"/>
      </a:dk2>
      <a:lt2>
        <a:srgbClr val="000000"/>
      </a:lt2>
      <a:accent1>
        <a:srgbClr val="33CCCC"/>
      </a:accent1>
      <a:accent2>
        <a:srgbClr val="FFFF66"/>
      </a:accent2>
      <a:accent3>
        <a:srgbClr val="FFFFFF"/>
      </a:accent3>
      <a:accent4>
        <a:srgbClr val="000056"/>
      </a:accent4>
      <a:accent5>
        <a:srgbClr val="ADE2E2"/>
      </a:accent5>
      <a:accent6>
        <a:srgbClr val="E7E75C"/>
      </a:accent6>
      <a:hlink>
        <a:srgbClr val="3399FF"/>
      </a:hlink>
      <a:folHlink>
        <a:srgbClr val="9966FF"/>
      </a:folHlink>
    </a:clrScheme>
    <a:fontScheme name="08-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8-02 1">
        <a:dk1>
          <a:srgbClr val="000000"/>
        </a:dk1>
        <a:lt1>
          <a:srgbClr val="FFFFFF"/>
        </a:lt1>
        <a:dk2>
          <a:srgbClr val="996633"/>
        </a:dk2>
        <a:lt2>
          <a:srgbClr val="FF9900"/>
        </a:lt2>
        <a:accent1>
          <a:srgbClr val="D60093"/>
        </a:accent1>
        <a:accent2>
          <a:srgbClr val="FFFF66"/>
        </a:accent2>
        <a:accent3>
          <a:srgbClr val="CAB8AD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-02 2">
        <a:dk1>
          <a:srgbClr val="FFFFCC"/>
        </a:dk1>
        <a:lt1>
          <a:srgbClr val="FFFFFF"/>
        </a:lt1>
        <a:dk2>
          <a:srgbClr val="FFFFCC"/>
        </a:dk2>
        <a:lt2>
          <a:srgbClr val="996600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-0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-02 4">
        <a:dk1>
          <a:srgbClr val="000000"/>
        </a:dk1>
        <a:lt1>
          <a:srgbClr val="FFFFFF"/>
        </a:lt1>
        <a:dk2>
          <a:srgbClr val="990066"/>
        </a:dk2>
        <a:lt2>
          <a:srgbClr val="008080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 to school</Template>
  <TotalTime>1072</TotalTime>
  <Words>1944</Words>
  <Application>Microsoft Office PowerPoint</Application>
  <PresentationFormat>Экран (4:3)</PresentationFormat>
  <Paragraphs>236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宋体</vt:lpstr>
      <vt:lpstr>Arial</vt:lpstr>
      <vt:lpstr>Calibri</vt:lpstr>
      <vt:lpstr>Comic Sans MS</vt:lpstr>
      <vt:lpstr>Tahoma</vt:lpstr>
      <vt:lpstr>Times New Roman</vt:lpstr>
      <vt:lpstr>Verdana</vt:lpstr>
      <vt:lpstr>Wingdings</vt:lpstr>
      <vt:lpstr>off to school</vt:lpstr>
      <vt:lpstr>Оформление по умолчанию</vt:lpstr>
      <vt:lpstr>Тема Office</vt:lpstr>
      <vt:lpstr>1_Тема Office</vt:lpstr>
      <vt:lpstr>Формирование регулятивных УУД на уроках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Целепологание</vt:lpstr>
      <vt:lpstr>SMART</vt:lpstr>
      <vt:lpstr>Приемы целеполагания </vt:lpstr>
      <vt:lpstr>Ситуация «Яркого пятна»</vt:lpstr>
      <vt:lpstr>Домысливание</vt:lpstr>
      <vt:lpstr>Проблема предыдущего урока</vt:lpstr>
      <vt:lpstr>Удивляй!  </vt:lpstr>
      <vt:lpstr>Презентация PowerPoint</vt:lpstr>
      <vt:lpstr>Tastes differ</vt:lpstr>
      <vt:lpstr> Мои ВИДЕОКОПИЛКИ</vt:lpstr>
      <vt:lpstr>Контроль и оценка</vt:lpstr>
      <vt:lpstr>Презентация PowerPoint</vt:lpstr>
      <vt:lpstr>Приёмы оценочной деятельности </vt:lpstr>
      <vt:lpstr>Рефлексия эмоционального состояния</vt:lpstr>
      <vt:lpstr>Презентация PowerPoint</vt:lpstr>
      <vt:lpstr>Презентация PowerPoint</vt:lpstr>
      <vt:lpstr>Оценочный лист к тесту Модуля 3 по английскому языку (УМК Spotlight, 5 класс)                 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>http://www.inzones.com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MILLENNIUM ENGLISH</dc:title>
  <dc:creator>ЕЛЕНА</dc:creator>
  <cp:lastModifiedBy>DNS</cp:lastModifiedBy>
  <cp:revision>74</cp:revision>
  <dcterms:created xsi:type="dcterms:W3CDTF">2016-09-13T16:13:23Z</dcterms:created>
  <dcterms:modified xsi:type="dcterms:W3CDTF">2020-06-07T07:25:13Z</dcterms:modified>
</cp:coreProperties>
</file>