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1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5604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409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09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2365225-6932-457F-A585-BE1160F5DF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55FC81-8C07-471C-8808-328F9363BD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D4DC6E-838C-4A72-8A19-91BD57ACD3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9CB87F-86B4-4FB4-AA83-055B681E21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E2CB0B-F7EF-411C-97D8-2CCD679188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115041-AB13-4BB8-9B94-BD9247D5CD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E78A39-3FDB-4B55-8910-2E31E3B7AE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887F74-8984-4950-B466-E56A517883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0E7E0A-8FB7-497E-8125-CC0FAE8B76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D31790-44A2-4318-9D1C-31E7698FA9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6B0723-F045-4A1B-87C2-56B51BBCE0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578302-645D-4073-8ED2-639D338EE0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9DB589F1-0628-475B-95B5-BE874C23F9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jpe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jpeg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6.jpeg"/><Relationship Id="rId2" Type="http://schemas.openxmlformats.org/officeDocument/2006/relationships/hyperlink" Target="http://dl9.glitter-graphics.net/pub/619/619589ga2upyu3st.gif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f.mypage.ru/d7872d8e9b64b82e65251f1bf330ae96_ce7075e1407b2f0ddcd9132ffc4b1f9a.jpg" TargetMode="External"/><Relationship Id="rId5" Type="http://schemas.openxmlformats.org/officeDocument/2006/relationships/image" Target="../media/image15.png"/><Relationship Id="rId4" Type="http://schemas.openxmlformats.org/officeDocument/2006/relationships/hyperlink" Target="http://www.s1p.edu.pl/samorzad.gif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6.jpeg"/><Relationship Id="rId2" Type="http://schemas.openxmlformats.org/officeDocument/2006/relationships/hyperlink" Target="http://dl9.glitter-graphics.net/pub/619/619589ga2upyu3st.gif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f.mypage.ru/d7872d8e9b64b82e65251f1bf330ae96_ce7075e1407b2f0ddcd9132ffc4b1f9a.jpg" TargetMode="External"/><Relationship Id="rId5" Type="http://schemas.openxmlformats.org/officeDocument/2006/relationships/image" Target="../media/image15.png"/><Relationship Id="rId4" Type="http://schemas.openxmlformats.org/officeDocument/2006/relationships/hyperlink" Target="http://www.s1p.edu.pl/samorzad.gif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f.mypage.ru/d7872d8e9b64b82e65251f1bf330ae96_ce7075e1407b2f0ddcd9132ffc4b1f9a.jpg" TargetMode="External"/><Relationship Id="rId3" Type="http://schemas.openxmlformats.org/officeDocument/2006/relationships/image" Target="../media/image14.png"/><Relationship Id="rId7" Type="http://schemas.openxmlformats.org/officeDocument/2006/relationships/image" Target="../media/image17.jpeg"/><Relationship Id="rId2" Type="http://schemas.openxmlformats.org/officeDocument/2006/relationships/hyperlink" Target="http://dl9.glitter-graphics.net/pub/619/619589ga2upyu3st.gif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olymp74.ru/images/view.php?id=d756cb3d29007d6f17d67bd5132d4cb82cbdacf882b2a5b5cee1619677092b55" TargetMode="External"/><Relationship Id="rId11" Type="http://schemas.openxmlformats.org/officeDocument/2006/relationships/image" Target="../media/image18.jpeg"/><Relationship Id="rId5" Type="http://schemas.openxmlformats.org/officeDocument/2006/relationships/image" Target="../media/image15.png"/><Relationship Id="rId10" Type="http://schemas.openxmlformats.org/officeDocument/2006/relationships/hyperlink" Target="http://images.yandex.ru/yandsearch?img_url=www.edu.cap.ru%2Fhome%2F7152%2F21248549.jpg&amp;iorient=&amp;nojs=1&amp;icolor=&amp;p=4&amp;site=&amp;text=%D0%B0%D0%BD%D0%B8%D0%BC%D0%B0%D1%86%D0%B8%D1%8F%20%D1%88%D0%BA%D0%BE%D0%BB%D1%8C%D0%BD%D1%8B%D0%B9%20%D0%BA%D0%BB%D0%B0%D1%81%D1%81%20%D0%BA%D0%B0%D1%80%D1%82%D0%B8%D0%BD%D0%BA%D0%B8&amp;wp=&amp;pos=136&amp;recent=&amp;type=&amp;isize=&amp;rpt=simage&amp;itype=" TargetMode="External"/><Relationship Id="rId4" Type="http://schemas.openxmlformats.org/officeDocument/2006/relationships/hyperlink" Target="http://www.s1p.edu.pl/samorzad.gif" TargetMode="External"/><Relationship Id="rId9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yandex.ru/yandsearch?img_url=www.edu.cap.ru%2Fhome%2F7152%2F21248549.jpg&amp;iorient=&amp;nojs=1&amp;icolor=&amp;p=4&amp;site=&amp;text=%D0%B0%D0%BD%D0%B8%D0%BC%D0%B0%D1%86%D0%B8%D1%8F%20%D1%88%D0%BA%D0%BE%D0%BB%D1%8C%D0%BD%D1%8B%D0%B9%20%D0%BA%D0%BB%D0%B0%D1%81%D1%81%20%D0%BA%D0%B0%D1%80%D1%82%D0%B8%D0%BD%D0%BA%D0%B8&amp;wp=&amp;pos=136&amp;recent=&amp;type=&amp;isize=&amp;rpt=simage&amp;itype=" TargetMode="External"/><Relationship Id="rId3" Type="http://schemas.openxmlformats.org/officeDocument/2006/relationships/image" Target="../media/image14.png"/><Relationship Id="rId7" Type="http://schemas.openxmlformats.org/officeDocument/2006/relationships/image" Target="../media/image16.jpeg"/><Relationship Id="rId2" Type="http://schemas.openxmlformats.org/officeDocument/2006/relationships/hyperlink" Target="http://dl9.glitter-graphics.net/pub/619/619589ga2upyu3st.gif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f.mypage.ru/d7872d8e9b64b82e65251f1bf330ae96_ce7075e1407b2f0ddcd9132ffc4b1f9a.jpg" TargetMode="External"/><Relationship Id="rId5" Type="http://schemas.openxmlformats.org/officeDocument/2006/relationships/image" Target="../media/image15.png"/><Relationship Id="rId4" Type="http://schemas.openxmlformats.org/officeDocument/2006/relationships/hyperlink" Target="http://www.s1p.edu.pl/samorzad.gif" TargetMode="External"/><Relationship Id="rId9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6.jpeg"/><Relationship Id="rId2" Type="http://schemas.openxmlformats.org/officeDocument/2006/relationships/hyperlink" Target="http://dl9.glitter-graphics.net/pub/619/619589ga2upyu3st.gif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f.mypage.ru/d7872d8e9b64b82e65251f1bf330ae96_ce7075e1407b2f0ddcd9132ffc4b1f9a.jpg" TargetMode="External"/><Relationship Id="rId5" Type="http://schemas.openxmlformats.org/officeDocument/2006/relationships/image" Target="../media/image15.png"/><Relationship Id="rId4" Type="http://schemas.openxmlformats.org/officeDocument/2006/relationships/hyperlink" Target="http://www.s1p.edu.pl/samorzad.gif" TargetMode="Externa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://f.mypage.ru/d7872d8e9b64b82e65251f1bf330ae96_ce7075e1407b2f0ddcd9132ffc4b1f9a.jpg" TargetMode="External"/><Relationship Id="rId3" Type="http://schemas.openxmlformats.org/officeDocument/2006/relationships/image" Target="../media/image14.png"/><Relationship Id="rId7" Type="http://schemas.openxmlformats.org/officeDocument/2006/relationships/image" Target="../media/image17.jpeg"/><Relationship Id="rId2" Type="http://schemas.openxmlformats.org/officeDocument/2006/relationships/hyperlink" Target="http://dl9.glitter-graphics.net/pub/619/619589ga2upyu3st.gif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olymp74.ru/images/view.php?id=d756cb3d29007d6f17d67bd5132d4cb82cbdacf882b2a5b5cee1619677092b55" TargetMode="External"/><Relationship Id="rId11" Type="http://schemas.openxmlformats.org/officeDocument/2006/relationships/image" Target="../media/image18.jpeg"/><Relationship Id="rId5" Type="http://schemas.openxmlformats.org/officeDocument/2006/relationships/image" Target="../media/image15.png"/><Relationship Id="rId10" Type="http://schemas.openxmlformats.org/officeDocument/2006/relationships/hyperlink" Target="http://images.yandex.ru/yandsearch?img_url=www.edu.cap.ru%2Fhome%2F7152%2F21248549.jpg&amp;iorient=&amp;nojs=1&amp;icolor=&amp;p=4&amp;site=&amp;text=%D0%B0%D0%BD%D0%B8%D0%BC%D0%B0%D1%86%D0%B8%D1%8F%20%D1%88%D0%BA%D0%BE%D0%BB%D1%8C%D0%BD%D1%8B%D0%B9%20%D0%BA%D0%BB%D0%B0%D1%81%D1%81%20%D0%BA%D0%B0%D1%80%D1%82%D0%B8%D0%BD%D0%BA%D0%B8&amp;wp=&amp;pos=136&amp;recent=&amp;type=&amp;isize=&amp;rpt=simage&amp;itype=" TargetMode="External"/><Relationship Id="rId4" Type="http://schemas.openxmlformats.org/officeDocument/2006/relationships/hyperlink" Target="http://www.s1p.edu.pl/samorzad.gif" TargetMode="External"/><Relationship Id="rId9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://f.mypage.ru/d7872d8e9b64b82e65251f1bf330ae96_ce7075e1407b2f0ddcd9132ffc4b1f9a.jpg" TargetMode="External"/><Relationship Id="rId3" Type="http://schemas.openxmlformats.org/officeDocument/2006/relationships/image" Target="../media/image14.png"/><Relationship Id="rId7" Type="http://schemas.openxmlformats.org/officeDocument/2006/relationships/image" Target="../media/image17.jpeg"/><Relationship Id="rId2" Type="http://schemas.openxmlformats.org/officeDocument/2006/relationships/hyperlink" Target="http://dl9.glitter-graphics.net/pub/619/619589ga2upyu3st.gif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olymp74.ru/images/view.php?id=d756cb3d29007d6f17d67bd5132d4cb82cbdacf882b2a5b5cee1619677092b55" TargetMode="External"/><Relationship Id="rId11" Type="http://schemas.openxmlformats.org/officeDocument/2006/relationships/image" Target="../media/image18.jpeg"/><Relationship Id="rId5" Type="http://schemas.openxmlformats.org/officeDocument/2006/relationships/image" Target="../media/image15.png"/><Relationship Id="rId10" Type="http://schemas.openxmlformats.org/officeDocument/2006/relationships/hyperlink" Target="http://images.yandex.ru/yandsearch?img_url=www.edu.cap.ru%2Fhome%2F7152%2F21248549.jpg&amp;iorient=&amp;nojs=1&amp;icolor=&amp;p=4&amp;site=&amp;text=%D0%B0%D0%BD%D0%B8%D0%BC%D0%B0%D1%86%D0%B8%D1%8F%20%D1%88%D0%BA%D0%BE%D0%BB%D1%8C%D0%BD%D1%8B%D0%B9%20%D0%BA%D0%BB%D0%B0%D1%81%D1%81%20%D0%BA%D0%B0%D1%80%D1%82%D0%B8%D0%BD%D0%BA%D0%B8&amp;wp=&amp;pos=136&amp;recent=&amp;type=&amp;isize=&amp;rpt=simage&amp;itype=" TargetMode="External"/><Relationship Id="rId4" Type="http://schemas.openxmlformats.org/officeDocument/2006/relationships/hyperlink" Target="http://www.s1p.edu.pl/samorzad.gif" TargetMode="External"/><Relationship Id="rId9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hyperlink" Target="http://russia-norway.rosizo.ru/exhibition/geogr_nature/1825.jpg" TargetMode="Externa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://f.mypage.ru/d7872d8e9b64b82e65251f1bf330ae96_ce7075e1407b2f0ddcd9132ffc4b1f9a.jpg" TargetMode="External"/><Relationship Id="rId3" Type="http://schemas.openxmlformats.org/officeDocument/2006/relationships/image" Target="../media/image14.png"/><Relationship Id="rId7" Type="http://schemas.openxmlformats.org/officeDocument/2006/relationships/image" Target="../media/image17.jpeg"/><Relationship Id="rId2" Type="http://schemas.openxmlformats.org/officeDocument/2006/relationships/hyperlink" Target="http://dl9.glitter-graphics.net/pub/619/619589ga2upyu3st.gif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olymp74.ru/images/view.php?id=d756cb3d29007d6f17d67bd5132d4cb82cbdacf882b2a5b5cee1619677092b55" TargetMode="External"/><Relationship Id="rId11" Type="http://schemas.openxmlformats.org/officeDocument/2006/relationships/image" Target="../media/image18.jpeg"/><Relationship Id="rId5" Type="http://schemas.openxmlformats.org/officeDocument/2006/relationships/image" Target="../media/image15.png"/><Relationship Id="rId10" Type="http://schemas.openxmlformats.org/officeDocument/2006/relationships/hyperlink" Target="http://images.yandex.ru/yandsearch?img_url=www.edu.cap.ru%2Fhome%2F7152%2F21248549.jpg&amp;iorient=&amp;nojs=1&amp;icolor=&amp;p=4&amp;site=&amp;text=%D0%B0%D0%BD%D0%B8%D0%BC%D0%B0%D1%86%D0%B8%D1%8F%20%D1%88%D0%BA%D0%BE%D0%BB%D1%8C%D0%BD%D1%8B%D0%B9%20%D0%BA%D0%BB%D0%B0%D1%81%D1%81%20%D0%BA%D0%B0%D1%80%D1%82%D0%B8%D0%BD%D0%BA%D0%B8&amp;wp=&amp;pos=136&amp;recent=&amp;type=&amp;isize=&amp;rpt=simage&amp;itype=" TargetMode="External"/><Relationship Id="rId4" Type="http://schemas.openxmlformats.org/officeDocument/2006/relationships/hyperlink" Target="http://www.s1p.edu.pl/samorzad.gif" TargetMode="External"/><Relationship Id="rId9" Type="http://schemas.openxmlformats.org/officeDocument/2006/relationships/image" Target="../media/image16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://f.mypage.ru/d7872d8e9b64b82e65251f1bf330ae96_ce7075e1407b2f0ddcd9132ffc4b1f9a.jpg" TargetMode="External"/><Relationship Id="rId3" Type="http://schemas.openxmlformats.org/officeDocument/2006/relationships/image" Target="../media/image14.png"/><Relationship Id="rId7" Type="http://schemas.openxmlformats.org/officeDocument/2006/relationships/image" Target="../media/image17.jpeg"/><Relationship Id="rId2" Type="http://schemas.openxmlformats.org/officeDocument/2006/relationships/hyperlink" Target="http://dl9.glitter-graphics.net/pub/619/619589ga2upyu3st.gif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olymp74.ru/images/view.php?id=d756cb3d29007d6f17d67bd5132d4cb82cbdacf882b2a5b5cee1619677092b55" TargetMode="External"/><Relationship Id="rId5" Type="http://schemas.openxmlformats.org/officeDocument/2006/relationships/image" Target="../media/image15.png"/><Relationship Id="rId4" Type="http://schemas.openxmlformats.org/officeDocument/2006/relationships/hyperlink" Target="http://www.s1p.edu.pl/samorzad.gif" TargetMode="External"/><Relationship Id="rId9" Type="http://schemas.openxmlformats.org/officeDocument/2006/relationships/image" Target="../media/image1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6.jpeg"/><Relationship Id="rId2" Type="http://schemas.openxmlformats.org/officeDocument/2006/relationships/hyperlink" Target="http://dl9.glitter-graphics.net/pub/619/619589ga2upyu3st.gif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f.mypage.ru/d7872d8e9b64b82e65251f1bf330ae96_ce7075e1407b2f0ddcd9132ffc4b1f9a.jpg" TargetMode="External"/><Relationship Id="rId5" Type="http://schemas.openxmlformats.org/officeDocument/2006/relationships/image" Target="../media/image15.png"/><Relationship Id="rId4" Type="http://schemas.openxmlformats.org/officeDocument/2006/relationships/hyperlink" Target="http://www.s1p.edu.pl/samorzad.gif" TargetMode="Externa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://f.mypage.ru/d7872d8e9b64b82e65251f1bf330ae96_ce7075e1407b2f0ddcd9132ffc4b1f9a.jpg" TargetMode="External"/><Relationship Id="rId3" Type="http://schemas.openxmlformats.org/officeDocument/2006/relationships/image" Target="../media/image14.png"/><Relationship Id="rId7" Type="http://schemas.openxmlformats.org/officeDocument/2006/relationships/image" Target="../media/image17.jpeg"/><Relationship Id="rId2" Type="http://schemas.openxmlformats.org/officeDocument/2006/relationships/hyperlink" Target="http://dl9.glitter-graphics.net/pub/619/619589ga2upyu3st.gif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olymp74.ru/images/view.php?id=d756cb3d29007d6f17d67bd5132d4cb82cbdacf882b2a5b5cee1619677092b55" TargetMode="External"/><Relationship Id="rId11" Type="http://schemas.openxmlformats.org/officeDocument/2006/relationships/image" Target="../media/image18.jpeg"/><Relationship Id="rId5" Type="http://schemas.openxmlformats.org/officeDocument/2006/relationships/image" Target="../media/image15.png"/><Relationship Id="rId10" Type="http://schemas.openxmlformats.org/officeDocument/2006/relationships/hyperlink" Target="http://images.yandex.ru/yandsearch?img_url=www.edu.cap.ru%2Fhome%2F7152%2F21248549.jpg&amp;iorient=&amp;nojs=1&amp;icolor=&amp;p=4&amp;site=&amp;text=%D0%B0%D0%BD%D0%B8%D0%BC%D0%B0%D1%86%D0%B8%D1%8F%20%D1%88%D0%BA%D0%BE%D0%BB%D1%8C%D0%BD%D1%8B%D0%B9%20%D0%BA%D0%BB%D0%B0%D1%81%D1%81%20%D0%BA%D0%B0%D1%80%D1%82%D0%B8%D0%BD%D0%BA%D0%B8&amp;wp=&amp;pos=136&amp;recent=&amp;type=&amp;isize=&amp;rpt=simage&amp;itype=" TargetMode="External"/><Relationship Id="rId4" Type="http://schemas.openxmlformats.org/officeDocument/2006/relationships/hyperlink" Target="http://www.s1p.edu.pl/samorzad.gif" TargetMode="External"/><Relationship Id="rId9" Type="http://schemas.openxmlformats.org/officeDocument/2006/relationships/image" Target="../media/image1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5/5d/%D0%A3%D1%81%D1%82%D0%BE%D0%B9%D1%87%D0%B8%D0%B2%D0%BE%D0%B5_%D1%80%D0%B0%D0%B7%D0%B2%D0%B8%D1%82%D0%B8%D0%B5.png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90600"/>
            <a:ext cx="7848600" cy="1752600"/>
          </a:xfrm>
        </p:spPr>
        <p:txBody>
          <a:bodyPr/>
          <a:lstStyle/>
          <a:p>
            <a:pPr eaLnBrk="1" hangingPunct="1"/>
            <a:r>
              <a:rPr lang="ru-RU" sz="4000" b="1" smtClean="0"/>
              <a:t>Современная школьная география:</a:t>
            </a:r>
            <a:br>
              <a:rPr lang="ru-RU" sz="4000" b="1" smtClean="0"/>
            </a:br>
            <a:r>
              <a:rPr lang="ru-RU" sz="4000" b="1" smtClean="0"/>
              <a:t>традиции и новации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endParaRPr lang="ru-RU" sz="2400" i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b="1" smtClean="0"/>
              <a:t>Традиции и новации школьной географии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ru-RU" b="1" smtClean="0"/>
              <a:t>Традиции</a:t>
            </a:r>
          </a:p>
          <a:p>
            <a:pPr algn="ctr" eaLnBrk="1" hangingPunct="1">
              <a:buFontTx/>
              <a:buNone/>
            </a:pPr>
            <a:r>
              <a:rPr lang="ru-RU" smtClean="0"/>
              <a:t>Большая роль краеведческого принципа, реализация его в природной среде, в работе на местности</a:t>
            </a:r>
          </a:p>
          <a:p>
            <a:pPr eaLnBrk="1" hangingPunct="1">
              <a:buFontTx/>
              <a:buNone/>
            </a:pPr>
            <a:r>
              <a:rPr lang="ru-RU" smtClean="0"/>
              <a:t>   </a:t>
            </a:r>
            <a:endParaRPr lang="ru-RU" sz="2400" smtClean="0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ru-RU" b="1" smtClean="0"/>
              <a:t>Новации</a:t>
            </a:r>
          </a:p>
          <a:p>
            <a:pPr algn="ctr" eaLnBrk="1" hangingPunct="1">
              <a:buFontTx/>
              <a:buNone/>
            </a:pPr>
            <a:r>
              <a:rPr lang="ru-RU" smtClean="0"/>
              <a:t>Преобладание работы в электронной среде, замена реальной территории виртуальным пространством</a:t>
            </a:r>
          </a:p>
        </p:txBody>
      </p:sp>
      <p:pic>
        <p:nvPicPr>
          <p:cNvPr id="11269" name="Picture 3" descr="C:\Users\user\Desktop\Августовский педсовет\Attachmen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96200" y="685800"/>
            <a:ext cx="1198563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6" descr="school09-0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066800"/>
            <a:ext cx="84931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Picture 7" descr="2009034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90600" y="4800600"/>
            <a:ext cx="3238500" cy="177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2" name="Picture 8" descr="PC%20to%20world%20green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72200" y="5241925"/>
            <a:ext cx="1600200" cy="152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b="1" smtClean="0"/>
              <a:t>Традиции и новации школьной географии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b="1" smtClean="0"/>
              <a:t>Традиции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ru-RU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mtClean="0"/>
              <a:t>   Большое внимание педагогике сотрудничества «учитель    -          ученик», коммуникативному, личностному общению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b="1" smtClean="0"/>
              <a:t>Новации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ru-RU" smtClean="0"/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smtClean="0"/>
              <a:t>Перенос центра тяжести в общении в виртуальную среду: электронный журнал, дистанционное изучение отдельных вопросов и т.д.</a:t>
            </a:r>
          </a:p>
        </p:txBody>
      </p:sp>
      <p:pic>
        <p:nvPicPr>
          <p:cNvPr id="12293" name="Picture 3" descr="C:\Users\user\Desktop\Августовский педсовет\Attachmen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72400" y="914400"/>
            <a:ext cx="12573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6" descr="school09-0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066800"/>
            <a:ext cx="84931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5" name="Picture 7" descr="2009034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90800" y="5334000"/>
            <a:ext cx="2476500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6" name="Picture 8" descr="PC%20to%20world%20green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53200" y="5605463"/>
            <a:ext cx="1219200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b="1" smtClean="0"/>
              <a:t>Традиции и новации школьной географии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3200" b="1" smtClean="0"/>
              <a:t>Традиции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2400" smtClean="0"/>
              <a:t>Проверка ЗУН устно и письменно, большой объем работы с картами, в том числе и контурными; внимание к развитию мышления, речи, умениям объяснять причинно-следственные связи между компонентами и явлениями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smtClean="0"/>
              <a:t>   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3200" b="1" smtClean="0"/>
              <a:t>Новации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mtClean="0"/>
              <a:t>Преобладание тестового контроля на разных этапах, в том числе и на итоговом – ГИА и ЕГЭ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ru-RU" smtClean="0"/>
          </a:p>
        </p:txBody>
      </p:sp>
      <p:pic>
        <p:nvPicPr>
          <p:cNvPr id="13317" name="Picture 3" descr="C:\Users\user\Desktop\Августовский педсовет\Attachmen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08925" y="838200"/>
            <a:ext cx="1077913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6" descr="school09-0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914400"/>
            <a:ext cx="84931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Picture 7" descr="2009034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47800" y="5375275"/>
            <a:ext cx="2705100" cy="148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0" name="Picture 8" descr="PC%20to%20world%20green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5000" y="4205288"/>
            <a:ext cx="2514600" cy="2395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b="1" smtClean="0"/>
              <a:t>Сопоставление традиционного и компетентностного обучения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b="1" smtClean="0"/>
              <a:t>Традиционное обучение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ru-RU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mtClean="0"/>
              <a:t>   Наука – основа содержания образования – рассматривается как свод фактов, понятий, законов и теорий 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b="1" smtClean="0"/>
              <a:t>Компетентностное обучение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ru-RU" b="1" smtClean="0"/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smtClean="0"/>
              <a:t>Наука – основа содержания образования – рассматривается как общечеловеческий свод опыта решения проблем </a:t>
            </a:r>
            <a:endParaRPr lang="ru-RU" b="1" smtClean="0"/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ru-RU" smtClean="0"/>
          </a:p>
        </p:txBody>
      </p:sp>
      <p:pic>
        <p:nvPicPr>
          <p:cNvPr id="14341" name="Picture 6" descr="619589ga2upyu3st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600200"/>
            <a:ext cx="1196975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8" descr="samorzad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86200" y="5276850"/>
            <a:ext cx="1981200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9" descr="d7872d8e9b64b82e65251f1bf330ae96_ce7075e1407b2f0ddcd9132ffc4b1f9a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772400" y="2057400"/>
            <a:ext cx="121920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b="1" smtClean="0"/>
              <a:t>Сопоставление традиционного и компетентностного обучения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b="1" smtClean="0"/>
              <a:t>Традиционное обучение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ru-RU" smtClean="0"/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smtClean="0"/>
              <a:t>Изучение 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smtClean="0"/>
              <a:t>«основ наук» является главной и самодостаточной целью учебного процесса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mtClean="0"/>
              <a:t>   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b="1" smtClean="0"/>
              <a:t>Компетентностное обучение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ru-RU" b="1" smtClean="0"/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smtClean="0"/>
              <a:t>Изучение 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smtClean="0"/>
              <a:t>«основ наук» является средством развития готовности решать жизненные проблемы </a:t>
            </a:r>
            <a:endParaRPr lang="ru-RU" b="1" smtClean="0"/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ru-RU" smtClean="0"/>
          </a:p>
        </p:txBody>
      </p:sp>
      <p:pic>
        <p:nvPicPr>
          <p:cNvPr id="15365" name="Picture 5" descr="619589ga2upyu3st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600200"/>
            <a:ext cx="1196975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7" descr="samorzad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81400" y="4972050"/>
            <a:ext cx="2362200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8" descr="d7872d8e9b64b82e65251f1bf330ae96_ce7075e1407b2f0ddcd9132ffc4b1f9a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696200" y="2057400"/>
            <a:ext cx="121920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b="1" smtClean="0"/>
              <a:t>Сопоставление традиционного и компетентностного обучения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b="1" smtClean="0"/>
              <a:t>Традиционное обучение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ru-RU" smtClean="0"/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smtClean="0"/>
              <a:t>Учитель ставит вопросы «Что?» и «Почему?» и отвечает на них вместе с учениками 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ru-RU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mtClean="0"/>
              <a:t>   </a:t>
            </a:r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b="1" smtClean="0"/>
              <a:t>Компетентностное обучение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ru-RU" smtClean="0"/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smtClean="0"/>
              <a:t>Учитель ставит вопросы «Зачем?» и «Как?» и отвечает на них вместе с учениками 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ru-RU" smtClean="0"/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ru-RU" smtClean="0"/>
          </a:p>
        </p:txBody>
      </p:sp>
      <p:pic>
        <p:nvPicPr>
          <p:cNvPr id="16389" name="Picture 5" descr="619589ga2upyu3st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600200"/>
            <a:ext cx="1196975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6" descr="samorzad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81400" y="4972050"/>
            <a:ext cx="2362200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8" descr="view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248400" y="4881563"/>
            <a:ext cx="2124075" cy="197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2" name="Picture 10" descr="d7872d8e9b64b82e65251f1bf330ae96_ce7075e1407b2f0ddcd9132ffc4b1f9a">
            <a:hlinkClick r:id="rId8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696200" y="2057400"/>
            <a:ext cx="121920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3" name="Picture 11" descr="i?id=328517235-12-72&amp;n=21">
            <a:hlinkClick r:id="rId10"/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62000" y="5099050"/>
            <a:ext cx="2133600" cy="175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b="1" smtClean="0"/>
              <a:t>Сопоставление традиционного и компетентностного обучения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b="1" smtClean="0"/>
              <a:t>Традиционное обучение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ru-RU" sz="2400" smtClean="0"/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mtClean="0"/>
              <a:t>Методы и формы обучения подчинены учебному (предметному) содержанию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smtClean="0"/>
              <a:t>   </a:t>
            </a:r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b="1" smtClean="0"/>
              <a:t>Компетентностное обучение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ru-RU" smtClean="0"/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mtClean="0"/>
              <a:t>Методы и формы обучения используются как самостоятельные средства достижения определенных педагогических целей 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ru-RU" smtClean="0"/>
          </a:p>
        </p:txBody>
      </p:sp>
      <p:pic>
        <p:nvPicPr>
          <p:cNvPr id="17413" name="Picture 5" descr="619589ga2upyu3st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371600"/>
            <a:ext cx="1196975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6" descr="samorzad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00400" y="4572000"/>
            <a:ext cx="2438400" cy="194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9" descr="d7872d8e9b64b82e65251f1bf330ae96_ce7075e1407b2f0ddcd9132ffc4b1f9a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924800" y="2057400"/>
            <a:ext cx="121920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6" name="Picture 10" descr="i?id=328517235-12-72&amp;n=21">
            <a:hlinkClick r:id="rId8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28600" y="4572000"/>
            <a:ext cx="2590800" cy="213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b="1" smtClean="0"/>
              <a:t>Сопоставление традиционного и компетентностного обучения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ru-RU" b="1" smtClean="0"/>
              <a:t>Традиционное обучение</a:t>
            </a:r>
          </a:p>
          <a:p>
            <a:pPr algn="ctr" eaLnBrk="1" hangingPunct="1">
              <a:buFontTx/>
              <a:buNone/>
            </a:pPr>
            <a:endParaRPr lang="ru-RU" smtClean="0"/>
          </a:p>
          <a:p>
            <a:pPr algn="ctr" eaLnBrk="1" hangingPunct="1">
              <a:buFontTx/>
              <a:buNone/>
            </a:pPr>
            <a:r>
              <a:rPr lang="ru-RU" smtClean="0"/>
              <a:t>Применение знаний и умений ограничивается учебными ситуациями </a:t>
            </a:r>
            <a:endParaRPr lang="ru-RU" sz="3200" smtClean="0"/>
          </a:p>
          <a:p>
            <a:pPr eaLnBrk="1" hangingPunct="1">
              <a:buFontTx/>
              <a:buNone/>
            </a:pPr>
            <a:r>
              <a:rPr lang="ru-RU" smtClean="0"/>
              <a:t>   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ru-RU" b="1" smtClean="0"/>
              <a:t>Компетентностное обучение</a:t>
            </a:r>
          </a:p>
          <a:p>
            <a:pPr algn="ctr" eaLnBrk="1" hangingPunct="1">
              <a:buFontTx/>
              <a:buNone/>
            </a:pPr>
            <a:endParaRPr lang="ru-RU" smtClean="0"/>
          </a:p>
          <a:p>
            <a:pPr algn="ctr" eaLnBrk="1" hangingPunct="1">
              <a:buFontTx/>
              <a:buNone/>
            </a:pPr>
            <a:r>
              <a:rPr lang="ru-RU" smtClean="0"/>
              <a:t>Применение знаний и умений проводится в жизненных (или приближенных к жизненным) ситуациях </a:t>
            </a:r>
            <a:endParaRPr lang="ru-RU" sz="3200" smtClean="0"/>
          </a:p>
          <a:p>
            <a:pPr algn="ctr" eaLnBrk="1" hangingPunct="1">
              <a:buFontTx/>
              <a:buNone/>
            </a:pPr>
            <a:endParaRPr lang="ru-RU" sz="3200" smtClean="0"/>
          </a:p>
        </p:txBody>
      </p:sp>
      <p:pic>
        <p:nvPicPr>
          <p:cNvPr id="18437" name="Picture 5" descr="619589ga2upyu3st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524000"/>
            <a:ext cx="1196975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6" descr="samorzad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81400" y="4972050"/>
            <a:ext cx="2362200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9" descr="d7872d8e9b64b82e65251f1bf330ae96_ce7075e1407b2f0ddcd9132ffc4b1f9a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924800" y="2057400"/>
            <a:ext cx="121920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b="1" smtClean="0"/>
              <a:t>Сопоставление традиционного и компетентностного обучения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ru-RU" b="1" smtClean="0"/>
              <a:t>Традиционное обучение</a:t>
            </a:r>
          </a:p>
          <a:p>
            <a:pPr algn="ctr" eaLnBrk="1" hangingPunct="1">
              <a:buFontTx/>
              <a:buNone/>
            </a:pPr>
            <a:endParaRPr lang="ru-RU" smtClean="0"/>
          </a:p>
          <a:p>
            <a:pPr algn="ctr" eaLnBrk="1" hangingPunct="1">
              <a:buFontTx/>
              <a:buNone/>
            </a:pPr>
            <a:r>
              <a:rPr lang="ru-RU" smtClean="0"/>
              <a:t>Основной результат обучения: ЗУН, моральные ценности </a:t>
            </a:r>
            <a:endParaRPr lang="ru-RU" sz="3200" smtClean="0"/>
          </a:p>
          <a:p>
            <a:pPr eaLnBrk="1" hangingPunct="1">
              <a:buFontTx/>
              <a:buNone/>
            </a:pPr>
            <a:r>
              <a:rPr lang="ru-RU" smtClean="0"/>
              <a:t>   </a:t>
            </a:r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ru-RU" b="1" smtClean="0"/>
              <a:t>Компетентностное обучение</a:t>
            </a:r>
          </a:p>
          <a:p>
            <a:pPr algn="ctr" eaLnBrk="1" hangingPunct="1">
              <a:buFontTx/>
              <a:buNone/>
            </a:pPr>
            <a:endParaRPr lang="ru-RU" sz="3200" smtClean="0"/>
          </a:p>
          <a:p>
            <a:pPr algn="ctr" eaLnBrk="1" hangingPunct="1">
              <a:buFontTx/>
              <a:buNone/>
            </a:pPr>
            <a:r>
              <a:rPr lang="ru-RU" smtClean="0"/>
              <a:t>Основной результат обучения: осмысленный опыт деятельности </a:t>
            </a:r>
          </a:p>
        </p:txBody>
      </p:sp>
      <p:pic>
        <p:nvPicPr>
          <p:cNvPr id="19461" name="Picture 5" descr="619589ga2upyu3st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600200"/>
            <a:ext cx="1196975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6" descr="samorzad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81400" y="4972050"/>
            <a:ext cx="2362200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Picture 7" descr="view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400800" y="4887913"/>
            <a:ext cx="2117725" cy="197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4" name="Picture 8" descr="d7872d8e9b64b82e65251f1bf330ae96_ce7075e1407b2f0ddcd9132ffc4b1f9a">
            <a:hlinkClick r:id="rId8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696200" y="2133600"/>
            <a:ext cx="121920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5" name="Picture 10" descr="i?id=328517235-12-72&amp;n=21">
            <a:hlinkClick r:id="rId10"/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57200" y="4760913"/>
            <a:ext cx="2362200" cy="194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b="1" smtClean="0"/>
              <a:t>Сопоставление традиционного и компетентностного обучения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b="1" smtClean="0"/>
              <a:t>Традиционное обучение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ru-RU" smtClean="0"/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smtClean="0"/>
              <a:t>Жизненный опыт формируется не систематически, за пределами учебного процесса 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ru-RU" sz="32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mtClean="0"/>
              <a:t>   </a:t>
            </a:r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b="1" smtClean="0"/>
              <a:t>Компетентностное обучение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ru-RU" sz="3200" smtClean="0"/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smtClean="0"/>
              <a:t>Формирование жизненного опыта вводится в рамки учебного процесса как значимый элемент </a:t>
            </a:r>
          </a:p>
        </p:txBody>
      </p:sp>
      <p:pic>
        <p:nvPicPr>
          <p:cNvPr id="20485" name="Picture 5" descr="619589ga2upyu3st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600200"/>
            <a:ext cx="1196975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6" descr="samorzad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81400" y="4972050"/>
            <a:ext cx="2362200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Picture 7" descr="view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858000" y="5313363"/>
            <a:ext cx="1660525" cy="154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8" name="Picture 8" descr="d7872d8e9b64b82e65251f1bf330ae96_ce7075e1407b2f0ddcd9132ffc4b1f9a">
            <a:hlinkClick r:id="rId8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696200" y="2133600"/>
            <a:ext cx="121920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9" name="Picture 9" descr="i?id=328517235-12-72&amp;n=21">
            <a:hlinkClick r:id="rId10"/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85800" y="4948238"/>
            <a:ext cx="2133600" cy="176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609600"/>
            <a:ext cx="8382000" cy="1143000"/>
          </a:xfrm>
        </p:spPr>
        <p:txBody>
          <a:bodyPr/>
          <a:lstStyle/>
          <a:p>
            <a:pPr eaLnBrk="1" hangingPunct="1"/>
            <a:r>
              <a:rPr lang="ru-RU" sz="4000" b="1" i="1" smtClean="0"/>
              <a:t>География – </a:t>
            </a:r>
            <a:br>
              <a:rPr lang="ru-RU" sz="4000" b="1" i="1" smtClean="0"/>
            </a:br>
            <a:r>
              <a:rPr lang="ru-RU" sz="4000" b="1" i="1" smtClean="0"/>
              <a:t>одна из древнейших наук на Земле</a:t>
            </a:r>
          </a:p>
        </p:txBody>
      </p:sp>
      <p:pic>
        <p:nvPicPr>
          <p:cNvPr id="3075" name="Picture 5" descr="foto27_01_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09800"/>
            <a:ext cx="3279775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7" descr="ptolemeju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0" y="2438400"/>
            <a:ext cx="3090863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9" descr="PC%20to%20world%20gree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5200" y="2057400"/>
            <a:ext cx="2209800" cy="210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11" descr="1825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00400" y="4198938"/>
            <a:ext cx="2895600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b="1" smtClean="0"/>
              <a:t>Сопоставление традиционного и компетентностного обучения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ru-RU" b="1" smtClean="0"/>
              <a:t>Традиционное обучение</a:t>
            </a:r>
          </a:p>
          <a:p>
            <a:pPr algn="ctr" eaLnBrk="1" hangingPunct="1">
              <a:buFontTx/>
              <a:buNone/>
            </a:pPr>
            <a:endParaRPr lang="ru-RU" smtClean="0"/>
          </a:p>
          <a:p>
            <a:pPr algn="ctr" eaLnBrk="1" hangingPunct="1">
              <a:buFontTx/>
              <a:buNone/>
            </a:pPr>
            <a:r>
              <a:rPr lang="ru-RU" smtClean="0"/>
              <a:t>Накапливается и осмысливается опыт решения учебных задач </a:t>
            </a:r>
            <a:endParaRPr lang="ru-RU" sz="3200" smtClean="0"/>
          </a:p>
          <a:p>
            <a:pPr eaLnBrk="1" hangingPunct="1">
              <a:buFontTx/>
              <a:buNone/>
            </a:pPr>
            <a:r>
              <a:rPr lang="ru-RU" smtClean="0"/>
              <a:t>   </a:t>
            </a:r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ru-RU" b="1" smtClean="0"/>
              <a:t>Компетентностное обучение</a:t>
            </a:r>
          </a:p>
          <a:p>
            <a:pPr algn="ctr" eaLnBrk="1" hangingPunct="1">
              <a:buFontTx/>
              <a:buNone/>
            </a:pPr>
            <a:endParaRPr lang="ru-RU" sz="3200" smtClean="0"/>
          </a:p>
          <a:p>
            <a:pPr algn="ctr" eaLnBrk="1" hangingPunct="1">
              <a:buFontTx/>
              <a:buNone/>
            </a:pPr>
            <a:r>
              <a:rPr lang="ru-RU" smtClean="0"/>
              <a:t>Накапливается и осмысливается опыт решения жизненных задач </a:t>
            </a:r>
          </a:p>
        </p:txBody>
      </p:sp>
      <p:pic>
        <p:nvPicPr>
          <p:cNvPr id="21509" name="Picture 5" descr="619589ga2upyu3st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600200"/>
            <a:ext cx="1196975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6" descr="samorzad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81400" y="4972050"/>
            <a:ext cx="2362200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Picture 7" descr="view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96000" y="4816475"/>
            <a:ext cx="2193925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2" name="Picture 8" descr="d7872d8e9b64b82e65251f1bf330ae96_ce7075e1407b2f0ddcd9132ffc4b1f9a">
            <a:hlinkClick r:id="rId8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696200" y="2209800"/>
            <a:ext cx="121920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3" name="Picture 9" descr="i?id=328517235-12-72&amp;n=21">
            <a:hlinkClick r:id="rId10"/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09600" y="4886325"/>
            <a:ext cx="2209800" cy="182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b="1" smtClean="0"/>
              <a:t>Сопоставление традиционного и компетентностного обучения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ru-RU" b="1" smtClean="0"/>
              <a:t>Традиционное обучение</a:t>
            </a:r>
          </a:p>
          <a:p>
            <a:pPr algn="ctr" eaLnBrk="1" hangingPunct="1">
              <a:buFontTx/>
              <a:buNone/>
            </a:pPr>
            <a:endParaRPr lang="ru-RU" smtClean="0"/>
          </a:p>
          <a:p>
            <a:pPr eaLnBrk="1" hangingPunct="1">
              <a:buFontTx/>
              <a:buNone/>
            </a:pPr>
            <a:r>
              <a:rPr lang="ru-RU" smtClean="0"/>
              <a:t>   Оценивается накопленный багаж дидактических единиц </a:t>
            </a:r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ru-RU" b="1" smtClean="0"/>
              <a:t>Компетентностное обучение</a:t>
            </a:r>
          </a:p>
          <a:p>
            <a:pPr algn="ctr" eaLnBrk="1" hangingPunct="1">
              <a:buFontTx/>
              <a:buNone/>
            </a:pPr>
            <a:endParaRPr lang="ru-RU" sz="3200" smtClean="0"/>
          </a:p>
          <a:p>
            <a:pPr algn="ctr" eaLnBrk="1" hangingPunct="1">
              <a:buFontTx/>
              <a:buNone/>
            </a:pPr>
            <a:r>
              <a:rPr lang="ru-RU" smtClean="0"/>
              <a:t>Оценивается способность применить накопленный багаж в различных ситуациях </a:t>
            </a:r>
          </a:p>
        </p:txBody>
      </p:sp>
      <p:pic>
        <p:nvPicPr>
          <p:cNvPr id="22533" name="Picture 5" descr="619589ga2upyu3st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600200"/>
            <a:ext cx="1196975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6" descr="samorzad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81400" y="4972050"/>
            <a:ext cx="2362200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Picture 7" descr="view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14400" y="4887913"/>
            <a:ext cx="2117725" cy="197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6" name="Picture 8" descr="d7872d8e9b64b82e65251f1bf330ae96_ce7075e1407b2f0ddcd9132ffc4b1f9a">
            <a:hlinkClick r:id="rId8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772400" y="2209800"/>
            <a:ext cx="121920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b="1" smtClean="0"/>
              <a:t>Сопоставление традиционного и компетентностного обучения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ru-RU" b="1" smtClean="0"/>
              <a:t>Традиционное обучение</a:t>
            </a:r>
          </a:p>
          <a:p>
            <a:pPr algn="ctr" eaLnBrk="1" hangingPunct="1">
              <a:buFontTx/>
              <a:buNone/>
            </a:pPr>
            <a:endParaRPr lang="ru-RU" smtClean="0"/>
          </a:p>
          <a:p>
            <a:pPr eaLnBrk="1" hangingPunct="1">
              <a:buFontTx/>
              <a:buNone/>
            </a:pPr>
            <a:r>
              <a:rPr lang="ru-RU" smtClean="0"/>
              <a:t>   Школа уводит человека от решения жизненных проблем в область, близкую к «чистой науке» </a:t>
            </a:r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ru-RU" b="1" smtClean="0"/>
              <a:t>Компетентностное обучение</a:t>
            </a:r>
          </a:p>
          <a:p>
            <a:pPr algn="ctr" eaLnBrk="1" hangingPunct="1">
              <a:buFontTx/>
              <a:buNone/>
            </a:pPr>
            <a:endParaRPr lang="ru-RU" sz="3200" smtClean="0"/>
          </a:p>
          <a:p>
            <a:pPr algn="ctr" eaLnBrk="1" hangingPunct="1">
              <a:buFontTx/>
              <a:buNone/>
            </a:pPr>
            <a:r>
              <a:rPr lang="ru-RU" smtClean="0"/>
              <a:t>Школа готовит человека к решению жизненных проблем </a:t>
            </a:r>
          </a:p>
        </p:txBody>
      </p:sp>
      <p:pic>
        <p:nvPicPr>
          <p:cNvPr id="23557" name="Picture 5" descr="619589ga2upyu3st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600200"/>
            <a:ext cx="1196975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6" descr="samorzad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95800" y="4572000"/>
            <a:ext cx="2667000" cy="212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9" name="Picture 7" descr="d7872d8e9b64b82e65251f1bf330ae96_ce7075e1407b2f0ddcd9132ffc4b1f9a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772400" y="2209800"/>
            <a:ext cx="121920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b="1" smtClean="0"/>
              <a:t>Сопоставление традиционного и компетентностного обучения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ru-RU" b="1" smtClean="0"/>
              <a:t>Традиционное обучение</a:t>
            </a:r>
          </a:p>
          <a:p>
            <a:pPr algn="ctr" eaLnBrk="1" hangingPunct="1">
              <a:buFontTx/>
              <a:buNone/>
            </a:pPr>
            <a:endParaRPr lang="ru-RU" smtClean="0"/>
          </a:p>
          <a:p>
            <a:pPr eaLnBrk="1" hangingPunct="1">
              <a:buFontTx/>
              <a:buNone/>
            </a:pPr>
            <a:r>
              <a:rPr lang="ru-RU" smtClean="0"/>
              <a:t>   Школа учит человека полагаться на свою память </a:t>
            </a:r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ru-RU" b="1" smtClean="0"/>
              <a:t>Компетентностное обучение</a:t>
            </a:r>
          </a:p>
          <a:p>
            <a:pPr algn="ctr" eaLnBrk="1" hangingPunct="1">
              <a:buFontTx/>
              <a:buNone/>
            </a:pPr>
            <a:endParaRPr lang="ru-RU" sz="3200" smtClean="0"/>
          </a:p>
          <a:p>
            <a:pPr algn="ctr" eaLnBrk="1" hangingPunct="1">
              <a:buFontTx/>
              <a:buNone/>
            </a:pPr>
            <a:r>
              <a:rPr lang="ru-RU" smtClean="0"/>
              <a:t>Школа готовит человека  полагаться на свою самостоятельность </a:t>
            </a:r>
          </a:p>
        </p:txBody>
      </p:sp>
      <p:pic>
        <p:nvPicPr>
          <p:cNvPr id="24581" name="Picture 5" descr="619589ga2upyu3st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600200"/>
            <a:ext cx="1196975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6" descr="samorzad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24200" y="4789488"/>
            <a:ext cx="2590800" cy="206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3" name="Picture 7" descr="view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553200" y="4873625"/>
            <a:ext cx="2133600" cy="198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4" name="Picture 8" descr="d7872d8e9b64b82e65251f1bf330ae96_ce7075e1407b2f0ddcd9132ffc4b1f9a">
            <a:hlinkClick r:id="rId8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696200" y="2209800"/>
            <a:ext cx="121920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5" name="Picture 10" descr="i?id=328517235-12-72&amp;n=21">
            <a:hlinkClick r:id="rId10"/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28600" y="4659313"/>
            <a:ext cx="2667000" cy="219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smtClean="0"/>
              <a:t>Классическая географическая триада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ru-RU" b="1" smtClean="0"/>
              <a:t>ПРИРОДА – ЧЕЛОВЕК - ХОЗЯЙСТВО</a:t>
            </a:r>
          </a:p>
        </p:txBody>
      </p:sp>
      <p:pic>
        <p:nvPicPr>
          <p:cNvPr id="4100" name="Picture 5" descr="1208276341hkBCH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590800"/>
            <a:ext cx="3201988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2" descr="File:Устойчивое развитие.pn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71800" y="2306638"/>
            <a:ext cx="6172200" cy="422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pPr eaLnBrk="1" hangingPunct="1"/>
            <a:r>
              <a:rPr lang="ru-RU" sz="4000" smtClean="0"/>
              <a:t>Изменения в школьной географии на рубеже </a:t>
            </a:r>
            <a:br>
              <a:rPr lang="ru-RU" sz="4000" smtClean="0"/>
            </a:br>
            <a:r>
              <a:rPr lang="en-US" sz="4000" smtClean="0"/>
              <a:t>XX – XXI </a:t>
            </a:r>
            <a:r>
              <a:rPr lang="ru-RU" sz="4000" smtClean="0"/>
              <a:t>вв.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819400"/>
            <a:ext cx="3886200" cy="3459163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2400" b="1" i="1" smtClean="0"/>
              <a:t>Содержательная 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2400" b="1" i="1" smtClean="0"/>
              <a:t>часть</a:t>
            </a:r>
            <a:r>
              <a:rPr lang="ru-RU" sz="2400" smtClean="0"/>
              <a:t>: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ru-RU" sz="2400" smtClean="0"/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2400" smtClean="0"/>
              <a:t>Усиление комплексного подхода к изучению территории, гуманитарной и экологической составляющих</a:t>
            </a: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4572000" y="2819400"/>
            <a:ext cx="45720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ru-RU" sz="2400" b="1" i="1"/>
              <a:t>Методологическая часть</a:t>
            </a:r>
            <a:r>
              <a:rPr lang="ru-RU" sz="2400"/>
              <a:t>:</a:t>
            </a:r>
          </a:p>
          <a:p>
            <a:pPr marL="342900" indent="-342900" algn="ctr">
              <a:spcBef>
                <a:spcPct val="20000"/>
              </a:spcBef>
            </a:pPr>
            <a:endParaRPr lang="ru-RU" sz="2400"/>
          </a:p>
          <a:p>
            <a:pPr marL="342900" indent="-342900" algn="ctr">
              <a:spcBef>
                <a:spcPct val="20000"/>
              </a:spcBef>
            </a:pPr>
            <a:r>
              <a:rPr lang="ru-RU" sz="2400"/>
              <a:t>Переход к новым педагогическим технологиям, освоению деятельностного </a:t>
            </a:r>
          </a:p>
          <a:p>
            <a:pPr marL="342900" indent="-342900" algn="ctr">
              <a:spcBef>
                <a:spcPct val="20000"/>
              </a:spcBef>
            </a:pPr>
            <a:r>
              <a:rPr lang="ru-RU" sz="2400"/>
              <a:t>и компетентностного </a:t>
            </a:r>
          </a:p>
          <a:p>
            <a:pPr marL="342900" indent="-342900" algn="ctr">
              <a:spcBef>
                <a:spcPct val="20000"/>
              </a:spcBef>
            </a:pPr>
            <a:r>
              <a:rPr lang="ru-RU" sz="2400"/>
              <a:t>подходов</a:t>
            </a:r>
          </a:p>
        </p:txBody>
      </p:sp>
      <p:sp>
        <p:nvSpPr>
          <p:cNvPr id="5125" name="AutoShape 5"/>
          <p:cNvSpPr>
            <a:spLocks noChangeArrowheads="1"/>
          </p:cNvSpPr>
          <p:nvPr/>
        </p:nvSpPr>
        <p:spPr bwMode="auto">
          <a:xfrm rot="-1484370">
            <a:off x="6896100" y="1192213"/>
            <a:ext cx="2057400" cy="1622425"/>
          </a:xfrm>
          <a:prstGeom prst="curvedLeftArrow">
            <a:avLst>
              <a:gd name="adj1" fmla="val 20000"/>
              <a:gd name="adj2" fmla="val 40000"/>
              <a:gd name="adj3" fmla="val 4227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126" name="AutoShape 6"/>
          <p:cNvSpPr>
            <a:spLocks noChangeArrowheads="1"/>
          </p:cNvSpPr>
          <p:nvPr/>
        </p:nvSpPr>
        <p:spPr bwMode="auto">
          <a:xfrm rot="1601935">
            <a:off x="400050" y="1281113"/>
            <a:ext cx="1752600" cy="1457325"/>
          </a:xfrm>
          <a:prstGeom prst="curvedRightArrow">
            <a:avLst>
              <a:gd name="adj1" fmla="val 28231"/>
              <a:gd name="adj2" fmla="val 48231"/>
              <a:gd name="adj3" fmla="val 4008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pPr eaLnBrk="1" hangingPunct="1"/>
            <a:r>
              <a:rPr lang="ru-RU" sz="4000" b="1" i="1" smtClean="0"/>
              <a:t>Требования</a:t>
            </a:r>
            <a:r>
              <a:rPr lang="ru-RU" sz="4000" smtClean="0"/>
              <a:t> нового Федерального Государственного стандарта основного общего образования</a:t>
            </a:r>
          </a:p>
        </p:txBody>
      </p:sp>
      <p:sp>
        <p:nvSpPr>
          <p:cNvPr id="6147" name="AutoShape 5"/>
          <p:cNvSpPr>
            <a:spLocks noChangeArrowheads="1"/>
          </p:cNvSpPr>
          <p:nvPr/>
        </p:nvSpPr>
        <p:spPr bwMode="auto">
          <a:xfrm>
            <a:off x="3657600" y="2438400"/>
            <a:ext cx="1752600" cy="2438400"/>
          </a:xfrm>
          <a:prstGeom prst="downArrow">
            <a:avLst>
              <a:gd name="adj1" fmla="val 50000"/>
              <a:gd name="adj2" fmla="val 3478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148" name="Oval 6"/>
          <p:cNvSpPr>
            <a:spLocks noChangeArrowheads="1"/>
          </p:cNvSpPr>
          <p:nvPr/>
        </p:nvSpPr>
        <p:spPr bwMode="auto">
          <a:xfrm>
            <a:off x="2590800" y="4876800"/>
            <a:ext cx="4038600" cy="1828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149" name="Text Box 7"/>
          <p:cNvSpPr txBox="1">
            <a:spLocks noChangeArrowheads="1"/>
          </p:cNvSpPr>
          <p:nvPr/>
        </p:nvSpPr>
        <p:spPr bwMode="auto">
          <a:xfrm>
            <a:off x="3124200" y="5029200"/>
            <a:ext cx="2971800" cy="149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/>
              <a:t>УМК </a:t>
            </a:r>
          </a:p>
          <a:p>
            <a:pPr algn="ctr">
              <a:spcBef>
                <a:spcPct val="50000"/>
              </a:spcBef>
            </a:pPr>
            <a:r>
              <a:rPr lang="ru-RU" sz="2400" b="1"/>
              <a:t>НОВОГО ПОКОЛЕНИЯ</a:t>
            </a:r>
          </a:p>
        </p:txBody>
      </p:sp>
      <p:pic>
        <p:nvPicPr>
          <p:cNvPr id="6150" name="Picture 3" descr="C:\Users\user\Desktop\Августовский педсовет\Attachmen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86588" y="4114800"/>
            <a:ext cx="2157412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7" descr="C:\Users\user\Desktop\Августовский педсовет\42755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1752600"/>
            <a:ext cx="1589088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8" descr="C:\Users\user\Desktop\Августовский педсовет\b35915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4138" y="4343400"/>
            <a:ext cx="1592262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3" name="Picture 6" descr="C:\Users\user\Desktop\Августовский педсовет\big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81800" y="1905000"/>
            <a:ext cx="1539875" cy="2379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b="1" smtClean="0"/>
              <a:t>Традиции и новации школьной географии</a:t>
            </a:r>
          </a:p>
        </p:txBody>
      </p:sp>
      <p:sp>
        <p:nvSpPr>
          <p:cNvPr id="7171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ru-RU" b="1" smtClean="0"/>
              <a:t>Традиции</a:t>
            </a:r>
          </a:p>
          <a:p>
            <a:pPr eaLnBrk="1" hangingPunct="1">
              <a:buFontTx/>
              <a:buNone/>
            </a:pPr>
            <a:r>
              <a:rPr lang="ru-RU" smtClean="0"/>
              <a:t>   </a:t>
            </a:r>
            <a:r>
              <a:rPr lang="ru-RU" sz="2400" smtClean="0"/>
              <a:t>Высокий научный уровень содержания предмета, преобладание знаниевой парадигмы, соответствующей дидактической функции предмета</a:t>
            </a:r>
          </a:p>
        </p:txBody>
      </p:sp>
      <p:sp>
        <p:nvSpPr>
          <p:cNvPr id="7172" name="Rectangle 5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ru-RU" b="1" smtClean="0"/>
              <a:t>Новации</a:t>
            </a:r>
          </a:p>
          <a:p>
            <a:pPr eaLnBrk="1" hangingPunct="1">
              <a:buFontTx/>
              <a:buNone/>
            </a:pPr>
            <a:r>
              <a:rPr lang="ru-RU" sz="2400" smtClean="0"/>
              <a:t>    Переход от знаниевой парадигмы (ЗУН) к системно-деятельностной, перенос центра тяжести на формирование УУД (универсальных учебных действий)</a:t>
            </a:r>
          </a:p>
        </p:txBody>
      </p:sp>
      <p:pic>
        <p:nvPicPr>
          <p:cNvPr id="7173" name="Picture 3" descr="C:\Users\user\Desktop\Августовский педсовет\Attachmen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24800" y="762000"/>
            <a:ext cx="1077913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8" descr="school09-0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066800"/>
            <a:ext cx="84931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10" descr="2009034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90600" y="5124450"/>
            <a:ext cx="3162300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6" name="Picture 11" descr="PC%20to%20world%20green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19800" y="5097463"/>
            <a:ext cx="1752600" cy="167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b="1" smtClean="0"/>
              <a:t>Традиции и новации школьной географии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ru-RU" b="1" smtClean="0"/>
              <a:t>Традиции</a:t>
            </a:r>
          </a:p>
          <a:p>
            <a:pPr eaLnBrk="1" hangingPunct="1">
              <a:buFontTx/>
              <a:buNone/>
            </a:pPr>
            <a:r>
              <a:rPr lang="ru-RU" smtClean="0"/>
              <a:t>   География была отнесена к циклу естественнонаучных дисциплин</a:t>
            </a:r>
            <a:endParaRPr lang="ru-RU" sz="2400" smtClean="0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ru-RU" b="1" smtClean="0"/>
              <a:t>Новации</a:t>
            </a:r>
          </a:p>
          <a:p>
            <a:pPr eaLnBrk="1" hangingPunct="1">
              <a:buFontTx/>
              <a:buNone/>
            </a:pPr>
            <a:r>
              <a:rPr lang="ru-RU" sz="2400" smtClean="0"/>
              <a:t>    </a:t>
            </a:r>
            <a:r>
              <a:rPr lang="ru-RU" smtClean="0"/>
              <a:t>География отнесена к циклу гуманитарных дисциплин</a:t>
            </a:r>
          </a:p>
        </p:txBody>
      </p:sp>
      <p:pic>
        <p:nvPicPr>
          <p:cNvPr id="8197" name="Picture 3" descr="C:\Users\user\Desktop\Августовский педсовет\Attachmen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72400" y="838200"/>
            <a:ext cx="10795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6" descr="school09-0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1066800"/>
            <a:ext cx="84931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7" descr="2009034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4114800"/>
            <a:ext cx="3771900" cy="206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0" name="Picture 8" descr="PC%20to%20world%20green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57800" y="4114800"/>
            <a:ext cx="2667000" cy="2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b="1" smtClean="0"/>
              <a:t>Традиции и новации школьной географии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ru-RU" b="1" smtClean="0"/>
              <a:t>Традиции</a:t>
            </a:r>
          </a:p>
          <a:p>
            <a:pPr eaLnBrk="1" hangingPunct="1">
              <a:buFontTx/>
              <a:buNone/>
            </a:pPr>
            <a:r>
              <a:rPr lang="ru-RU" sz="2400" smtClean="0"/>
              <a:t>    Место географии в учебном плане средней школы с 6 по 10 класс (при 2-х часах в неделю, кроме 7 кл., на географию отводилось 3 ч) – 374 ч.</a:t>
            </a:r>
            <a:endParaRPr lang="ru-RU" sz="2000" smtClean="0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600200"/>
            <a:ext cx="4038600" cy="45259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b="1" smtClean="0"/>
              <a:t>Новации</a:t>
            </a:r>
          </a:p>
          <a:p>
            <a:pPr eaLnBrk="1" hangingPunct="1">
              <a:buFontTx/>
              <a:buNone/>
            </a:pPr>
            <a:r>
              <a:rPr lang="ru-RU" sz="2000" smtClean="0"/>
              <a:t>    </a:t>
            </a:r>
            <a:r>
              <a:rPr lang="ru-RU" sz="2400" smtClean="0"/>
              <a:t>Место географии в основной школе с 5 по 9 класс, общий объём часов – 272, но в 5 и 6 классах география изучается 1 час в неделю. В старшей школе география относится к числу предметов по выбору</a:t>
            </a:r>
          </a:p>
        </p:txBody>
      </p:sp>
      <p:pic>
        <p:nvPicPr>
          <p:cNvPr id="9221" name="Picture 3" descr="C:\Users\user\Desktop\Августовский педсовет\Attachmen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77163" y="1066800"/>
            <a:ext cx="10795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6" descr="school09-0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990600"/>
            <a:ext cx="84931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Picture 7" descr="2009034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" y="4800600"/>
            <a:ext cx="3162300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4" name="Picture 8" descr="PC%20to%20world%20green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19800" y="5913438"/>
            <a:ext cx="990600" cy="94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b="1" smtClean="0"/>
              <a:t>Традиции и новации школьной географии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ru-RU" b="1" smtClean="0"/>
              <a:t>Традиции</a:t>
            </a:r>
          </a:p>
          <a:p>
            <a:pPr algn="ctr" eaLnBrk="1" hangingPunct="1">
              <a:buFontTx/>
              <a:buNone/>
            </a:pPr>
            <a:r>
              <a:rPr lang="ru-RU" smtClean="0"/>
              <a:t>Наличие одной – двух линий параллельных учебников</a:t>
            </a:r>
          </a:p>
          <a:p>
            <a:pPr eaLnBrk="1" hangingPunct="1">
              <a:buFontTx/>
              <a:buNone/>
            </a:pPr>
            <a:r>
              <a:rPr lang="ru-RU" smtClean="0"/>
              <a:t>   </a:t>
            </a:r>
            <a:endParaRPr lang="ru-RU" sz="2400" smtClean="0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ru-RU" b="1" smtClean="0"/>
              <a:t>Новации</a:t>
            </a:r>
          </a:p>
          <a:p>
            <a:pPr algn="ctr" eaLnBrk="1" hangingPunct="1">
              <a:buFontTx/>
              <a:buNone/>
            </a:pPr>
            <a:r>
              <a:rPr lang="ru-RU" smtClean="0"/>
              <a:t>Большое число </a:t>
            </a:r>
          </a:p>
          <a:p>
            <a:pPr algn="ctr" eaLnBrk="1" hangingPunct="1">
              <a:buFontTx/>
              <a:buNone/>
            </a:pPr>
            <a:r>
              <a:rPr lang="ru-RU" smtClean="0"/>
              <a:t>параллельных учебников</a:t>
            </a:r>
          </a:p>
          <a:p>
            <a:pPr eaLnBrk="1" hangingPunct="1">
              <a:buFontTx/>
              <a:buNone/>
            </a:pPr>
            <a:r>
              <a:rPr lang="ru-RU" sz="2400" smtClean="0"/>
              <a:t>    </a:t>
            </a:r>
            <a:endParaRPr lang="ru-RU" smtClean="0"/>
          </a:p>
        </p:txBody>
      </p:sp>
      <p:pic>
        <p:nvPicPr>
          <p:cNvPr id="10245" name="Picture 3" descr="C:\Users\user\Desktop\Августовский педсовет\Attachmen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24800" y="838200"/>
            <a:ext cx="95885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6" descr="school09-0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066800"/>
            <a:ext cx="84931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7" descr="2009034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8200" y="4114800"/>
            <a:ext cx="3848100" cy="210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8" name="Picture 8" descr="PC%20to%20world%20green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62600" y="4038600"/>
            <a:ext cx="2590800" cy="2468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182</TotalTime>
  <Words>699</Words>
  <Application>Microsoft PowerPoint</Application>
  <PresentationFormat>Экран (4:3)</PresentationFormat>
  <Paragraphs>147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5" baseType="lpstr">
      <vt:lpstr>Arial</vt:lpstr>
      <vt:lpstr>Оформление по умолчанию</vt:lpstr>
      <vt:lpstr>Современная школьная география: традиции и новации</vt:lpstr>
      <vt:lpstr>География –  одна из древнейших наук на Земле</vt:lpstr>
      <vt:lpstr>Классическая географическая триада</vt:lpstr>
      <vt:lpstr>Изменения в школьной географии на рубеже  XX – XXI вв.</vt:lpstr>
      <vt:lpstr>Требования нового Федерального Государственного стандарта основного общего образования</vt:lpstr>
      <vt:lpstr>Традиции и новации школьной географии</vt:lpstr>
      <vt:lpstr>Традиции и новации школьной географии</vt:lpstr>
      <vt:lpstr>Традиции и новации школьной географии</vt:lpstr>
      <vt:lpstr>Традиции и новации школьной географии</vt:lpstr>
      <vt:lpstr>Традиции и новации школьной географии</vt:lpstr>
      <vt:lpstr>Традиции и новации школьной географии</vt:lpstr>
      <vt:lpstr>Традиции и новации школьной географии</vt:lpstr>
      <vt:lpstr>Сопоставление традиционного и компетентностного обучения</vt:lpstr>
      <vt:lpstr>Сопоставление традиционного и компетентностного обучения</vt:lpstr>
      <vt:lpstr>Сопоставление традиционного и компетентностного обучения</vt:lpstr>
      <vt:lpstr>Сопоставление традиционного и компетентностного обучения</vt:lpstr>
      <vt:lpstr>Сопоставление традиционного и компетентностного обучения</vt:lpstr>
      <vt:lpstr>Сопоставление традиционного и компетентностного обучения</vt:lpstr>
      <vt:lpstr>Сопоставление традиционного и компетентностного обучения</vt:lpstr>
      <vt:lpstr>Сопоставление традиционного и компетентностного обучения</vt:lpstr>
      <vt:lpstr>Сопоставление традиционного и компетентностного обучения</vt:lpstr>
      <vt:lpstr>Сопоставление традиционного и компетентностного обучения</vt:lpstr>
      <vt:lpstr>Сопоставление традиционного и компетентностного обучения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География</dc:creator>
  <cp:lastModifiedBy>География</cp:lastModifiedBy>
  <cp:revision>8</cp:revision>
  <cp:lastPrinted>1601-01-01T00:00:00Z</cp:lastPrinted>
  <dcterms:created xsi:type="dcterms:W3CDTF">1601-01-01T00:00:00Z</dcterms:created>
  <dcterms:modified xsi:type="dcterms:W3CDTF">2018-10-15T06:51:56Z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