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62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63" r:id="rId12"/>
    <p:sldId id="273" r:id="rId13"/>
    <p:sldId id="275" r:id="rId14"/>
    <p:sldId id="278" r:id="rId15"/>
    <p:sldId id="280" r:id="rId16"/>
    <p:sldId id="282" r:id="rId17"/>
    <p:sldId id="285" r:id="rId18"/>
    <p:sldId id="286" r:id="rId19"/>
    <p:sldId id="287" r:id="rId20"/>
    <p:sldId id="2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4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45C302-222B-439B-BC4A-981A834C5FF2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901702-FB27-415F-96B5-1B2C3B852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61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8C049-E937-440B-8F12-5A1705608E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46290-2925-4E40-9968-30669FE24E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C24E2-60E3-4937-ACC2-85026154D2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3F2D8-4334-4AF0-B8C0-9FEB939F48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56D7-6226-4D2A-AD6E-5A83DEBAD17D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E468B-996F-47E5-9741-C8B624C3C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467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BC24E-A77F-4732-A888-B4C78582AD61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7B51-75D5-49E5-878B-D2F1159AD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805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C5AF-58A2-46BB-913B-32C24915F210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1431-8453-4E25-8A81-B24B79E1A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993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4340-3BD2-43A0-952E-B965864F9F5A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CFFD-F8C2-4928-A4F5-3AF2443E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565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8709-064D-4837-8171-40196658468E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F500-4251-482B-9B3F-F780C8C84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939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68F2-8997-48AC-A367-40A229A9A18F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1D15-AC9F-4EE2-92A2-88EF7F3FD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173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2A16-5F67-4015-A3D0-4E4EB7916785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B408-CE5E-48B0-A3B6-0AD098B34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066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0013-B96F-47B5-9CB3-A49AF9B4F0B1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E05C-D19E-4F32-97BD-DE421E705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326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2B10-951C-4DFC-9CCC-21B36F86E080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729A-0726-447A-8335-E99DD31FF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588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5DB9-DB94-49FC-98C9-33B954E65E39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CD80-6201-484A-965F-8043DF90C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202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95EF-9912-4B56-8228-CFEE27622A05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B7CC-4E14-4EE5-8D06-C9D0C33AB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650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3778E8-1022-4E2C-B0BB-8C4CB03BAD33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22161D-A0B1-4CAE-9E44-DA4A16F56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Richmann_Georg_Wilhelm.jpg" TargetMode="External"/><Relationship Id="rId7" Type="http://schemas.openxmlformats.org/officeDocument/2006/relationships/image" Target="http://www.zeh.ru/shm/photo/ris/1_mi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http://upload.wikimedia.org/wikipedia/ru/thumb/d/d6/Richmann_Georg_Wilhelm.jpg/180px-Richmann_Georg_Wilhelm.jpg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1368425"/>
          </a:xfrm>
        </p:spPr>
        <p:txBody>
          <a:bodyPr>
            <a:prstTxWarp prst="textChevron">
              <a:avLst/>
            </a:prstTxWarp>
          </a:bodyPr>
          <a:lstStyle/>
          <a:p>
            <a:pPr eaLnBrk="1" hangingPunct="1">
              <a:defRPr/>
            </a:pPr>
            <a:r>
              <a:rPr lang="ru-RU" sz="7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Шаровая молния</a:t>
            </a:r>
            <a:endParaRPr lang="ru-RU" sz="7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866900"/>
            <a:ext cx="7521575" cy="4730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b="1" kern="0" dirty="0">
              <a:solidFill>
                <a:srgbClr val="8A5C00"/>
              </a:solidFill>
              <a:latin typeface="Arial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n-US" sz="1800" b="1" kern="0" dirty="0" smtClean="0">
              <a:solidFill>
                <a:srgbClr val="8A5C00"/>
              </a:solidFill>
              <a:latin typeface="Arial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n-US" sz="1800" b="1" kern="0" dirty="0">
              <a:solidFill>
                <a:srgbClr val="8A5C00"/>
              </a:solidFill>
              <a:latin typeface="Arial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1800" b="1" kern="0" dirty="0" smtClean="0">
              <a:solidFill>
                <a:srgbClr val="8A5C00"/>
              </a:solidFill>
              <a:latin typeface="Arial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n-US" sz="1800" b="1" kern="0" dirty="0" smtClean="0">
              <a:solidFill>
                <a:srgbClr val="8A5C00"/>
              </a:solidFill>
              <a:latin typeface="Arial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1800" b="1" kern="0" dirty="0" smtClean="0">
              <a:solidFill>
                <a:srgbClr val="8A5C00"/>
              </a:solidFill>
              <a:latin typeface="Arial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i="1" kern="0" dirty="0" smtClean="0">
                <a:solidFill>
                  <a:schemeClr val="bg2"/>
                </a:solidFill>
                <a:latin typeface="Arial"/>
              </a:rPr>
              <a:t> 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1800" b="1" i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b="1" i="1" kern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Выполнил студент </a:t>
            </a: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 </a:t>
            </a: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курса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Букин Александр Анатольевич</a:t>
            </a: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ru-RU" sz="1800" b="1" i="1" kern="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Государственное </a:t>
            </a: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автономное образовательное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учреждение Самарской области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« Тольяттинский колледж сервисных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технологий и предпринимательства»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b="1" i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Научные руководители: Дашкина М.Н</a:t>
            </a:r>
            <a:r>
              <a:rPr lang="ru-RU" sz="18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  <a:endParaRPr lang="ru-RU" sz="1800" b="1" i="1" kern="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8" name="Рисунок 7" descr="0_6b97_a3a428b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66900"/>
            <a:ext cx="2232248" cy="2806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0867" t="31206" r="4787" b="10924"/>
          <a:stretch/>
        </p:blipFill>
        <p:spPr>
          <a:xfrm>
            <a:off x="3600239" y="1556792"/>
            <a:ext cx="2376264" cy="2325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922" y="1773238"/>
            <a:ext cx="2670020" cy="20158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extLst/>
        </p:spPr>
        <p:txBody>
          <a:bodyPr>
            <a:prstTxWarp prst="textTriangleInverted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шаровая молния себя ведет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Шаровая молния может двигаться по весь­ма причудливой траектории. Вместе с тем в ее движении обнару­живаются определенные законо­мерности. Во-первых, возникнув где-то вверху, в тучах, она </a:t>
            </a:r>
            <a:r>
              <a:rPr lang="ru-RU" sz="1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опус­кается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поближе к поверхности земли. Во-вторых, оказавшись у поверхности земли, она движется далее </a:t>
            </a:r>
            <a:r>
              <a:rPr lang="ru-RU" sz="1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почти горизонтально,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обыч­но повторяя рельеф местности. В-третьих, молния, как правило, </a:t>
            </a:r>
            <a:r>
              <a:rPr lang="ru-RU" sz="1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обходит,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огибает проводящие ток объекты и, в частности, людей. В-четвертых, молния обнаружива­ет явное «желание» проникать </a:t>
            </a:r>
            <a:r>
              <a:rPr lang="ru-RU" sz="1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внутрь помещений.</a:t>
            </a:r>
            <a:endParaRPr lang="ru-RU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C:\Users\Александр\Documents\65314840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4495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0_a5c0_5a2d9c79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221088"/>
            <a:ext cx="2664296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8" descr="sm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260850"/>
            <a:ext cx="2520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extLst/>
        </p:spPr>
        <p:txBody>
          <a:bodyPr>
            <a:prstTxWarp prst="textCanUp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Способность шаровой молнии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Clr>
                <a:srgbClr val="6EA0B0"/>
              </a:buClr>
              <a:buSzPct val="80000"/>
              <a:buFont typeface="Arial" charset="0"/>
              <a:buNone/>
              <a:defRPr/>
            </a:pPr>
            <a:r>
              <a:rPr lang="ru-RU" sz="2000" b="1" dirty="0">
                <a:solidFill>
                  <a:prstClr val="white"/>
                </a:solidFill>
                <a:latin typeface="Arial"/>
                <a:cs typeface="Aharoni" pitchFamily="2" charset="-79"/>
              </a:rPr>
              <a:t>Шаровая молния способна проникать в отверстия намного меньшее по диаметру чем сама шаровая молния.  Таким образом, молния диаметром 50 см может проникнуть в щель диаметром всего несколько миллиметров. Она отлично деформируется и восстанавливает свою форму.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3316" name="Picture 2" descr="L:\карт молн\18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700213"/>
            <a:ext cx="2089150" cy="4032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6950"/>
          </a:xfrm>
          <a:extLst/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исчезает шаровая молния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9" name="Объект 3"/>
          <p:cNvGraphicFramePr>
            <a:graphicFrameLocks noGrp="1"/>
          </p:cNvGraphicFramePr>
          <p:nvPr>
            <p:ph idx="1"/>
          </p:nvPr>
        </p:nvGraphicFramePr>
        <p:xfrm>
          <a:off x="871538" y="1600200"/>
          <a:ext cx="7400925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Лист" r:id="rId4" imgW="7572420" imgH="4629150" progId="Excel.Sheet.8">
                  <p:embed/>
                </p:oleObj>
              </mc:Choice>
              <mc:Fallback>
                <p:oleObj name="Лист" r:id="rId4" imgW="7572420" imgH="4629150" progId="Excel.Shee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600200"/>
                        <a:ext cx="7400925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/>
        </p:spPr>
        <p:txBody>
          <a:bodyPr>
            <a:prstTxWarp prst="textChevronInverted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Опасна ли шаровая молния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2124075" y="2565400"/>
            <a:ext cx="6562725" cy="3560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400" b="1" dirty="0" smtClean="0">
                <a:solidFill>
                  <a:srgbClr val="FFFFFF"/>
                </a:solidFill>
                <a:latin typeface="Arial" charset="0"/>
              </a:rPr>
              <a:t>     </a:t>
            </a: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Конечно, она опасна. Вообще же встречи с естественной шаровой молнией, как правило, заканчиваются без трагических последствий. Из проведенного опроса выяснилось, что из полутора тысяч писем лишь в пяти сообщалось о смертельном исходе. </a:t>
            </a:r>
            <a:b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Чаще всего шаровая молния обходит стороной. В отдельных случаях даже прямое прикосновение молнии не причиняло никакого вреда; в других случаях такое прикосновение давало ожоги, хотя и болезненные, но отнюдь не смертельные. Следовательно, температура на поверхности молнии невысока - она либо соответствует обычной температуре, либо немного превышает ее (по - видимому, не более чем на 100 К). Внутри шаровой молнии температура выше, чем на ее поверхности, однако вряд ли она превышает 300...400°С. </a:t>
            </a:r>
            <a:b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Можно утверждать, что опасность шаровой молнии преувеличена . Как показывает практика, куда более опасна линейная молния.</a:t>
            </a:r>
            <a:b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upload.wikimedia.org/wikipedia/ru/thumb/d/d6/Richmann_Georg_Wilhelm.jpg/180px-Richmann_Georg_Wilhelm.jpg">
            <a:hlinkClick r:id="rId3" tooltip="&quot;Рихман, Георг Вильгельм&quot;"/>
          </p:cNvPr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1125538"/>
            <a:ext cx="13668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8" descr="http://www.zeh.ru/shm/photo/ris/1_min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20510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  <a:extLst/>
        </p:spPr>
        <p:txBody>
          <a:bodyPr>
            <a:prstTxWarp prst="textWave2">
              <a:avLst>
                <a:gd name="adj1" fmla="val 12500"/>
                <a:gd name="adj2" fmla="val -1570"/>
              </a:avLst>
            </a:prstTxWarp>
          </a:bodyPr>
          <a:lstStyle/>
          <a:p>
            <a:pPr eaLnBrk="1" hangingPunct="1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Как часто шаровая молния появляется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Font typeface="Arial" charset="0"/>
              <a:buNone/>
            </a:pPr>
            <a:r>
              <a:rPr lang="ru-RU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Шаровая молния – не такое уж редкое явление. Все дело в том, что наблюдатель в состоянии заметить лишь те шаровые молнии, которые либо случайно возникли вблизи него, либо приблизились к нему; во всяком случае, вряд ли кто заметит небольшой светящийся  шарик на расстоянии в несколько километров. </a:t>
            </a:r>
            <a:endParaRPr lang="ru-RU" sz="1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smtClean="0"/>
          </a:p>
        </p:txBody>
      </p:sp>
      <p:pic>
        <p:nvPicPr>
          <p:cNvPr id="18436" name="Picture 7" descr="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700213"/>
            <a:ext cx="2952750" cy="3384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prstTxWarp prst="textCanDown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Практическое обоснование проблемы шаровой молнии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 smtClean="0"/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исследования меня заинтересовал вопрос, что знают о шаровой молнии мои друзья 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одногруппники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связи с этим был проведен опрос среди них.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528142"/>
            <a:ext cx="2617649" cy="205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2528142"/>
            <a:ext cx="2664420" cy="205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53136"/>
            <a:ext cx="3425825" cy="214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644900"/>
            <a:ext cx="41052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5" descr="26_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91623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2" name="Диаграмма 5"/>
          <p:cNvGraphicFramePr>
            <a:graphicFrameLocks/>
          </p:cNvGraphicFramePr>
          <p:nvPr/>
        </p:nvGraphicFramePr>
        <p:xfrm>
          <a:off x="57150" y="-3175"/>
          <a:ext cx="4637088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6" imgW="4639458" imgH="3987130" progId="Excel.Chart.8">
                  <p:embed/>
                </p:oleObj>
              </mc:Choice>
              <mc:Fallback>
                <p:oleObj r:id="rId6" imgW="4639458" imgH="3987130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-3175"/>
                        <a:ext cx="4637088" cy="398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extLst/>
        </p:spPr>
        <p:txBody>
          <a:bodyPr>
            <a:prstTxWarp prst="textStop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Шаровая молния — это самостоятельно существующее тело.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Шаровая молния возникает </a:t>
            </a:r>
            <a:r>
              <a:rPr lang="ru-RU" sz="1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столь же часто,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и обычная молния.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Вследствие кратковременности существования шаровой молнии и внезапности появления невозможно проводить какие-либо систематические наблюдения и опыты над ней.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Получить шаровую молнию в лаборатории, искусственным путем, до сих пор еще никому не удавалось.</a:t>
            </a:r>
          </a:p>
          <a:p>
            <a:pPr eaLnBrk="1" hangingPunct="1">
              <a:spcBef>
                <a:spcPts val="863"/>
              </a:spcBef>
              <a:buFont typeface="Arial" charset="0"/>
              <a:buNone/>
            </a:pPr>
            <a:r>
              <a:rPr lang="ru-RU" sz="1800" b="1" smtClean="0">
                <a:solidFill>
                  <a:srgbClr val="FAC09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Шаровая молния -  очень интересное и редко встречающееся явление, но всё же она несёт за собою разрушительные последствия, сопровождается взрывом, вызывающим разрушения.</a:t>
            </a:r>
          </a:p>
        </p:txBody>
      </p:sp>
      <p:pic>
        <p:nvPicPr>
          <p:cNvPr id="25604" name="Picture 1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61919"/>
            <a:ext cx="29527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extLst/>
        </p:spPr>
        <p:txBody>
          <a:bodyPr>
            <a:prstTxWarp prst="textCurveDown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5256212"/>
          </a:xfrm>
        </p:spPr>
        <p:txBody>
          <a:bodyPr/>
          <a:lstStyle/>
          <a:p>
            <a:pPr indent="449263" eaLnBrk="1" hangingPunct="1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Никогда не бегите от шаровой молнии. Ваш бег создает поток воздуха, который тянет молнию за вами;</a:t>
            </a:r>
          </a:p>
          <a:p>
            <a:pPr indent="449263" eaLnBrk="1" hangingPunct="1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нужно постараться осторожно и плавно свернуть с пути следования шаровой молнии и держаться дальше от нее, но не поворачиваясь к ней спиной;</a:t>
            </a:r>
          </a:p>
          <a:p>
            <a:pPr indent="449263" eaLnBrk="1" hangingPunct="1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шаровые молнии часто движутся под действием потоков воздуха. Поэтому лучше держаться с наветренной стороны относительно движения шаровой молнии. Находясь в помещении вместе с шаровой молнией, не находитесь на сквозняке, так как в этом случае, шаровая молния обязательно будет приближаться к вам;</a:t>
            </a:r>
          </a:p>
          <a:p>
            <a:pPr indent="449263" eaLnBrk="1" hangingPunct="1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бросайте в шаровую молнию камнями, палками, мячами, и тем более не дотрагивайтесь до нее руками, шаровая молния может взорваться с силой разорвавшегося снаряда или мины;</a:t>
            </a:r>
          </a:p>
          <a:p>
            <a:pPr indent="449263" eaLnBrk="1" hangingPunct="1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поражении человека шаровой молнией, пострадавшего следует перенести в сухое помещение со свежим воздухом, накрыть теплым одеялом, начать делать искусственное дыхание и немедленно вызвать скорую помощь.</a:t>
            </a:r>
          </a:p>
          <a:p>
            <a:pPr indent="449263" eaLnBrk="1" hangingPunct="1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при появлении шаровой молнии вы от волнения забудете все эти правила, то запомните хотя бы главное: с шаровой молнией надо вести себя точно так же, как со злой собакой: главное не бежать, а плавно и медленно уйти с траектории ее движения.</a:t>
            </a:r>
          </a:p>
          <a:p>
            <a:pPr indent="449263" eaLnBrk="1" hangingPunct="1">
              <a:buFont typeface="Arial" charset="0"/>
              <a:buNone/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01763"/>
            <a:ext cx="2663825" cy="11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/>
        </p:spPr>
        <p:txBody>
          <a:bodyPr>
            <a:prstTxWarp prst="textTriangleInverted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Несмотря на то, что явление шаровой молнии вызывает большой интерес на протяжении длительного времени, серьезное его рассмотрение стало возможным лишь сравнительно недавно, после кропотливого анализа результатов большого количества наблюдений.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Фактически лишь теперь возникает наука о шаровой молнии – явлении, остававшемся загадкой во время бурного развития других областей науки.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природы этого загадочного явления позволит использовать полученные знания в различных областях человеческой деятельности.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49725"/>
            <a:ext cx="28797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868958"/>
          </a:xfrm>
          <a:extLst/>
        </p:spPr>
        <p:txBody>
          <a:bodyPr>
            <a:prstTxWarp prst="textChevron">
              <a:avLst/>
            </a:prstTxWarp>
          </a:bodyPr>
          <a:lstStyle/>
          <a:p>
            <a:pPr algn="l" eaLnBrk="1" hangingPunct="1">
              <a:defRPr/>
            </a:pP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Шаровая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молния – одно из интереснейших явлений природы, о котором мало кто знает что-либо. Шаровая молния может представлять опасность, и важно знать, как действовать при встрече с ней.</a:t>
            </a:r>
            <a:endParaRPr lang="ru-RU" sz="2400" dirty="0"/>
          </a:p>
        </p:txBody>
      </p:sp>
      <p:pic>
        <p:nvPicPr>
          <p:cNvPr id="3076" name="Picture 2" descr="L:\карт молн\18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844675"/>
            <a:ext cx="3455988" cy="3671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332657"/>
            <a:ext cx="7772400" cy="1296144"/>
          </a:xfrm>
          <a:extLst/>
        </p:spPr>
        <p:txBody>
          <a:bodyPr>
            <a:prstTxWarp prst="textChevron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68" y="2060848"/>
            <a:ext cx="7200800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864" cy="922114"/>
          </a:xfrm>
          <a:extLst/>
        </p:spPr>
        <p:txBody>
          <a:bodyPr>
            <a:prstTxWarp prst="textChevronInverted">
              <a:avLst/>
            </a:prstTxWarp>
          </a:bodyPr>
          <a:lstStyle/>
          <a:p>
            <a:pPr eaLnBrk="1" hangingPunct="1">
              <a:defRPr/>
            </a:pP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endParaRPr lang="ru-RU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Изучение  </a:t>
            </a:r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природы шаровой молнии и её влияния на человека. </a:t>
            </a:r>
            <a:endParaRPr lang="ru-RU" sz="3200" dirty="0"/>
          </a:p>
        </p:txBody>
      </p:sp>
      <p:pic>
        <p:nvPicPr>
          <p:cNvPr id="4100" name="Picture 2" descr="L:\карт молн\18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1773238"/>
            <a:ext cx="3382963" cy="35274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82154"/>
          </a:xfrm>
          <a:extLst/>
        </p:spPr>
        <p:txBody>
          <a:bodyPr>
            <a:prstTxWarp prst="textInflateTop">
              <a:avLst/>
            </a:prstTxWarp>
          </a:bodyPr>
          <a:lstStyle/>
          <a:p>
            <a:pPr algn="l"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18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ru-RU" sz="18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Узнать, что представляет собой шаровая молния.</a:t>
            </a:r>
            <a:br>
              <a:rPr lang="ru-RU" sz="18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Рассмотреть, какие исследования ведутся учёными в изучении шаровой молнии.</a:t>
            </a:r>
            <a:br>
              <a:rPr lang="ru-RU" sz="18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Выяснить, какие меры безопасности следует соблюдать при встрече   с шаровой молнией.</a:t>
            </a:r>
            <a:br>
              <a:rPr lang="ru-RU" sz="18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Разработать систему вопросов – заданий для диагностики </a:t>
            </a:r>
            <a:r>
              <a:rPr lang="ru-RU" sz="18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моих   знакомых, </a:t>
            </a:r>
            <a:r>
              <a:rPr lang="ru-RU" sz="1800" dirty="0" err="1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одногруппников</a:t>
            </a:r>
            <a:r>
              <a:rPr lang="ru-RU" sz="18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8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ight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568" y="4149080"/>
            <a:ext cx="3420888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1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28797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840760" cy="868958"/>
          </a:xfrm>
          <a:extLst/>
        </p:spPr>
        <p:txBody>
          <a:bodyPr>
            <a:prstTxWarp prst="textCurveUp">
              <a:avLst/>
            </a:prstTxWarp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Шаровая молния непрерывно получает энергию извне и после своего возникновения становится самостоятельно существующим объектом.</a:t>
            </a:r>
            <a:br>
              <a:rPr lang="ru-RU" sz="24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148" name="Picture 2" descr="L:\карт молн\fireball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916113"/>
            <a:ext cx="4038600" cy="3460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prstTxWarp prst="textChevron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шаровая молния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43363" cy="47529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Шаровая молния – это одиночная, ярко светящаяся, относительно стабильная небольшая масса, которая наблюдается в атмосфере, плавающая в воздухе и перемещающаяся вместе с  потоками воздуха.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2967038"/>
            <a:ext cx="82089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7173" name="Рисунок 7" descr="f9a385a02fa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060575"/>
            <a:ext cx="4038600" cy="31686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25538"/>
            <a:ext cx="7772400" cy="4643437"/>
          </a:xfrm>
        </p:spPr>
        <p:txBody>
          <a:bodyPr/>
          <a:lstStyle/>
          <a:p>
            <a:pPr indent="450215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b="0" cap="none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Эта </a:t>
            </a:r>
            <a:r>
              <a:rPr lang="ru-RU" sz="1800" b="0" cap="none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молния имеет форму шара. </a:t>
            </a:r>
            <a:r>
              <a:rPr lang="ru-RU" sz="1800" b="0" cap="none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Молния </a:t>
            </a:r>
            <a:r>
              <a:rPr lang="ru-RU" sz="1800" b="0" cap="none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может вытягиваться, принимая форму эллипсоида или груши, ее поверхность может колыхаться</a:t>
            </a:r>
            <a:r>
              <a:rPr lang="ru-RU" sz="1800" b="0" cap="none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Небольшое число наблюдателей (0,3%) утверждают, что встретившаяся им шаровая молния имела форму тора.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258" y="260648"/>
            <a:ext cx="8688222" cy="792087"/>
          </a:xfrm>
          <a:extLst/>
        </p:spPr>
        <p:txBody>
          <a:bodyPr>
            <a:prstTxWarp prst="textDeflateBottom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выглядит шаровая молния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Содержимое 7" descr="голубой шар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46400"/>
            <a:ext cx="263048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1811">
            <a:off x="3055938" y="2454275"/>
            <a:ext cx="3228975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ocuments and Settings\Admin\Рабочий стол\молния\464f80641324f1af5ca9f07165232cc8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908300"/>
            <a:ext cx="237648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Documents and Settings\Admin\Рабочий стол\молния\fireball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975225"/>
            <a:ext cx="266065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C:\Documents and Settings\Admin\Рабочий стол\молния\e39eaa079b170a4897f907cb2eb158b4_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938713"/>
            <a:ext cx="263048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extLst/>
        </p:spPr>
        <p:txBody>
          <a:bodyPr>
            <a:prstTxWarp prst="textChevronInverted">
              <a:avLst/>
            </a:prstTxWarp>
          </a:bodyPr>
          <a:lstStyle/>
          <a:p>
            <a:pPr eaLnBrk="1" hangingPunct="1">
              <a:defRPr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 шаровой молнии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69950" y="1600200"/>
          <a:ext cx="74041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Лист" r:id="rId3" imgW="7572420" imgH="4629150" progId="Excel.Sheet.8">
                  <p:embed/>
                </p:oleObj>
              </mc:Choice>
              <mc:Fallback>
                <p:oleObj name="Лист" r:id="rId3" imgW="7572420" imgH="4629150" progId="Excel.Shee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600200"/>
                        <a:ext cx="74041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extLst/>
        </p:spPr>
        <p:txBody>
          <a:bodyPr>
            <a:prstTxWarp prst="textCurveDown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молнии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00050" y="123825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Шаровая молния имеет </a:t>
            </a:r>
            <a:r>
              <a:rPr lang="ru-RU" sz="1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достаточно четкую поверх­ность,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отграничивающую вещество молнии от окружающей ее воз­душной среды. Это типичная гра­ница раздела двух </a:t>
            </a:r>
            <a:r>
              <a:rPr lang="ru-RU" sz="1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разных фаз.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такой границы говорит о том, что вещество молнии на­ходится в особом фазовом со­стоянии. В отдельных случаях на поверхности молнии начинают плясать язычки пламени, из нее выбрасываются снопы искр.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3500438"/>
            <a:ext cx="244792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молния с четкой поверхностью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3500438"/>
            <a:ext cx="2519362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сильно искрящая («фей­ерверочная»)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763" y="3500438"/>
            <a:ext cx="244792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молния, перемещаю-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щаяся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про­странстве </a:t>
            </a:r>
          </a:p>
        </p:txBody>
      </p:sp>
      <p:pic>
        <p:nvPicPr>
          <p:cNvPr id="11271" name="Picture 2" descr="L:\карт молн\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4292600"/>
            <a:ext cx="25908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L:\карт молн\1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292600"/>
            <a:ext cx="24479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688" y="4305300"/>
            <a:ext cx="24828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CC6"/>
      </a:accent1>
      <a:accent2>
        <a:srgbClr val="548DD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893</Words>
  <Application>Microsoft Office PowerPoint</Application>
  <PresentationFormat>Экран (4:3)</PresentationFormat>
  <Paragraphs>67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Times New Roman</vt:lpstr>
      <vt:lpstr>2_Тема Office</vt:lpstr>
      <vt:lpstr>Лист</vt:lpstr>
      <vt:lpstr>Диаграмма Microsoft Excel</vt:lpstr>
      <vt:lpstr>Шаровая молния</vt:lpstr>
      <vt:lpstr>Актуальность</vt:lpstr>
      <vt:lpstr>Цель исследования</vt:lpstr>
      <vt:lpstr>Задачи исследования </vt:lpstr>
      <vt:lpstr>Гипотеза</vt:lpstr>
      <vt:lpstr>Что такое шаровая молния</vt:lpstr>
      <vt:lpstr>Эта молния имеет форму шара. Молния может вытягиваться, принимая форму эллипсоида или груши, ее поверхность может колыхаться. Небольшое число наблюдателей (0,3%) утверждают, что встретившаяся им шаровая молния имела форму тора.</vt:lpstr>
      <vt:lpstr>Цвет шаровой молнии</vt:lpstr>
      <vt:lpstr>Фазы молнии</vt:lpstr>
      <vt:lpstr>Как шаровая молния себя ведет</vt:lpstr>
      <vt:lpstr>Способность шаровой молнии</vt:lpstr>
      <vt:lpstr>Как исчезает шаровая молния</vt:lpstr>
      <vt:lpstr>Опасна ли шаровая молния</vt:lpstr>
      <vt:lpstr>Как часто шаровая молния появляется</vt:lpstr>
      <vt:lpstr>Практическое обоснование проблемы шаровой молнии</vt:lpstr>
      <vt:lpstr>Презентация PowerPoint</vt:lpstr>
      <vt:lpstr>Результаты исследования</vt:lpstr>
      <vt:lpstr>Рекомендации</vt:lpstr>
      <vt:lpstr>Заключение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169</cp:revision>
  <dcterms:modified xsi:type="dcterms:W3CDTF">2020-06-18T08:34:08Z</dcterms:modified>
</cp:coreProperties>
</file>